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5"/>
  </p:notesMasterIdLst>
  <p:sldIdLst>
    <p:sldId id="257" r:id="rId2"/>
    <p:sldId id="299" r:id="rId3"/>
    <p:sldId id="315" r:id="rId4"/>
    <p:sldId id="273" r:id="rId5"/>
    <p:sldId id="278" r:id="rId6"/>
    <p:sldId id="301" r:id="rId7"/>
    <p:sldId id="275" r:id="rId8"/>
    <p:sldId id="264" r:id="rId9"/>
    <p:sldId id="302" r:id="rId10"/>
    <p:sldId id="311" r:id="rId11"/>
    <p:sldId id="310" r:id="rId12"/>
    <p:sldId id="309" r:id="rId13"/>
    <p:sldId id="308" r:id="rId14"/>
    <p:sldId id="307" r:id="rId15"/>
    <p:sldId id="305" r:id="rId16"/>
    <p:sldId id="304" r:id="rId17"/>
    <p:sldId id="265" r:id="rId18"/>
    <p:sldId id="280" r:id="rId19"/>
    <p:sldId id="323" r:id="rId20"/>
    <p:sldId id="266" r:id="rId21"/>
    <p:sldId id="316" r:id="rId22"/>
    <p:sldId id="267" r:id="rId23"/>
    <p:sldId id="317" r:id="rId24"/>
    <p:sldId id="268" r:id="rId25"/>
    <p:sldId id="284" r:id="rId26"/>
    <p:sldId id="289" r:id="rId27"/>
    <p:sldId id="291" r:id="rId28"/>
    <p:sldId id="294" r:id="rId29"/>
    <p:sldId id="295" r:id="rId30"/>
    <p:sldId id="270" r:id="rId31"/>
    <p:sldId id="319" r:id="rId32"/>
    <p:sldId id="320" r:id="rId33"/>
    <p:sldId id="325" r:id="rId34"/>
    <p:sldId id="321" r:id="rId35"/>
    <p:sldId id="271" r:id="rId36"/>
    <p:sldId id="296" r:id="rId37"/>
    <p:sldId id="297" r:id="rId38"/>
    <p:sldId id="281" r:id="rId39"/>
    <p:sldId id="312" r:id="rId40"/>
    <p:sldId id="318" r:id="rId41"/>
    <p:sldId id="277" r:id="rId42"/>
    <p:sldId id="314" r:id="rId43"/>
    <p:sldId id="272" r:id="rId4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40CCBF"/>
  </p:clrMru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 autoAdjust="0"/>
    <p:restoredTop sz="94686" autoAdjust="0"/>
  </p:normalViewPr>
  <p:slideViewPr>
    <p:cSldViewPr>
      <p:cViewPr varScale="1">
        <p:scale>
          <a:sx n="74" d="100"/>
          <a:sy n="74" d="100"/>
        </p:scale>
        <p:origin x="-39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471488F-75B3-4B31-A806-88FCABA30D29}" type="datetimeFigureOut">
              <a:rPr lang="ru-RU"/>
              <a:pPr>
                <a:defRPr/>
              </a:pPr>
              <a:t>30.12.2019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51D781A-73EE-417A-A6DC-3C2C0B68A4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9459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C7823216-ADCA-4B65-898F-A2378C5AAFD3}" type="slidenum">
              <a:rPr lang="ru-RU" altLang="ru-RU" sz="1200">
                <a:latin typeface="+mn-lt"/>
              </a:rPr>
              <a:pPr algn="r">
                <a:defRPr/>
              </a:pPr>
              <a:t>5</a:t>
            </a:fld>
            <a:endParaRPr lang="ru-RU" altLang="ru-RU" sz="1200">
              <a:latin typeface="+mn-lt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9459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9531908A-BBC2-4E70-8F75-105ED26C2068}" type="slidenum">
              <a:rPr lang="ru-RU" altLang="ru-RU" sz="1200">
                <a:latin typeface="+mn-lt"/>
              </a:rPr>
              <a:pPr algn="r">
                <a:defRPr/>
              </a:pPr>
              <a:t>6</a:t>
            </a:fld>
            <a:endParaRPr lang="ru-RU" altLang="ru-RU" sz="1200">
              <a:latin typeface="+mn-lt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2467B2-060E-4201-B509-9529DB4B13B1}" type="datetimeFigureOut">
              <a:rPr lang="ru-RU"/>
              <a:pPr>
                <a:defRPr/>
              </a:pPr>
              <a:t>30.12.2019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A28E25-C02E-44C2-8630-79314CF7AC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1FC5C-2D26-4070-AA21-9B53C828B654}" type="datetimeFigureOut">
              <a:rPr lang="ru-RU"/>
              <a:pPr>
                <a:defRPr/>
              </a:pPr>
              <a:t>30.12.2019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83551C-7D78-4D5D-A00B-B31FDBC7F9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B606A9-45D7-418F-8D4D-40567990A4DE}" type="datetimeFigureOut">
              <a:rPr lang="ru-RU"/>
              <a:pPr>
                <a:defRPr/>
              </a:pPr>
              <a:t>30.12.2019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61BC74-DAA2-45B6-BAB0-4B7C372433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 rtlCol="0"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9B176A-B092-4B53-904B-D50E38C441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CCB07D-5711-4532-9C82-3EC3634A4972}" type="datetimeFigureOut">
              <a:rPr lang="ru-RU"/>
              <a:pPr>
                <a:defRPr/>
              </a:pPr>
              <a:t>30.12.2019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22EB75-24B3-4137-A77B-9DD6F9CC51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B56AEE-F44B-4F2B-B4D2-023D880632C8}" type="datetimeFigureOut">
              <a:rPr lang="ru-RU"/>
              <a:pPr>
                <a:defRPr/>
              </a:pPr>
              <a:t>30.12.2019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12A7B7-E365-4569-9F87-795A7CD62F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A2F165-9B3C-4E66-92DD-9B3C374AFACE}" type="datetimeFigureOut">
              <a:rPr lang="ru-RU"/>
              <a:pPr>
                <a:defRPr/>
              </a:pPr>
              <a:t>30.12.2019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65678-FC48-4862-A8CD-17A5530303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E70C7F-12C2-4B90-A8CD-5B57A0638ED4}" type="datetimeFigureOut">
              <a:rPr lang="ru-RU"/>
              <a:pPr>
                <a:defRPr/>
              </a:pPr>
              <a:t>30.12.2019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115698-DC5E-4BEE-8260-0EF207AB3C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082569-2D3C-4832-A5B2-01303C727856}" type="datetimeFigureOut">
              <a:rPr lang="ru-RU"/>
              <a:pPr>
                <a:defRPr/>
              </a:pPr>
              <a:t>30.12.2019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7C5337-B25B-477C-A2BA-A35C63EC49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F30410-4DAB-4AED-A909-C6303901826A}" type="datetimeFigureOut">
              <a:rPr lang="ru-RU"/>
              <a:pPr>
                <a:defRPr/>
              </a:pPr>
              <a:t>30.12.2019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540B1-58B4-4B20-8E41-DD23ECA283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085AD-A068-4EAD-A110-F463E37DAFCD}" type="datetimeFigureOut">
              <a:rPr lang="ru-RU"/>
              <a:pPr>
                <a:defRPr/>
              </a:pPr>
              <a:t>30.12.2019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B9613E-EC2D-4C8B-BF63-74FC0C8C34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820AF6-B376-4383-99BB-E46C446ED468}" type="datetimeFigureOut">
              <a:rPr lang="ru-RU"/>
              <a:pPr>
                <a:defRPr/>
              </a:pPr>
              <a:t>30.12.2019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31B534-AAB3-4182-80B1-E4B835BD75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D451AA7-6CFD-4754-9E9D-D0BA754EBEF7}" type="datetimeFigureOut">
              <a:rPr lang="ru-RU"/>
              <a:pPr>
                <a:defRPr/>
              </a:pPr>
              <a:t>30.12.2019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FB4ED61-D47D-4301-9100-0735EA0715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6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9.png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ctrTitle"/>
          </p:nvPr>
        </p:nvSpPr>
        <p:spPr>
          <a:xfrm>
            <a:off x="611188" y="404813"/>
            <a:ext cx="7993062" cy="4608512"/>
          </a:xfrm>
        </p:spPr>
        <p:txBody>
          <a:bodyPr/>
          <a:lstStyle/>
          <a:p>
            <a:pPr eaLnBrk="1" hangingPunct="1"/>
            <a:r>
              <a:rPr lang="ru-RU" sz="3200" b="1" i="1" smtClean="0">
                <a:latin typeface="Times New Roman" pitchFamily="18" charset="0"/>
                <a:cs typeface="Times New Roman" pitchFamily="18" charset="0"/>
              </a:rPr>
              <a:t>БЮДЖЕТ ДЛЯ ГРАЖДАН</a:t>
            </a:r>
            <a:br>
              <a:rPr lang="ru-RU" sz="3200" b="1" i="1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smtClean="0">
                <a:latin typeface="Times New Roman" pitchFamily="18" charset="0"/>
                <a:cs typeface="Times New Roman" pitchFamily="18" charset="0"/>
              </a:rPr>
              <a:t>Бюджет Тейковского муниципального района</a:t>
            </a:r>
            <a:br>
              <a:rPr lang="ru-RU" sz="3200" b="1" i="1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smtClean="0">
                <a:latin typeface="Times New Roman" pitchFamily="18" charset="0"/>
                <a:cs typeface="Times New Roman" pitchFamily="18" charset="0"/>
              </a:rPr>
              <a:t>на 2020 год и плановый период </a:t>
            </a:r>
            <a:br>
              <a:rPr lang="ru-RU" sz="3200" b="1" i="1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smtClean="0">
                <a:latin typeface="Times New Roman" pitchFamily="18" charset="0"/>
                <a:cs typeface="Times New Roman" pitchFamily="18" charset="0"/>
              </a:rPr>
              <a:t>2021-2022 годов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350" y="3933825"/>
            <a:ext cx="640080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20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20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20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2000" b="1" smtClean="0">
                <a:latin typeface="Arial" charset="0"/>
              </a:rPr>
              <a:t>Планирование бюджетных ассигнований на 2020 год и плановый период 2021-2022 г.г. по разделу 0300 «Национальная безопасность и правоохранительная деятельность»</a:t>
            </a:r>
          </a:p>
        </p:txBody>
      </p:sp>
      <p:sp>
        <p:nvSpPr>
          <p:cNvPr id="77826" name="AutoShape 3"/>
          <p:cNvSpPr>
            <a:spLocks noChangeArrowheads="1"/>
          </p:cNvSpPr>
          <p:nvPr/>
        </p:nvSpPr>
        <p:spPr bwMode="auto">
          <a:xfrm>
            <a:off x="179388" y="2276475"/>
            <a:ext cx="2736850" cy="3168650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77827" name="AutoShape 4"/>
          <p:cNvSpPr>
            <a:spLocks noChangeArrowheads="1"/>
          </p:cNvSpPr>
          <p:nvPr/>
        </p:nvSpPr>
        <p:spPr bwMode="auto">
          <a:xfrm>
            <a:off x="323850" y="1700213"/>
            <a:ext cx="2519363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800" b="1"/>
              <a:t>2020 год – 6267,8т.р. </a:t>
            </a:r>
          </a:p>
        </p:txBody>
      </p:sp>
      <p:sp>
        <p:nvSpPr>
          <p:cNvPr id="77828" name="AutoShape 5"/>
          <p:cNvSpPr>
            <a:spLocks noChangeArrowheads="1"/>
          </p:cNvSpPr>
          <p:nvPr/>
        </p:nvSpPr>
        <p:spPr bwMode="auto">
          <a:xfrm>
            <a:off x="6372225" y="1700213"/>
            <a:ext cx="2519363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800" b="1"/>
              <a:t>2022 год – 6250,8 т.р.</a:t>
            </a:r>
          </a:p>
        </p:txBody>
      </p:sp>
      <p:sp>
        <p:nvSpPr>
          <p:cNvPr id="77829" name="AutoShape 6"/>
          <p:cNvSpPr>
            <a:spLocks noChangeArrowheads="1"/>
          </p:cNvSpPr>
          <p:nvPr/>
        </p:nvSpPr>
        <p:spPr bwMode="auto">
          <a:xfrm>
            <a:off x="3348038" y="1700213"/>
            <a:ext cx="2519362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800" b="1"/>
              <a:t>2021 год – 6208,5 т.р.</a:t>
            </a:r>
          </a:p>
        </p:txBody>
      </p:sp>
      <p:sp>
        <p:nvSpPr>
          <p:cNvPr id="77830" name="AutoShape 7"/>
          <p:cNvSpPr>
            <a:spLocks noChangeArrowheads="1"/>
          </p:cNvSpPr>
          <p:nvPr/>
        </p:nvSpPr>
        <p:spPr bwMode="auto">
          <a:xfrm>
            <a:off x="3203575" y="2276475"/>
            <a:ext cx="2736850" cy="3457575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ru-RU" sz="1200"/>
              <a:t>Предупреждение и ликвидация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последствий чрезвычайных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ситуаций и стихийных бедствий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природного и техногенного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характера – 1296,3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r>
              <a:rPr lang="ru-RU" sz="1200"/>
              <a:t>- Обеспечение деятельности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МКУ «Единая дежурно-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диспетчерская служба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Тейковского муниципального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района» - 4912,2 тыс.руб.;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77831" name="AutoShape 8"/>
          <p:cNvSpPr>
            <a:spLocks noChangeArrowheads="1"/>
          </p:cNvSpPr>
          <p:nvPr/>
        </p:nvSpPr>
        <p:spPr bwMode="auto">
          <a:xfrm>
            <a:off x="179388" y="2276475"/>
            <a:ext cx="2736850" cy="3168650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ru-RU" sz="1200"/>
              <a:t>Предупреждение и ликвидация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последствий чрезвычайных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ситуаций и стихийных бедствий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природного и техногенного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характера – 1296,3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Обеспечение деятельности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МКУ «Единая дежурно-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диспетчерская служба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Тейковского муниципального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района» -4971,5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77832" name="AutoShape 9"/>
          <p:cNvSpPr>
            <a:spLocks noChangeArrowheads="1"/>
          </p:cNvSpPr>
          <p:nvPr/>
        </p:nvSpPr>
        <p:spPr bwMode="auto">
          <a:xfrm>
            <a:off x="6227763" y="2276475"/>
            <a:ext cx="2736850" cy="3168650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ru-RU" sz="1200"/>
              <a:t>Предупреждение и ликвидация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последствий чрезвычайных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ситуаций и стихийных бедствий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природного и техногенного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характера –1296,3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Обеспечение деятельности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МКУ «Единая дежурно-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Диспетчерская служба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Тейковского муниципального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Района» -4954,5 тыс.руб.;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2000" b="1" smtClean="0">
                <a:latin typeface="Arial" charset="0"/>
              </a:rPr>
              <a:t>Планирование бюджетных ассигнований на 2020 год и плановый период 2021-2022 г.г. по разделу 0400 «Национальная экономика»</a:t>
            </a:r>
          </a:p>
        </p:txBody>
      </p:sp>
      <p:sp>
        <p:nvSpPr>
          <p:cNvPr id="78850" name="AutoShape 3"/>
          <p:cNvSpPr>
            <a:spLocks noChangeArrowheads="1"/>
          </p:cNvSpPr>
          <p:nvPr/>
        </p:nvSpPr>
        <p:spPr bwMode="auto">
          <a:xfrm>
            <a:off x="179388" y="2276475"/>
            <a:ext cx="2736850" cy="2881313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78851" name="AutoShape 4"/>
          <p:cNvSpPr>
            <a:spLocks noChangeArrowheads="1"/>
          </p:cNvSpPr>
          <p:nvPr/>
        </p:nvSpPr>
        <p:spPr bwMode="auto">
          <a:xfrm>
            <a:off x="323850" y="1700213"/>
            <a:ext cx="2519363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800" b="1"/>
              <a:t>2020 год – 8444,2 т.р. </a:t>
            </a:r>
          </a:p>
        </p:txBody>
      </p:sp>
      <p:sp>
        <p:nvSpPr>
          <p:cNvPr id="78852" name="AutoShape 5"/>
          <p:cNvSpPr>
            <a:spLocks noChangeArrowheads="1"/>
          </p:cNvSpPr>
          <p:nvPr/>
        </p:nvSpPr>
        <p:spPr bwMode="auto">
          <a:xfrm>
            <a:off x="6372225" y="1700213"/>
            <a:ext cx="2519363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800" b="1"/>
              <a:t>2022 год – 7255,7 т.р.</a:t>
            </a:r>
          </a:p>
        </p:txBody>
      </p:sp>
      <p:sp>
        <p:nvSpPr>
          <p:cNvPr id="78853" name="AutoShape 6"/>
          <p:cNvSpPr>
            <a:spLocks noChangeArrowheads="1"/>
          </p:cNvSpPr>
          <p:nvPr/>
        </p:nvSpPr>
        <p:spPr bwMode="auto">
          <a:xfrm>
            <a:off x="3348038" y="1700213"/>
            <a:ext cx="2519362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800" b="1"/>
              <a:t>2021 год – 7245,4 т.р.</a:t>
            </a:r>
          </a:p>
        </p:txBody>
      </p:sp>
      <p:sp>
        <p:nvSpPr>
          <p:cNvPr id="78854" name="AutoShape 7"/>
          <p:cNvSpPr>
            <a:spLocks noChangeArrowheads="1"/>
          </p:cNvSpPr>
          <p:nvPr/>
        </p:nvSpPr>
        <p:spPr bwMode="auto">
          <a:xfrm>
            <a:off x="3203575" y="2276475"/>
            <a:ext cx="2736850" cy="2881313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ru-RU" sz="1200"/>
              <a:t>Сельское хозяйство –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3,3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Дорожное хозяйство (дорожные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фонды) – 5985,4 тыс.руб.;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Другие вопросы в области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национальной экономики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- 1256,7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78855" name="AutoShape 8"/>
          <p:cNvSpPr>
            <a:spLocks noChangeArrowheads="1"/>
          </p:cNvSpPr>
          <p:nvPr/>
        </p:nvSpPr>
        <p:spPr bwMode="auto">
          <a:xfrm>
            <a:off x="179388" y="2276475"/>
            <a:ext cx="2736850" cy="2881313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ru-RU" sz="1200"/>
              <a:t>Сельское хозяйство –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234,8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Дорожное хозяйства (дорожные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фонды) – 5985,4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Другие вопросы в области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национальной экономики</a:t>
            </a:r>
          </a:p>
          <a:p>
            <a:pPr>
              <a:buFontTx/>
              <a:buChar char="-"/>
            </a:pPr>
            <a:r>
              <a:rPr lang="ru-RU" sz="1200"/>
              <a:t>2224,0 тыс.руб.</a:t>
            </a:r>
          </a:p>
          <a:p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78856" name="AutoShape 9"/>
          <p:cNvSpPr>
            <a:spLocks noChangeArrowheads="1"/>
          </p:cNvSpPr>
          <p:nvPr/>
        </p:nvSpPr>
        <p:spPr bwMode="auto">
          <a:xfrm>
            <a:off x="6227763" y="2276475"/>
            <a:ext cx="2736850" cy="2881313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ru-RU" sz="1200"/>
              <a:t>Сельское хозяйство –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3,3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Дорожное хозяйство (дорожные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фонды) -5985,4 тыс.руб.;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Другие вопросы в области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национальной экономики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- 1267,0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2000" b="1" smtClean="0">
                <a:latin typeface="Arial" charset="0"/>
              </a:rPr>
              <a:t>Планирование бюджетных ассигнований на 2020 год и плановый период 2021-2022 г.г. по разделу 0500 «Жилищно-коммунальное хозяйство»</a:t>
            </a:r>
          </a:p>
        </p:txBody>
      </p:sp>
      <p:sp>
        <p:nvSpPr>
          <p:cNvPr id="79874" name="AutoShape 3"/>
          <p:cNvSpPr>
            <a:spLocks noChangeArrowheads="1"/>
          </p:cNvSpPr>
          <p:nvPr/>
        </p:nvSpPr>
        <p:spPr bwMode="auto">
          <a:xfrm>
            <a:off x="179388" y="2276475"/>
            <a:ext cx="2736850" cy="2376488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79875" name="AutoShape 4"/>
          <p:cNvSpPr>
            <a:spLocks noChangeArrowheads="1"/>
          </p:cNvSpPr>
          <p:nvPr/>
        </p:nvSpPr>
        <p:spPr bwMode="auto">
          <a:xfrm>
            <a:off x="323850" y="1700213"/>
            <a:ext cx="2519363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800" b="1"/>
              <a:t>2020 год – 10579,4 т.р. </a:t>
            </a:r>
          </a:p>
        </p:txBody>
      </p:sp>
      <p:sp>
        <p:nvSpPr>
          <p:cNvPr id="79876" name="AutoShape 5"/>
          <p:cNvSpPr>
            <a:spLocks noChangeArrowheads="1"/>
          </p:cNvSpPr>
          <p:nvPr/>
        </p:nvSpPr>
        <p:spPr bwMode="auto">
          <a:xfrm>
            <a:off x="6372225" y="1700213"/>
            <a:ext cx="2519363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800" b="1"/>
              <a:t>2022 год – 8409,3 т.р.</a:t>
            </a:r>
          </a:p>
        </p:txBody>
      </p:sp>
      <p:sp>
        <p:nvSpPr>
          <p:cNvPr id="79877" name="AutoShape 6"/>
          <p:cNvSpPr>
            <a:spLocks noChangeArrowheads="1"/>
          </p:cNvSpPr>
          <p:nvPr/>
        </p:nvSpPr>
        <p:spPr bwMode="auto">
          <a:xfrm>
            <a:off x="3348038" y="1700213"/>
            <a:ext cx="2519362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800" b="1"/>
              <a:t>2021 год – 9915,5 т.р.</a:t>
            </a:r>
          </a:p>
        </p:txBody>
      </p:sp>
      <p:sp>
        <p:nvSpPr>
          <p:cNvPr id="79878" name="AutoShape 7"/>
          <p:cNvSpPr>
            <a:spLocks noChangeArrowheads="1"/>
          </p:cNvSpPr>
          <p:nvPr/>
        </p:nvSpPr>
        <p:spPr bwMode="auto">
          <a:xfrm>
            <a:off x="3203575" y="2276475"/>
            <a:ext cx="2736850" cy="2376488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ru-RU" sz="1200"/>
              <a:t>Жилищное хозяйство –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1123,1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Коммунальное хозяйство -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7343,9 тыс.руб.;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Благоустройство - 1448,5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79879" name="AutoShape 8"/>
          <p:cNvSpPr>
            <a:spLocks noChangeArrowheads="1"/>
          </p:cNvSpPr>
          <p:nvPr/>
        </p:nvSpPr>
        <p:spPr bwMode="auto">
          <a:xfrm>
            <a:off x="179388" y="2276475"/>
            <a:ext cx="2736850" cy="2376488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ru-RU" sz="1200"/>
              <a:t>Жилищное хозяйство –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1383,1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Коммунальное хозяйство -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7433,6 тыс.руб.;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Благоустройство- 1762,7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79880" name="AutoShape 9"/>
          <p:cNvSpPr>
            <a:spLocks noChangeArrowheads="1"/>
          </p:cNvSpPr>
          <p:nvPr/>
        </p:nvSpPr>
        <p:spPr bwMode="auto">
          <a:xfrm>
            <a:off x="6227763" y="2276475"/>
            <a:ext cx="2736850" cy="2447925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ru-RU" sz="1200"/>
              <a:t>Жилищное хозяйство –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1123,1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Коммунальное хозяйство -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5837,7 тыс.руб.;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Благоустройство - 1448,5 тыс.руб.</a:t>
            </a:r>
          </a:p>
          <a:p>
            <a:pPr>
              <a:buFont typeface="Wingdings" pitchFamily="2" charset="2"/>
              <a:buChar char="Ø"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2000" b="1" smtClean="0">
                <a:latin typeface="Arial" charset="0"/>
              </a:rPr>
              <a:t>Планирование бюджетных ассигнований на 2020 год и плановый период 2021-2022 г.г. по разделу 0700 «Образование»</a:t>
            </a:r>
          </a:p>
        </p:txBody>
      </p:sp>
      <p:sp>
        <p:nvSpPr>
          <p:cNvPr id="80898" name="AutoShape 3"/>
          <p:cNvSpPr>
            <a:spLocks noChangeArrowheads="1"/>
          </p:cNvSpPr>
          <p:nvPr/>
        </p:nvSpPr>
        <p:spPr bwMode="auto">
          <a:xfrm>
            <a:off x="179388" y="2276475"/>
            <a:ext cx="2736850" cy="3097213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80899" name="AutoShape 4"/>
          <p:cNvSpPr>
            <a:spLocks noChangeArrowheads="1"/>
          </p:cNvSpPr>
          <p:nvPr/>
        </p:nvSpPr>
        <p:spPr bwMode="auto">
          <a:xfrm>
            <a:off x="250825" y="1412875"/>
            <a:ext cx="2592388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800" b="1"/>
              <a:t>2020 год- 134814,3 т.р. </a:t>
            </a:r>
          </a:p>
        </p:txBody>
      </p:sp>
      <p:sp>
        <p:nvSpPr>
          <p:cNvPr id="80900" name="AutoShape 5"/>
          <p:cNvSpPr>
            <a:spLocks noChangeArrowheads="1"/>
          </p:cNvSpPr>
          <p:nvPr/>
        </p:nvSpPr>
        <p:spPr bwMode="auto">
          <a:xfrm>
            <a:off x="6372225" y="1412875"/>
            <a:ext cx="2519363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800" b="1"/>
              <a:t>2022 год- 130430,5 т.р.</a:t>
            </a:r>
          </a:p>
        </p:txBody>
      </p:sp>
      <p:sp>
        <p:nvSpPr>
          <p:cNvPr id="80901" name="AutoShape 6"/>
          <p:cNvSpPr>
            <a:spLocks noChangeArrowheads="1"/>
          </p:cNvSpPr>
          <p:nvPr/>
        </p:nvSpPr>
        <p:spPr bwMode="auto">
          <a:xfrm>
            <a:off x="3348038" y="1412875"/>
            <a:ext cx="2519362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800" b="1"/>
              <a:t>2021 год- 129960,5 т.р.</a:t>
            </a:r>
          </a:p>
        </p:txBody>
      </p:sp>
      <p:sp>
        <p:nvSpPr>
          <p:cNvPr id="80902" name="AutoShape 7"/>
          <p:cNvSpPr>
            <a:spLocks noChangeArrowheads="1"/>
          </p:cNvSpPr>
          <p:nvPr/>
        </p:nvSpPr>
        <p:spPr bwMode="auto">
          <a:xfrm>
            <a:off x="3203575" y="1989138"/>
            <a:ext cx="2736850" cy="3384550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ru-RU" sz="1200"/>
              <a:t>Дошкольное образование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 – 17351,1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Общее  образование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 - 95271,4 тыс.руб.;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Tx/>
              <a:buChar char="-"/>
            </a:pPr>
            <a:r>
              <a:rPr lang="ru-RU" sz="1200"/>
              <a:t>Дополнительное образование</a:t>
            </a:r>
          </a:p>
          <a:p>
            <a:r>
              <a:rPr lang="ru-RU" sz="1200"/>
              <a:t>детей – 5432,2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Молодежная политика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- 1007,6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Другие вопросы в области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образования – 10898,2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r>
              <a:rPr lang="ru-RU" sz="1200"/>
              <a:t>.</a:t>
            </a:r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80903" name="AutoShape 8"/>
          <p:cNvSpPr>
            <a:spLocks noChangeArrowheads="1"/>
          </p:cNvSpPr>
          <p:nvPr/>
        </p:nvSpPr>
        <p:spPr bwMode="auto">
          <a:xfrm>
            <a:off x="179388" y="1989138"/>
            <a:ext cx="2736850" cy="3384550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ru-RU" sz="1200"/>
              <a:t>Дошкольное образование –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18303,4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Общее  образование -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97045,1 тыс.руб.;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Tx/>
              <a:buChar char="-"/>
            </a:pPr>
            <a:r>
              <a:rPr lang="ru-RU" sz="1200"/>
              <a:t>Дополнительное образование</a:t>
            </a:r>
          </a:p>
          <a:p>
            <a:r>
              <a:rPr lang="ru-RU" sz="1200"/>
              <a:t>детей – 6617,5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Молодежная политика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- 1059,9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Другие вопросы в области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образования – 11788,4 тыс.руб.</a:t>
            </a:r>
          </a:p>
          <a:p>
            <a:pPr>
              <a:buFont typeface="Wingdings" pitchFamily="2" charset="2"/>
              <a:buChar char="Ø"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80904" name="AutoShape 9"/>
          <p:cNvSpPr>
            <a:spLocks noChangeArrowheads="1"/>
          </p:cNvSpPr>
          <p:nvPr/>
        </p:nvSpPr>
        <p:spPr bwMode="auto">
          <a:xfrm>
            <a:off x="6227763" y="1989138"/>
            <a:ext cx="2736850" cy="3384550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ru-RU" sz="1200"/>
              <a:t>Дошкольное образование –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17355,7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Общее  образование -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95593,4 тыс.руб.;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Tx/>
              <a:buChar char="-"/>
            </a:pPr>
            <a:r>
              <a:rPr lang="ru-RU" sz="1200"/>
              <a:t> Дополнительное образование</a:t>
            </a:r>
          </a:p>
          <a:p>
            <a:r>
              <a:rPr lang="ru-RU" sz="1200"/>
              <a:t>детей – 5475,6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Молодежная политика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- 1007,6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Другие вопросы в области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образования – 10998,2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2000" b="1" smtClean="0">
                <a:latin typeface="Arial" charset="0"/>
              </a:rPr>
              <a:t>Планирование бюджетных ассигнований на 2020 год и плановый период 2021-2022 г.г. по разделу 0800 «Культура, кинематография»</a:t>
            </a:r>
          </a:p>
        </p:txBody>
      </p:sp>
      <p:sp>
        <p:nvSpPr>
          <p:cNvPr id="81922" name="AutoShape 3"/>
          <p:cNvSpPr>
            <a:spLocks noChangeArrowheads="1"/>
          </p:cNvSpPr>
          <p:nvPr/>
        </p:nvSpPr>
        <p:spPr bwMode="auto">
          <a:xfrm>
            <a:off x="179388" y="2276475"/>
            <a:ext cx="2736850" cy="1800225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81923" name="AutoShape 4"/>
          <p:cNvSpPr>
            <a:spLocks noChangeArrowheads="1"/>
          </p:cNvSpPr>
          <p:nvPr/>
        </p:nvSpPr>
        <p:spPr bwMode="auto">
          <a:xfrm>
            <a:off x="323850" y="1700213"/>
            <a:ext cx="2519363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800" b="1"/>
              <a:t>2020 год – 13947,2 т.р. </a:t>
            </a:r>
          </a:p>
        </p:txBody>
      </p:sp>
      <p:sp>
        <p:nvSpPr>
          <p:cNvPr id="81924" name="AutoShape 5"/>
          <p:cNvSpPr>
            <a:spLocks noChangeArrowheads="1"/>
          </p:cNvSpPr>
          <p:nvPr/>
        </p:nvSpPr>
        <p:spPr bwMode="auto">
          <a:xfrm>
            <a:off x="6372225" y="1700213"/>
            <a:ext cx="2519363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800" b="1"/>
              <a:t>2022 год – 8773,3 т.р.</a:t>
            </a:r>
          </a:p>
        </p:txBody>
      </p:sp>
      <p:sp>
        <p:nvSpPr>
          <p:cNvPr id="81925" name="AutoShape 6"/>
          <p:cNvSpPr>
            <a:spLocks noChangeArrowheads="1"/>
          </p:cNvSpPr>
          <p:nvPr/>
        </p:nvSpPr>
        <p:spPr bwMode="auto">
          <a:xfrm>
            <a:off x="3348038" y="1700213"/>
            <a:ext cx="2519362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800" b="1"/>
              <a:t>2021 год – 8681,4 т.р.</a:t>
            </a:r>
          </a:p>
        </p:txBody>
      </p:sp>
      <p:sp>
        <p:nvSpPr>
          <p:cNvPr id="81926" name="AutoShape 7"/>
          <p:cNvSpPr>
            <a:spLocks noChangeArrowheads="1"/>
          </p:cNvSpPr>
          <p:nvPr/>
        </p:nvSpPr>
        <p:spPr bwMode="auto">
          <a:xfrm>
            <a:off x="3203575" y="2276475"/>
            <a:ext cx="2736850" cy="1800225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ru-RU" sz="1200"/>
              <a:t>Культура – 6824,0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Другие вопросы в области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культуры, кинематографии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 - 1857,4 тыс.руб.;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81927" name="AutoShape 8"/>
          <p:cNvSpPr>
            <a:spLocks noChangeArrowheads="1"/>
          </p:cNvSpPr>
          <p:nvPr/>
        </p:nvSpPr>
        <p:spPr bwMode="auto">
          <a:xfrm>
            <a:off x="179388" y="2276475"/>
            <a:ext cx="2736850" cy="1800225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ru-RU" sz="1200"/>
              <a:t>Культура  – 12089,8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Другие вопросы в области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культуры, кинематографии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 - 1857,4 тыс.руб.;</a:t>
            </a:r>
          </a:p>
          <a:p>
            <a:pPr>
              <a:buFont typeface="Wingdings" pitchFamily="2" charset="2"/>
              <a:buChar char="Ø"/>
            </a:pPr>
            <a:endParaRPr lang="ru-RU" sz="1200"/>
          </a:p>
          <a:p>
            <a:pPr>
              <a:buFont typeface="Wingdings" pitchFamily="2" charset="2"/>
              <a:buChar char="Ø"/>
            </a:pPr>
            <a:endParaRPr lang="ru-RU" sz="1200"/>
          </a:p>
          <a:p>
            <a:pPr>
              <a:buFont typeface="Wingdings" pitchFamily="2" charset="2"/>
              <a:buChar char="Ø"/>
            </a:pPr>
            <a:endParaRPr lang="ru-RU" sz="1200"/>
          </a:p>
        </p:txBody>
      </p:sp>
      <p:sp>
        <p:nvSpPr>
          <p:cNvPr id="81928" name="AutoShape 9"/>
          <p:cNvSpPr>
            <a:spLocks noChangeArrowheads="1"/>
          </p:cNvSpPr>
          <p:nvPr/>
        </p:nvSpPr>
        <p:spPr bwMode="auto">
          <a:xfrm>
            <a:off x="6227763" y="2276475"/>
            <a:ext cx="2736850" cy="1800225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ru-RU" sz="1200"/>
              <a:t>Культура – 6915,9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Другие вопросы в области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культуры, кинематографии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 -1857,4 тыс.руб.;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2000" b="1" smtClean="0">
                <a:latin typeface="Arial" charset="0"/>
              </a:rPr>
              <a:t>Планирование бюджетных ассигнований на 2020 год и плановый период 2021-2022 г.г. по разделу 1000 «Социальная политика»</a:t>
            </a:r>
          </a:p>
        </p:txBody>
      </p:sp>
      <p:sp>
        <p:nvSpPr>
          <p:cNvPr id="82946" name="AutoShape 3"/>
          <p:cNvSpPr>
            <a:spLocks noChangeArrowheads="1"/>
          </p:cNvSpPr>
          <p:nvPr/>
        </p:nvSpPr>
        <p:spPr bwMode="auto">
          <a:xfrm>
            <a:off x="179388" y="2276475"/>
            <a:ext cx="2736850" cy="2665413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r>
              <a:rPr lang="ru-RU" sz="1200"/>
              <a:t>.</a:t>
            </a:r>
          </a:p>
          <a:p>
            <a:pPr>
              <a:buFont typeface="Wingdings" pitchFamily="2" charset="2"/>
              <a:buChar char="Ø"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82947" name="AutoShape 4"/>
          <p:cNvSpPr>
            <a:spLocks noChangeArrowheads="1"/>
          </p:cNvSpPr>
          <p:nvPr/>
        </p:nvSpPr>
        <p:spPr bwMode="auto">
          <a:xfrm>
            <a:off x="323850" y="1700213"/>
            <a:ext cx="2519363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800" b="1"/>
              <a:t>2020 год -  1938,2 т.р. </a:t>
            </a:r>
          </a:p>
        </p:txBody>
      </p:sp>
      <p:sp>
        <p:nvSpPr>
          <p:cNvPr id="82948" name="AutoShape 5"/>
          <p:cNvSpPr>
            <a:spLocks noChangeArrowheads="1"/>
          </p:cNvSpPr>
          <p:nvPr/>
        </p:nvSpPr>
        <p:spPr bwMode="auto">
          <a:xfrm>
            <a:off x="6372225" y="1700213"/>
            <a:ext cx="2519363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800" b="1"/>
              <a:t>2022 год – 2954,0 т.р.</a:t>
            </a:r>
          </a:p>
        </p:txBody>
      </p:sp>
      <p:sp>
        <p:nvSpPr>
          <p:cNvPr id="82949" name="AutoShape 6"/>
          <p:cNvSpPr>
            <a:spLocks noChangeArrowheads="1"/>
          </p:cNvSpPr>
          <p:nvPr/>
        </p:nvSpPr>
        <p:spPr bwMode="auto">
          <a:xfrm>
            <a:off x="3348038" y="1700213"/>
            <a:ext cx="2519362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800" b="1"/>
              <a:t>2021 год -  5338,5 т.р.</a:t>
            </a:r>
          </a:p>
        </p:txBody>
      </p:sp>
      <p:sp>
        <p:nvSpPr>
          <p:cNvPr id="82950" name="AutoShape 7"/>
          <p:cNvSpPr>
            <a:spLocks noChangeArrowheads="1"/>
          </p:cNvSpPr>
          <p:nvPr/>
        </p:nvSpPr>
        <p:spPr bwMode="auto">
          <a:xfrm>
            <a:off x="3203575" y="2276475"/>
            <a:ext cx="2736850" cy="2665413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ru-RU" sz="1200"/>
              <a:t>Пенсионное обеспечение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 – 1516,4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Социальное обеспечение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 населения – 0,0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Охрана семьи и детства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- 3822,1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82951" name="AutoShape 8"/>
          <p:cNvSpPr>
            <a:spLocks noChangeArrowheads="1"/>
          </p:cNvSpPr>
          <p:nvPr/>
        </p:nvSpPr>
        <p:spPr bwMode="auto">
          <a:xfrm>
            <a:off x="179388" y="2276475"/>
            <a:ext cx="2736850" cy="2665413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ru-RU" sz="1200"/>
              <a:t>Пенсионное обеспечение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 – 1316,4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 Социальное обеспечение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населения  - 20,0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Охрана семьи и детства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- 601,8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82952" name="AutoShape 9"/>
          <p:cNvSpPr>
            <a:spLocks noChangeArrowheads="1"/>
          </p:cNvSpPr>
          <p:nvPr/>
        </p:nvSpPr>
        <p:spPr bwMode="auto">
          <a:xfrm>
            <a:off x="6227763" y="2276475"/>
            <a:ext cx="2736850" cy="2665413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ru-RU" sz="1200"/>
              <a:t>Пенсионное обеспечение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 – 1516,4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Охрана семьи и детства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- 1437,6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2000" b="1" smtClean="0">
                <a:latin typeface="Arial" charset="0"/>
              </a:rPr>
              <a:t>Планирование бюджетных ассигнований на 2020 год и плановый период 2021-2022 г.г. по разделу 1100 «Физическая культура и спорт»</a:t>
            </a:r>
          </a:p>
        </p:txBody>
      </p:sp>
      <p:sp>
        <p:nvSpPr>
          <p:cNvPr id="83970" name="AutoShape 3"/>
          <p:cNvSpPr>
            <a:spLocks noChangeArrowheads="1"/>
          </p:cNvSpPr>
          <p:nvPr/>
        </p:nvSpPr>
        <p:spPr bwMode="auto">
          <a:xfrm>
            <a:off x="179388" y="2276475"/>
            <a:ext cx="2736850" cy="1223963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83971" name="AutoShape 4"/>
          <p:cNvSpPr>
            <a:spLocks noChangeArrowheads="1"/>
          </p:cNvSpPr>
          <p:nvPr/>
        </p:nvSpPr>
        <p:spPr bwMode="auto">
          <a:xfrm>
            <a:off x="323850" y="1700213"/>
            <a:ext cx="2519363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800" b="1"/>
              <a:t>2020 год – 482,1 т.р. </a:t>
            </a:r>
          </a:p>
        </p:txBody>
      </p:sp>
      <p:sp>
        <p:nvSpPr>
          <p:cNvPr id="83972" name="AutoShape 5"/>
          <p:cNvSpPr>
            <a:spLocks noChangeArrowheads="1"/>
          </p:cNvSpPr>
          <p:nvPr/>
        </p:nvSpPr>
        <p:spPr bwMode="auto">
          <a:xfrm>
            <a:off x="6372225" y="1700213"/>
            <a:ext cx="2519363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800" b="1"/>
              <a:t>2022 год – 512,1 т.р.</a:t>
            </a:r>
          </a:p>
        </p:txBody>
      </p:sp>
      <p:sp>
        <p:nvSpPr>
          <p:cNvPr id="83973" name="AutoShape 6"/>
          <p:cNvSpPr>
            <a:spLocks noChangeArrowheads="1"/>
          </p:cNvSpPr>
          <p:nvPr/>
        </p:nvSpPr>
        <p:spPr bwMode="auto">
          <a:xfrm>
            <a:off x="3348038" y="1700213"/>
            <a:ext cx="2519362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800" b="1"/>
              <a:t>2021 год – 512,1 т.р.</a:t>
            </a:r>
          </a:p>
        </p:txBody>
      </p:sp>
      <p:sp>
        <p:nvSpPr>
          <p:cNvPr id="83974" name="AutoShape 7"/>
          <p:cNvSpPr>
            <a:spLocks noChangeArrowheads="1"/>
          </p:cNvSpPr>
          <p:nvPr/>
        </p:nvSpPr>
        <p:spPr bwMode="auto">
          <a:xfrm>
            <a:off x="3203575" y="2276475"/>
            <a:ext cx="2736850" cy="1223963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ru-RU" sz="1200"/>
              <a:t>Физическая культуры– 330,0 т.руб.</a:t>
            </a:r>
          </a:p>
          <a:p>
            <a:pPr>
              <a:buFont typeface="Wingdings" pitchFamily="2" charset="2"/>
              <a:buChar char="Ø"/>
            </a:pPr>
            <a:r>
              <a:rPr lang="ru-RU" sz="1200"/>
              <a:t>Массовый спорт – 182,1 т.руб.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83975" name="AutoShape 8"/>
          <p:cNvSpPr>
            <a:spLocks noChangeArrowheads="1"/>
          </p:cNvSpPr>
          <p:nvPr/>
        </p:nvSpPr>
        <p:spPr bwMode="auto">
          <a:xfrm>
            <a:off x="179388" y="2276475"/>
            <a:ext cx="2736850" cy="1223963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ru-RU" sz="1200"/>
              <a:t>Физическая культура – 300,0 т.руб.</a:t>
            </a:r>
          </a:p>
          <a:p>
            <a:pPr>
              <a:buFont typeface="Wingdings" pitchFamily="2" charset="2"/>
              <a:buChar char="Ø"/>
            </a:pPr>
            <a:r>
              <a:rPr lang="ru-RU" sz="1200"/>
              <a:t> Массовый спорт – 182,1 тыс.руб.</a:t>
            </a:r>
          </a:p>
        </p:txBody>
      </p:sp>
      <p:sp>
        <p:nvSpPr>
          <p:cNvPr id="83976" name="AutoShape 9"/>
          <p:cNvSpPr>
            <a:spLocks noChangeArrowheads="1"/>
          </p:cNvSpPr>
          <p:nvPr/>
        </p:nvSpPr>
        <p:spPr bwMode="auto">
          <a:xfrm>
            <a:off x="6227763" y="2276475"/>
            <a:ext cx="2736850" cy="1223963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ru-RU" sz="1200"/>
              <a:t>Физическая культура –330,0 т.руб.</a:t>
            </a:r>
          </a:p>
          <a:p>
            <a:pPr>
              <a:buFont typeface="Wingdings" pitchFamily="2" charset="2"/>
              <a:buChar char="Ø"/>
            </a:pPr>
            <a:r>
              <a:rPr lang="ru-RU" sz="1200"/>
              <a:t> Массовый спорт – 182,1 тыс.руб.</a:t>
            </a:r>
          </a:p>
          <a:p>
            <a:pPr>
              <a:buFont typeface="Wingdings" pitchFamily="2" charset="2"/>
              <a:buChar char="Ø"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Заголовок 1"/>
          <p:cNvSpPr txBox="1">
            <a:spLocks/>
          </p:cNvSpPr>
          <p:nvPr/>
        </p:nvSpPr>
        <p:spPr bwMode="auto">
          <a:xfrm>
            <a:off x="209550" y="188913"/>
            <a:ext cx="893445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000" b="1" i="1">
                <a:latin typeface="Times New Roman" pitchFamily="18" charset="0"/>
                <a:cs typeface="Times New Roman" pitchFamily="18" charset="0"/>
              </a:rPr>
              <a:t>Муниципальные программы Тейковского муниципального района</a:t>
            </a:r>
          </a:p>
          <a:p>
            <a:pPr algn="ctr"/>
            <a:r>
              <a:rPr lang="ru-RU" sz="1600" b="1">
                <a:latin typeface="Times New Roman" pitchFamily="18" charset="0"/>
                <a:cs typeface="Times New Roman" pitchFamily="18" charset="0"/>
              </a:rPr>
              <a:t>2020 год – 166395,2 тыс.руб. ( 81,5% общих расходов бюджета)</a:t>
            </a:r>
          </a:p>
          <a:p>
            <a:pPr algn="ctr"/>
            <a:r>
              <a:rPr lang="ru-RU" sz="1600" b="1">
                <a:latin typeface="Times New Roman" pitchFamily="18" charset="0"/>
                <a:cs typeface="Times New Roman" pitchFamily="18" charset="0"/>
              </a:rPr>
              <a:t>2021 год – 156145,8 тыс.руб. (79,8 %)              2022 год – 152655,3 тыс.руб. (81,3 %)</a:t>
            </a:r>
          </a:p>
        </p:txBody>
      </p:sp>
      <p:grpSp>
        <p:nvGrpSpPr>
          <p:cNvPr id="84995" name="Скругленный прямоугольник 3"/>
          <p:cNvGrpSpPr>
            <a:grpSpLocks/>
          </p:cNvGrpSpPr>
          <p:nvPr/>
        </p:nvGrpSpPr>
        <p:grpSpPr bwMode="auto">
          <a:xfrm>
            <a:off x="323850" y="3789363"/>
            <a:ext cx="4249738" cy="1081087"/>
            <a:chOff x="92" y="2454"/>
            <a:chExt cx="2651" cy="386"/>
          </a:xfrm>
        </p:grpSpPr>
        <p:pic>
          <p:nvPicPr>
            <p:cNvPr id="85026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92" y="2454"/>
              <a:ext cx="2651" cy="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5027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521" cy="3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>
                  <a:latin typeface="Times New Roman" pitchFamily="18" charset="0"/>
                </a:rPr>
                <a:t>«Развитие физической культуры и спорта в Тейковском муниципальном районе»</a:t>
              </a:r>
            </a:p>
            <a:p>
              <a:pPr algn="ctr"/>
              <a:r>
                <a:rPr lang="ru-RU" altLang="ru-RU" b="1">
                  <a:latin typeface="Times New Roman" pitchFamily="18" charset="0"/>
                </a:rPr>
                <a:t>482,1т.р.; 512,1 т.р.; 512,1 т.р.                   </a:t>
              </a:r>
            </a:p>
            <a:p>
              <a:pPr algn="ctr"/>
              <a:endParaRPr lang="ru-RU" altLang="ru-RU" b="1">
                <a:latin typeface="Times New Roman" pitchFamily="18" charset="0"/>
              </a:endParaRPr>
            </a:p>
          </p:txBody>
        </p:sp>
      </p:grpSp>
      <p:grpSp>
        <p:nvGrpSpPr>
          <p:cNvPr id="84996" name="Скругленный прямоугольник 6"/>
          <p:cNvGrpSpPr>
            <a:grpSpLocks/>
          </p:cNvGrpSpPr>
          <p:nvPr/>
        </p:nvGrpSpPr>
        <p:grpSpPr bwMode="auto">
          <a:xfrm>
            <a:off x="4643438" y="3644900"/>
            <a:ext cx="4319587" cy="1584325"/>
            <a:chOff x="2880" y="2485"/>
            <a:chExt cx="2711" cy="525"/>
          </a:xfrm>
        </p:grpSpPr>
        <p:pic>
          <p:nvPicPr>
            <p:cNvPr id="85024" name="Скругленный прямоугольник 6"/>
            <p:cNvPicPr>
              <a:picLocks noChangeArrowheads="1"/>
            </p:cNvPicPr>
            <p:nvPr/>
          </p:nvPicPr>
          <p:blipFill>
            <a:blip r:embed="rId3">
              <a:grayscl/>
            </a:blip>
            <a:srcRect/>
            <a:stretch>
              <a:fillRect/>
            </a:stretch>
          </p:blipFill>
          <p:spPr bwMode="auto">
            <a:xfrm>
              <a:off x="2880" y="2485"/>
              <a:ext cx="2711" cy="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5025" name="Text Box 12"/>
            <p:cNvSpPr txBox="1">
              <a:spLocks noChangeArrowheads="1"/>
            </p:cNvSpPr>
            <p:nvPr/>
          </p:nvSpPr>
          <p:spPr bwMode="auto">
            <a:xfrm>
              <a:off x="2965" y="2526"/>
              <a:ext cx="2581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ru-RU" altLang="ru-RU" b="1">
                <a:latin typeface="Times New Roman" pitchFamily="18" charset="0"/>
              </a:endParaRPr>
            </a:p>
          </p:txBody>
        </p:sp>
      </p:grpSp>
      <p:grpSp>
        <p:nvGrpSpPr>
          <p:cNvPr id="84997" name="Скругленный прямоугольник 8"/>
          <p:cNvGrpSpPr>
            <a:grpSpLocks/>
          </p:cNvGrpSpPr>
          <p:nvPr/>
        </p:nvGrpSpPr>
        <p:grpSpPr bwMode="auto">
          <a:xfrm>
            <a:off x="4572000" y="5229225"/>
            <a:ext cx="4321175" cy="1425575"/>
            <a:chOff x="2880" y="3164"/>
            <a:chExt cx="2689" cy="748"/>
          </a:xfrm>
        </p:grpSpPr>
        <p:pic>
          <p:nvPicPr>
            <p:cNvPr id="85022" name="Скругленный прямоугольник 8"/>
            <p:cNvPicPr>
              <a:picLocks noChangeArrowheads="1"/>
            </p:cNvPicPr>
            <p:nvPr/>
          </p:nvPicPr>
          <p:blipFill>
            <a:blip r:embed="rId4">
              <a:grayscl/>
            </a:blip>
            <a:srcRect/>
            <a:stretch>
              <a:fillRect/>
            </a:stretch>
          </p:blipFill>
          <p:spPr bwMode="auto">
            <a:xfrm>
              <a:off x="2880" y="3164"/>
              <a:ext cx="2689" cy="6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5023" name="Text Box 15"/>
            <p:cNvSpPr txBox="1">
              <a:spLocks noChangeArrowheads="1"/>
            </p:cNvSpPr>
            <p:nvPr/>
          </p:nvSpPr>
          <p:spPr bwMode="auto">
            <a:xfrm>
              <a:off x="2880" y="3202"/>
              <a:ext cx="2689" cy="7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>
                  <a:latin typeface="Times New Roman" pitchFamily="18" charset="0"/>
                </a:rPr>
                <a:t>«Патриотическое воспитание детей и молодежи  и подготовка молодежи Тейковского муниципального района к военной службе»</a:t>
              </a:r>
            </a:p>
            <a:p>
              <a:pPr algn="ctr"/>
              <a:r>
                <a:rPr lang="ru-RU" altLang="ru-RU" b="1">
                  <a:latin typeface="Times New Roman" pitchFamily="18" charset="0"/>
                </a:rPr>
                <a:t>2020 г.- 200,0- тыс.руб.; 2021 г.- 2022 г. по 150,0 тыс.руб.</a:t>
              </a:r>
            </a:p>
            <a:p>
              <a:pPr algn="ctr"/>
              <a:r>
                <a:rPr lang="ru-RU" altLang="ru-RU" b="1">
                  <a:latin typeface="Times New Roman" pitchFamily="18" charset="0"/>
                </a:rPr>
                <a:t>      </a:t>
              </a:r>
            </a:p>
          </p:txBody>
        </p:sp>
      </p:grpSp>
      <p:grpSp>
        <p:nvGrpSpPr>
          <p:cNvPr id="84998" name="Скругленный прямоугольник 11"/>
          <p:cNvGrpSpPr>
            <a:grpSpLocks/>
          </p:cNvGrpSpPr>
          <p:nvPr/>
        </p:nvGrpSpPr>
        <p:grpSpPr bwMode="auto">
          <a:xfrm>
            <a:off x="4643438" y="2349500"/>
            <a:ext cx="4295775" cy="1223963"/>
            <a:chOff x="2880" y="1718"/>
            <a:chExt cx="2662" cy="576"/>
          </a:xfrm>
        </p:grpSpPr>
        <p:pic>
          <p:nvPicPr>
            <p:cNvPr id="85020" name="Скругленный прямоугольник 11"/>
            <p:cNvPicPr>
              <a:picLocks noChangeArrowheads="1"/>
            </p:cNvPicPr>
            <p:nvPr/>
          </p:nvPicPr>
          <p:blipFill>
            <a:blip r:embed="rId5">
              <a:grayscl/>
            </a:blip>
            <a:srcRect/>
            <a:stretch>
              <a:fillRect/>
            </a:stretch>
          </p:blipFill>
          <p:spPr bwMode="auto">
            <a:xfrm>
              <a:off x="2880" y="1718"/>
              <a:ext cx="2662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5021" name="Text Box 21"/>
            <p:cNvSpPr txBox="1">
              <a:spLocks noChangeArrowheads="1"/>
            </p:cNvSpPr>
            <p:nvPr/>
          </p:nvSpPr>
          <p:spPr bwMode="auto">
            <a:xfrm>
              <a:off x="2881" y="1718"/>
              <a:ext cx="2632" cy="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>
                  <a:latin typeface="Times New Roman" pitchFamily="18" charset="0"/>
                </a:rPr>
                <a:t>«Обеспечение безопасности граждан и профилактика правонарушений в  Тейковском муниципальном районе»</a:t>
              </a:r>
              <a:endParaRPr lang="ru-RU" altLang="ru-RU" b="1">
                <a:latin typeface="Times New Roman" pitchFamily="18" charset="0"/>
              </a:endParaRPr>
            </a:p>
            <a:p>
              <a:pPr algn="ctr"/>
              <a:r>
                <a:rPr lang="ru-RU" altLang="ru-RU" b="1">
                  <a:latin typeface="Times New Roman" pitchFamily="18" charset="0"/>
                </a:rPr>
                <a:t>ежегодно по 513,6 тыс.руб.</a:t>
              </a:r>
            </a:p>
            <a:p>
              <a:pPr algn="ctr"/>
              <a:endParaRPr lang="ru-RU" altLang="ru-RU" b="1">
                <a:latin typeface="Times New Roman" pitchFamily="18" charset="0"/>
              </a:endParaRPr>
            </a:p>
            <a:p>
              <a:pPr algn="ctr"/>
              <a:endParaRPr lang="ru-RU" altLang="ru-RU">
                <a:latin typeface="Times New Roman" pitchFamily="18" charset="0"/>
              </a:endParaRPr>
            </a:p>
          </p:txBody>
        </p:sp>
      </p:grpSp>
      <p:grpSp>
        <p:nvGrpSpPr>
          <p:cNvPr id="84999" name="Скругленный прямоугольник 12"/>
          <p:cNvGrpSpPr>
            <a:grpSpLocks/>
          </p:cNvGrpSpPr>
          <p:nvPr/>
        </p:nvGrpSpPr>
        <p:grpSpPr bwMode="auto">
          <a:xfrm>
            <a:off x="4500563" y="1125538"/>
            <a:ext cx="4316412" cy="1131887"/>
            <a:chOff x="2897" y="866"/>
            <a:chExt cx="2711" cy="652"/>
          </a:xfrm>
        </p:grpSpPr>
        <p:pic>
          <p:nvPicPr>
            <p:cNvPr id="85018" name="Скругленный прямоугольник 12"/>
            <p:cNvPicPr>
              <a:picLocks noChangeArrowheads="1"/>
            </p:cNvPicPr>
            <p:nvPr/>
          </p:nvPicPr>
          <p:blipFill>
            <a:blip r:embed="rId6">
              <a:grayscl/>
            </a:blip>
            <a:srcRect/>
            <a:stretch>
              <a:fillRect/>
            </a:stretch>
          </p:blipFill>
          <p:spPr bwMode="auto">
            <a:xfrm>
              <a:off x="2939" y="866"/>
              <a:ext cx="2669" cy="6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5019" name="Text Box 24"/>
            <p:cNvSpPr txBox="1">
              <a:spLocks noChangeArrowheads="1"/>
            </p:cNvSpPr>
            <p:nvPr/>
          </p:nvSpPr>
          <p:spPr bwMode="auto">
            <a:xfrm>
              <a:off x="2897" y="866"/>
              <a:ext cx="2666" cy="6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>
                  <a:latin typeface="Times New Roman" pitchFamily="18" charset="0"/>
                </a:rPr>
                <a:t>« Экономическое развитие Тейковского муниципального района» </a:t>
              </a:r>
            </a:p>
            <a:p>
              <a:pPr algn="ctr"/>
              <a:r>
                <a:rPr lang="ru-RU" altLang="ru-RU" b="1">
                  <a:latin typeface="Times New Roman" pitchFamily="18" charset="0"/>
                </a:rPr>
                <a:t>2020 г.- 400,0 тыс.руб.</a:t>
              </a:r>
            </a:p>
          </p:txBody>
        </p:sp>
      </p:grpSp>
      <p:grpSp>
        <p:nvGrpSpPr>
          <p:cNvPr id="85000" name="Скругленный прямоугольник 14"/>
          <p:cNvGrpSpPr>
            <a:grpSpLocks/>
          </p:cNvGrpSpPr>
          <p:nvPr/>
        </p:nvGrpSpPr>
        <p:grpSpPr bwMode="auto">
          <a:xfrm>
            <a:off x="250825" y="4941888"/>
            <a:ext cx="4248150" cy="1916112"/>
            <a:chOff x="87" y="3255"/>
            <a:chExt cx="2696" cy="735"/>
          </a:xfrm>
        </p:grpSpPr>
        <p:pic>
          <p:nvPicPr>
            <p:cNvPr id="85016" name="Скругленный прямоугольник 14"/>
            <p:cNvPicPr>
              <a:picLocks noChangeArrowheads="1"/>
            </p:cNvPicPr>
            <p:nvPr/>
          </p:nvPicPr>
          <p:blipFill>
            <a:blip r:embed="rId7">
              <a:grayscl/>
            </a:blip>
            <a:srcRect/>
            <a:stretch>
              <a:fillRect/>
            </a:stretch>
          </p:blipFill>
          <p:spPr bwMode="auto">
            <a:xfrm>
              <a:off x="87" y="3255"/>
              <a:ext cx="2696" cy="6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5017" name="Text Box 27"/>
            <p:cNvSpPr txBox="1">
              <a:spLocks noChangeArrowheads="1"/>
            </p:cNvSpPr>
            <p:nvPr/>
          </p:nvSpPr>
          <p:spPr bwMode="auto">
            <a:xfrm>
              <a:off x="106" y="3294"/>
              <a:ext cx="2547" cy="6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>
                  <a:latin typeface="Times New Roman" pitchFamily="18" charset="0"/>
                </a:rPr>
                <a:t>«Обеспечение доступным и комфортным жильем, объектами инженерной инфраструктуры и услугами жилищно-коммунального хозяйства Тейковского муниципального района»    </a:t>
              </a:r>
            </a:p>
            <a:p>
              <a:pPr algn="ctr"/>
              <a:r>
                <a:rPr lang="ru-RU" altLang="ru-RU" b="1">
                  <a:latin typeface="Times New Roman" pitchFamily="18" charset="0"/>
                </a:rPr>
                <a:t>2020 г.- 9761,4 т.р.; 2021 г.- 8635,5 тыс.руб.; 2022 г. – 8409,3 т.руб. </a:t>
              </a:r>
              <a:endParaRPr lang="ru-RU" altLang="ru-RU">
                <a:solidFill>
                  <a:schemeClr val="bg1"/>
                </a:solidFill>
                <a:latin typeface="Calibri" pitchFamily="34" charset="0"/>
              </a:endParaRPr>
            </a:p>
            <a:p>
              <a:pPr algn="ctr"/>
              <a:endParaRPr lang="ru-RU" altLang="ru-RU">
                <a:solidFill>
                  <a:schemeClr val="bg1"/>
                </a:solidFill>
                <a:latin typeface="Calibri" pitchFamily="34" charset="0"/>
              </a:endParaRPr>
            </a:p>
          </p:txBody>
        </p:sp>
      </p:grpSp>
      <p:grpSp>
        <p:nvGrpSpPr>
          <p:cNvPr id="85001" name="Скругленный прямоугольник 4"/>
          <p:cNvGrpSpPr>
            <a:grpSpLocks/>
          </p:cNvGrpSpPr>
          <p:nvPr/>
        </p:nvGrpSpPr>
        <p:grpSpPr bwMode="auto">
          <a:xfrm>
            <a:off x="323850" y="2276475"/>
            <a:ext cx="4140200" cy="1296988"/>
            <a:chOff x="88" y="1966"/>
            <a:chExt cx="2655" cy="369"/>
          </a:xfrm>
        </p:grpSpPr>
        <p:pic>
          <p:nvPicPr>
            <p:cNvPr id="85014" name="Скругленный прямоугольник 4"/>
            <p:cNvPicPr>
              <a:picLocks noChangeArrowheads="1"/>
            </p:cNvPicPr>
            <p:nvPr/>
          </p:nvPicPr>
          <p:blipFill>
            <a:blip r:embed="rId8">
              <a:grayscl/>
            </a:blip>
            <a:srcRect/>
            <a:stretch>
              <a:fillRect/>
            </a:stretch>
          </p:blipFill>
          <p:spPr bwMode="auto">
            <a:xfrm>
              <a:off x="88" y="1966"/>
              <a:ext cx="2655" cy="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5015" name="Text Box 30"/>
            <p:cNvSpPr txBox="1">
              <a:spLocks noChangeArrowheads="1"/>
            </p:cNvSpPr>
            <p:nvPr/>
          </p:nvSpPr>
          <p:spPr bwMode="auto">
            <a:xfrm>
              <a:off x="119" y="1995"/>
              <a:ext cx="251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>
                  <a:latin typeface="Times New Roman" pitchFamily="18" charset="0"/>
                </a:rPr>
                <a:t>«Развитие культуры и туризма в Тейковском муниципальном районе»            </a:t>
              </a:r>
            </a:p>
            <a:p>
              <a:pPr algn="ctr"/>
              <a:r>
                <a:rPr lang="ru-RU" altLang="ru-RU" b="1">
                  <a:latin typeface="Times New Roman" pitchFamily="18" charset="0"/>
                </a:rPr>
                <a:t>2020 – 14238,0 тыс.руб.;</a:t>
              </a:r>
            </a:p>
            <a:p>
              <a:pPr algn="ctr"/>
              <a:r>
                <a:rPr lang="ru-RU" altLang="ru-RU" b="1">
                  <a:latin typeface="Times New Roman" pitchFamily="18" charset="0"/>
                </a:rPr>
                <a:t>2021- 8304,4 тыс.руб., 2022</a:t>
              </a:r>
              <a:r>
                <a:rPr lang="ru-RU" altLang="ru-RU">
                  <a:latin typeface="Times New Roman" pitchFamily="18" charset="0"/>
                </a:rPr>
                <a:t> -</a:t>
              </a:r>
              <a:r>
                <a:rPr lang="ru-RU" altLang="ru-RU" b="1">
                  <a:latin typeface="Times New Roman" pitchFamily="18" charset="0"/>
                </a:rPr>
                <a:t> 8399,6 тыс.руб.</a:t>
              </a:r>
            </a:p>
          </p:txBody>
        </p:sp>
      </p:grpSp>
      <p:grpSp>
        <p:nvGrpSpPr>
          <p:cNvPr id="85002" name="Скругленный прямоугольник 11"/>
          <p:cNvGrpSpPr>
            <a:grpSpLocks/>
          </p:cNvGrpSpPr>
          <p:nvPr/>
        </p:nvGrpSpPr>
        <p:grpSpPr bwMode="auto">
          <a:xfrm>
            <a:off x="4643438" y="2349500"/>
            <a:ext cx="4295775" cy="1223963"/>
            <a:chOff x="2880" y="1718"/>
            <a:chExt cx="2662" cy="576"/>
          </a:xfrm>
        </p:grpSpPr>
        <p:pic>
          <p:nvPicPr>
            <p:cNvPr id="85012" name="Скругленный прямоугольник 11"/>
            <p:cNvPicPr>
              <a:picLocks noChangeArrowheads="1"/>
            </p:cNvPicPr>
            <p:nvPr/>
          </p:nvPicPr>
          <p:blipFill>
            <a:blip r:embed="rId5">
              <a:grayscl/>
            </a:blip>
            <a:srcRect/>
            <a:stretch>
              <a:fillRect/>
            </a:stretch>
          </p:blipFill>
          <p:spPr bwMode="auto">
            <a:xfrm>
              <a:off x="2880" y="1718"/>
              <a:ext cx="2662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5013" name="Text Box 21"/>
            <p:cNvSpPr txBox="1">
              <a:spLocks noChangeArrowheads="1"/>
            </p:cNvSpPr>
            <p:nvPr/>
          </p:nvSpPr>
          <p:spPr bwMode="auto">
            <a:xfrm>
              <a:off x="2881" y="1718"/>
              <a:ext cx="2632" cy="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>
                  <a:latin typeface="Times New Roman" pitchFamily="18" charset="0"/>
                </a:rPr>
                <a:t>«Обеспечение безопасности граждан и профилактика правонарушений в  Тейковском муниципальном районе»</a:t>
              </a:r>
              <a:endParaRPr lang="ru-RU" altLang="ru-RU" b="1">
                <a:latin typeface="Times New Roman" pitchFamily="18" charset="0"/>
              </a:endParaRPr>
            </a:p>
            <a:p>
              <a:pPr algn="ctr"/>
              <a:r>
                <a:rPr lang="ru-RU" altLang="ru-RU" b="1">
                  <a:latin typeface="Times New Roman" pitchFamily="18" charset="0"/>
                </a:rPr>
                <a:t>ежегодно по 513,6 тыс.руб.</a:t>
              </a:r>
            </a:p>
            <a:p>
              <a:pPr algn="ctr"/>
              <a:endParaRPr lang="ru-RU" altLang="ru-RU" b="1">
                <a:latin typeface="Times New Roman" pitchFamily="18" charset="0"/>
              </a:endParaRPr>
            </a:p>
            <a:p>
              <a:pPr algn="ctr"/>
              <a:endParaRPr lang="ru-RU" altLang="ru-RU">
                <a:latin typeface="Times New Roman" pitchFamily="18" charset="0"/>
              </a:endParaRPr>
            </a:p>
          </p:txBody>
        </p:sp>
      </p:grpSp>
      <p:grpSp>
        <p:nvGrpSpPr>
          <p:cNvPr id="85003" name="Скругленный прямоугольник 11"/>
          <p:cNvGrpSpPr>
            <a:grpSpLocks/>
          </p:cNvGrpSpPr>
          <p:nvPr/>
        </p:nvGrpSpPr>
        <p:grpSpPr bwMode="auto">
          <a:xfrm>
            <a:off x="4643438" y="2349500"/>
            <a:ext cx="4295775" cy="1223963"/>
            <a:chOff x="2880" y="1718"/>
            <a:chExt cx="2662" cy="576"/>
          </a:xfrm>
        </p:grpSpPr>
        <p:pic>
          <p:nvPicPr>
            <p:cNvPr id="85010" name="Скругленный прямоугольник 11"/>
            <p:cNvPicPr>
              <a:picLocks noChangeArrowheads="1"/>
            </p:cNvPicPr>
            <p:nvPr/>
          </p:nvPicPr>
          <p:blipFill>
            <a:blip r:embed="rId5">
              <a:grayscl/>
            </a:blip>
            <a:srcRect/>
            <a:stretch>
              <a:fillRect/>
            </a:stretch>
          </p:blipFill>
          <p:spPr bwMode="auto">
            <a:xfrm>
              <a:off x="2880" y="1718"/>
              <a:ext cx="2662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5011" name="Text Box 21"/>
            <p:cNvSpPr txBox="1">
              <a:spLocks noChangeArrowheads="1"/>
            </p:cNvSpPr>
            <p:nvPr/>
          </p:nvSpPr>
          <p:spPr bwMode="auto">
            <a:xfrm>
              <a:off x="2881" y="1718"/>
              <a:ext cx="2632" cy="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>
                  <a:latin typeface="Times New Roman" pitchFamily="18" charset="0"/>
                </a:rPr>
                <a:t>«Обеспечение безопасности граждан, профилактика правонарушений и наркомании в  Тейковском муниципальном районе»</a:t>
              </a:r>
            </a:p>
            <a:p>
              <a:pPr algn="ctr"/>
              <a:r>
                <a:rPr lang="ru-RU" altLang="ru-RU" b="1">
                  <a:latin typeface="Times New Roman" pitchFamily="18" charset="0"/>
                </a:rPr>
                <a:t>2020 -621,5 тыс.руб.; 2021 -542,7 тыс.руб.;</a:t>
              </a:r>
            </a:p>
            <a:p>
              <a:pPr algn="ctr"/>
              <a:r>
                <a:rPr lang="ru-RU" altLang="ru-RU" b="1">
                  <a:latin typeface="Times New Roman" pitchFamily="18" charset="0"/>
                </a:rPr>
                <a:t>2022 -542,7 тыс.руб.</a:t>
              </a:r>
            </a:p>
            <a:p>
              <a:pPr algn="ctr"/>
              <a:endParaRPr lang="ru-RU" altLang="ru-RU" b="1">
                <a:latin typeface="Times New Roman" pitchFamily="18" charset="0"/>
              </a:endParaRPr>
            </a:p>
            <a:p>
              <a:pPr algn="ctr"/>
              <a:endParaRPr lang="ru-RU" altLang="ru-RU" b="1">
                <a:latin typeface="Times New Roman" pitchFamily="18" charset="0"/>
              </a:endParaRPr>
            </a:p>
            <a:p>
              <a:pPr algn="ctr"/>
              <a:endParaRPr lang="ru-RU" altLang="ru-RU">
                <a:latin typeface="Times New Roman" pitchFamily="18" charset="0"/>
              </a:endParaRPr>
            </a:p>
          </p:txBody>
        </p:sp>
      </p:grpSp>
      <p:grpSp>
        <p:nvGrpSpPr>
          <p:cNvPr id="85004" name="Скругленный прямоугольник 5"/>
          <p:cNvGrpSpPr>
            <a:grpSpLocks/>
          </p:cNvGrpSpPr>
          <p:nvPr/>
        </p:nvGrpSpPr>
        <p:grpSpPr bwMode="auto">
          <a:xfrm>
            <a:off x="179388" y="1125538"/>
            <a:ext cx="4319587" cy="1338262"/>
            <a:chOff x="84" y="1306"/>
            <a:chExt cx="2581" cy="573"/>
          </a:xfrm>
        </p:grpSpPr>
        <p:pic>
          <p:nvPicPr>
            <p:cNvPr id="4122" name="Скругленный прямоугольник 5"/>
            <p:cNvPicPr>
              <a:picLocks noChangeArrowheads="1"/>
            </p:cNvPicPr>
            <p:nvPr/>
          </p:nvPicPr>
          <p:blipFill>
            <a:blip r:embed="rId9">
              <a:grayscl/>
            </a:blip>
            <a:srcRect/>
            <a:stretch>
              <a:fillRect/>
            </a:stretch>
          </p:blipFill>
          <p:spPr bwMode="auto">
            <a:xfrm>
              <a:off x="84" y="1306"/>
              <a:ext cx="2581" cy="48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85009" name="Text Box 9"/>
            <p:cNvSpPr txBox="1">
              <a:spLocks noChangeArrowheads="1"/>
            </p:cNvSpPr>
            <p:nvPr/>
          </p:nvSpPr>
          <p:spPr bwMode="auto">
            <a:xfrm>
              <a:off x="114" y="1306"/>
              <a:ext cx="2533" cy="5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>
                  <a:latin typeface="Times New Roman" pitchFamily="18" charset="0"/>
                </a:rPr>
                <a:t>«Развитие образования Тейковского  муниципального района на 2020 – 2025 г.г.»</a:t>
              </a:r>
            </a:p>
            <a:p>
              <a:pPr algn="ctr"/>
              <a:r>
                <a:rPr lang="ru-RU" altLang="ru-RU">
                  <a:latin typeface="Times New Roman" pitchFamily="18" charset="0"/>
                </a:rPr>
                <a:t>   </a:t>
              </a:r>
              <a:r>
                <a:rPr lang="ru-RU" altLang="ru-RU" b="1">
                  <a:latin typeface="Times New Roman" pitchFamily="18" charset="0"/>
                </a:rPr>
                <a:t>2020 г</a:t>
              </a:r>
              <a:r>
                <a:rPr lang="ru-RU" altLang="ru-RU">
                  <a:latin typeface="Times New Roman" pitchFamily="18" charset="0"/>
                </a:rPr>
                <a:t>.- </a:t>
              </a:r>
              <a:r>
                <a:rPr lang="ru-RU" altLang="ru-RU" b="1">
                  <a:latin typeface="Times New Roman" pitchFamily="18" charset="0"/>
                </a:rPr>
                <a:t>131339,7  тыс.руб.    </a:t>
              </a:r>
            </a:p>
            <a:p>
              <a:pPr algn="ctr"/>
              <a:r>
                <a:rPr lang="ru-RU" altLang="ru-RU" b="1">
                  <a:latin typeface="Times New Roman" pitchFamily="18" charset="0"/>
                </a:rPr>
                <a:t>2021-127083,7 тыс.руб.,2022-127550,3 тыс.руб.</a:t>
              </a:r>
            </a:p>
          </p:txBody>
        </p:sp>
      </p:grpSp>
      <p:sp>
        <p:nvSpPr>
          <p:cNvPr id="85005" name="Text Box 37"/>
          <p:cNvSpPr txBox="1">
            <a:spLocks noChangeArrowheads="1"/>
          </p:cNvSpPr>
          <p:nvPr/>
        </p:nvSpPr>
        <p:spPr bwMode="auto">
          <a:xfrm>
            <a:off x="4875213" y="3994150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85006" name="Text Box 38"/>
          <p:cNvSpPr txBox="1">
            <a:spLocks noChangeArrowheads="1"/>
          </p:cNvSpPr>
          <p:nvPr/>
        </p:nvSpPr>
        <p:spPr bwMode="auto">
          <a:xfrm>
            <a:off x="5019675" y="3994150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«</a:t>
            </a:r>
          </a:p>
        </p:txBody>
      </p:sp>
      <p:sp>
        <p:nvSpPr>
          <p:cNvPr id="85007" name="Text Box 39"/>
          <p:cNvSpPr txBox="1">
            <a:spLocks noChangeArrowheads="1"/>
          </p:cNvSpPr>
          <p:nvPr/>
        </p:nvSpPr>
        <p:spPr bwMode="auto">
          <a:xfrm>
            <a:off x="4643438" y="3789363"/>
            <a:ext cx="4248150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«Развитие сети муниципальных автомобильных</a:t>
            </a:r>
          </a:p>
          <a:p>
            <a:r>
              <a:rPr lang="ru-RU"/>
              <a:t>дорог общего пользования местного значения</a:t>
            </a:r>
          </a:p>
          <a:p>
            <a:r>
              <a:rPr lang="ru-RU"/>
              <a:t>Тейковского муниципального района и дорог </a:t>
            </a:r>
          </a:p>
          <a:p>
            <a:r>
              <a:rPr lang="ru-RU"/>
              <a:t>внутри населенных пунктов»</a:t>
            </a:r>
          </a:p>
          <a:p>
            <a:r>
              <a:rPr lang="ru-RU"/>
              <a:t>                 </a:t>
            </a:r>
            <a:r>
              <a:rPr lang="ru-RU" b="1"/>
              <a:t>2020 г.- 5485,4 тыс.руб.;</a:t>
            </a:r>
          </a:p>
          <a:p>
            <a:r>
              <a:rPr lang="ru-RU" b="1"/>
              <a:t>            2021-2022 г.г.-  по 5985,4 тыс.руб</a:t>
            </a:r>
            <a:r>
              <a:rPr lang="ru-RU"/>
              <a:t>.</a:t>
            </a:r>
          </a:p>
        </p:txBody>
      </p:sp>
    </p:spTree>
  </p:cSld>
  <p:clrMapOvr>
    <a:masterClrMapping/>
  </p:clrMapOvr>
  <p:transition spd="slow">
    <p:wheel spokes="8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6017" name="Скругленный прямоугольник 5"/>
          <p:cNvGrpSpPr>
            <a:grpSpLocks/>
          </p:cNvGrpSpPr>
          <p:nvPr/>
        </p:nvGrpSpPr>
        <p:grpSpPr bwMode="auto">
          <a:xfrm>
            <a:off x="179388" y="836613"/>
            <a:ext cx="4319587" cy="2160587"/>
            <a:chOff x="84" y="1306"/>
            <a:chExt cx="2581" cy="573"/>
          </a:xfrm>
        </p:grpSpPr>
        <p:pic>
          <p:nvPicPr>
            <p:cNvPr id="2" name="Скругленный прямоугольник 5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84" y="1306"/>
              <a:ext cx="2581" cy="48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86047" name="Text Box 9"/>
            <p:cNvSpPr txBox="1">
              <a:spLocks noChangeArrowheads="1"/>
            </p:cNvSpPr>
            <p:nvPr/>
          </p:nvSpPr>
          <p:spPr bwMode="auto">
            <a:xfrm>
              <a:off x="114" y="1306"/>
              <a:ext cx="2533" cy="5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b="1">
                  <a:latin typeface="Times New Roman" pitchFamily="18" charset="0"/>
                </a:rPr>
                <a:t>.</a:t>
              </a:r>
            </a:p>
          </p:txBody>
        </p:sp>
      </p:grpSp>
      <p:grpSp>
        <p:nvGrpSpPr>
          <p:cNvPr id="86018" name="Скругленный прямоугольник 5"/>
          <p:cNvGrpSpPr>
            <a:grpSpLocks/>
          </p:cNvGrpSpPr>
          <p:nvPr/>
        </p:nvGrpSpPr>
        <p:grpSpPr bwMode="auto">
          <a:xfrm>
            <a:off x="179388" y="2924175"/>
            <a:ext cx="4321175" cy="2017713"/>
            <a:chOff x="84" y="1306"/>
            <a:chExt cx="2581" cy="573"/>
          </a:xfrm>
        </p:grpSpPr>
        <p:pic>
          <p:nvPicPr>
            <p:cNvPr id="3" name="Скругленный прямоугольник 5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84" y="1306"/>
              <a:ext cx="2581" cy="48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86045" name="Text Box 9"/>
            <p:cNvSpPr txBox="1">
              <a:spLocks noChangeArrowheads="1"/>
            </p:cNvSpPr>
            <p:nvPr/>
          </p:nvSpPr>
          <p:spPr bwMode="auto">
            <a:xfrm>
              <a:off x="114" y="1306"/>
              <a:ext cx="2533" cy="5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b="1">
                  <a:latin typeface="Times New Roman" pitchFamily="18" charset="0"/>
                </a:rPr>
                <a:t>.</a:t>
              </a:r>
            </a:p>
          </p:txBody>
        </p:sp>
      </p:grpSp>
      <p:grpSp>
        <p:nvGrpSpPr>
          <p:cNvPr id="86019" name="Скругленный прямоугольник 5"/>
          <p:cNvGrpSpPr>
            <a:grpSpLocks/>
          </p:cNvGrpSpPr>
          <p:nvPr/>
        </p:nvGrpSpPr>
        <p:grpSpPr bwMode="auto">
          <a:xfrm>
            <a:off x="4572000" y="188913"/>
            <a:ext cx="4319588" cy="2087562"/>
            <a:chOff x="84" y="1306"/>
            <a:chExt cx="2581" cy="573"/>
          </a:xfrm>
        </p:grpSpPr>
        <p:pic>
          <p:nvPicPr>
            <p:cNvPr id="4" name="Скругленный прямоугольник 5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84" y="1306"/>
              <a:ext cx="2581" cy="48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86043" name="Text Box 9"/>
            <p:cNvSpPr txBox="1">
              <a:spLocks noChangeArrowheads="1"/>
            </p:cNvSpPr>
            <p:nvPr/>
          </p:nvSpPr>
          <p:spPr bwMode="auto">
            <a:xfrm>
              <a:off x="114" y="1306"/>
              <a:ext cx="2533" cy="5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b="1">
                  <a:latin typeface="Times New Roman" pitchFamily="18" charset="0"/>
                </a:rPr>
                <a:t>.</a:t>
              </a:r>
            </a:p>
          </p:txBody>
        </p:sp>
      </p:grpSp>
      <p:grpSp>
        <p:nvGrpSpPr>
          <p:cNvPr id="86020" name="Скругленный прямоугольник 5"/>
          <p:cNvGrpSpPr>
            <a:grpSpLocks/>
          </p:cNvGrpSpPr>
          <p:nvPr/>
        </p:nvGrpSpPr>
        <p:grpSpPr bwMode="auto">
          <a:xfrm>
            <a:off x="4572000" y="2420938"/>
            <a:ext cx="4319588" cy="2447925"/>
            <a:chOff x="84" y="1306"/>
            <a:chExt cx="2581" cy="573"/>
          </a:xfrm>
        </p:grpSpPr>
        <p:pic>
          <p:nvPicPr>
            <p:cNvPr id="5" name="Скругленный прямоугольник 5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84" y="1306"/>
              <a:ext cx="2581" cy="48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86041" name="Text Box 9"/>
            <p:cNvSpPr txBox="1">
              <a:spLocks noChangeArrowheads="1"/>
            </p:cNvSpPr>
            <p:nvPr/>
          </p:nvSpPr>
          <p:spPr bwMode="auto">
            <a:xfrm>
              <a:off x="114" y="1306"/>
              <a:ext cx="2533" cy="5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b="1">
                  <a:latin typeface="Times New Roman" pitchFamily="18" charset="0"/>
                </a:rPr>
                <a:t>.</a:t>
              </a:r>
            </a:p>
          </p:txBody>
        </p:sp>
      </p:grpSp>
      <p:sp>
        <p:nvSpPr>
          <p:cNvPr id="86021" name="Text Box 28"/>
          <p:cNvSpPr txBox="1">
            <a:spLocks noChangeArrowheads="1"/>
          </p:cNvSpPr>
          <p:nvPr/>
        </p:nvSpPr>
        <p:spPr bwMode="auto">
          <a:xfrm>
            <a:off x="1095375" y="71278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 sz="1800"/>
          </a:p>
        </p:txBody>
      </p:sp>
      <p:sp>
        <p:nvSpPr>
          <p:cNvPr id="86022" name="Text Box 29"/>
          <p:cNvSpPr txBox="1">
            <a:spLocks noChangeArrowheads="1"/>
          </p:cNvSpPr>
          <p:nvPr/>
        </p:nvSpPr>
        <p:spPr bwMode="auto">
          <a:xfrm>
            <a:off x="827088" y="7651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 sz="1800"/>
          </a:p>
        </p:txBody>
      </p:sp>
      <p:sp>
        <p:nvSpPr>
          <p:cNvPr id="86023" name="Text Box 31"/>
          <p:cNvSpPr txBox="1">
            <a:spLocks noChangeArrowheads="1"/>
          </p:cNvSpPr>
          <p:nvPr/>
        </p:nvSpPr>
        <p:spPr bwMode="auto">
          <a:xfrm>
            <a:off x="250825" y="1052513"/>
            <a:ext cx="3960813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/>
              <a:t>    «Информатизация и информационная безопасность»</a:t>
            </a:r>
          </a:p>
          <a:p>
            <a:r>
              <a:rPr lang="ru-RU" sz="1600"/>
              <a:t> </a:t>
            </a:r>
            <a:endParaRPr lang="ru-RU" b="1"/>
          </a:p>
          <a:p>
            <a:r>
              <a:rPr lang="ru-RU" b="1"/>
              <a:t>              2020 г.- 1330,0 тыс.руб</a:t>
            </a:r>
            <a:r>
              <a:rPr lang="ru-RU"/>
              <a:t>.</a:t>
            </a:r>
          </a:p>
          <a:p>
            <a:r>
              <a:rPr lang="ru-RU" sz="1600"/>
              <a:t> </a:t>
            </a:r>
            <a:endParaRPr lang="ru-RU" b="1"/>
          </a:p>
        </p:txBody>
      </p:sp>
      <p:sp>
        <p:nvSpPr>
          <p:cNvPr id="86024" name="Text Box 32"/>
          <p:cNvSpPr txBox="1">
            <a:spLocks noChangeArrowheads="1"/>
          </p:cNvSpPr>
          <p:nvPr/>
        </p:nvSpPr>
        <p:spPr bwMode="auto">
          <a:xfrm>
            <a:off x="4730750" y="466725"/>
            <a:ext cx="1841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/>
              <a:t>««У</a:t>
            </a:r>
          </a:p>
        </p:txBody>
      </p:sp>
      <p:sp>
        <p:nvSpPr>
          <p:cNvPr id="86025" name="Text Box 33"/>
          <p:cNvSpPr txBox="1">
            <a:spLocks noChangeArrowheads="1"/>
          </p:cNvSpPr>
          <p:nvPr/>
        </p:nvSpPr>
        <p:spPr bwMode="auto">
          <a:xfrm>
            <a:off x="4643438" y="333375"/>
            <a:ext cx="3924300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800"/>
              <a:t>«</a:t>
            </a:r>
            <a:r>
              <a:rPr lang="ru-RU" sz="1600"/>
              <a:t>Улучшение условий и охрана труда в </a:t>
            </a:r>
          </a:p>
          <a:p>
            <a:r>
              <a:rPr lang="ru-RU" sz="1600"/>
              <a:t>Тейковском муниципальном районе»</a:t>
            </a:r>
          </a:p>
          <a:p>
            <a:r>
              <a:rPr lang="ru-RU" sz="1600"/>
              <a:t>           </a:t>
            </a:r>
            <a:endParaRPr lang="ru-RU" b="1"/>
          </a:p>
          <a:p>
            <a:r>
              <a:rPr lang="ru-RU" b="1"/>
              <a:t>                2020 г.- 50,0 тыс.руб.</a:t>
            </a:r>
          </a:p>
          <a:p>
            <a:r>
              <a:rPr lang="ru-RU" sz="1800"/>
              <a:t> </a:t>
            </a:r>
          </a:p>
        </p:txBody>
      </p:sp>
      <p:sp>
        <p:nvSpPr>
          <p:cNvPr id="86026" name="Text Box 34"/>
          <p:cNvSpPr txBox="1">
            <a:spLocks noChangeArrowheads="1"/>
          </p:cNvSpPr>
          <p:nvPr/>
        </p:nvSpPr>
        <p:spPr bwMode="auto">
          <a:xfrm>
            <a:off x="395288" y="3141663"/>
            <a:ext cx="3979862" cy="1100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800">
                <a:latin typeface="Times New Roman" pitchFamily="18" charset="0"/>
              </a:rPr>
              <a:t>«</a:t>
            </a:r>
            <a:r>
              <a:rPr lang="ru-RU" sz="1600">
                <a:latin typeface="Times New Roman" pitchFamily="18" charset="0"/>
              </a:rPr>
              <a:t>Повышение безопасности </a:t>
            </a:r>
          </a:p>
          <a:p>
            <a:r>
              <a:rPr lang="ru-RU" sz="1600">
                <a:latin typeface="Times New Roman" pitchFamily="18" charset="0"/>
              </a:rPr>
              <a:t>дорожного движения на территории</a:t>
            </a:r>
          </a:p>
          <a:p>
            <a:r>
              <a:rPr lang="ru-RU" sz="1600">
                <a:latin typeface="Times New Roman" pitchFamily="18" charset="0"/>
              </a:rPr>
              <a:t>Тейковского муниципального района»</a:t>
            </a:r>
          </a:p>
          <a:p>
            <a:r>
              <a:rPr lang="ru-RU" sz="1600"/>
              <a:t>      </a:t>
            </a:r>
            <a:r>
              <a:rPr lang="ru-RU" b="1"/>
              <a:t>2020 г.- 500,0 тыс.руб.</a:t>
            </a:r>
          </a:p>
        </p:txBody>
      </p:sp>
      <p:sp>
        <p:nvSpPr>
          <p:cNvPr id="86027" name="Text Box 35"/>
          <p:cNvSpPr txBox="1">
            <a:spLocks noChangeArrowheads="1"/>
          </p:cNvSpPr>
          <p:nvPr/>
        </p:nvSpPr>
        <p:spPr bwMode="auto">
          <a:xfrm>
            <a:off x="4716463" y="2636838"/>
            <a:ext cx="4032250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Times New Roman" pitchFamily="18" charset="0"/>
              </a:rPr>
              <a:t>«Развитие сельского хозяйства и регулирование рынков сельскохозяйственной</a:t>
            </a:r>
          </a:p>
          <a:p>
            <a:r>
              <a:rPr lang="ru-RU">
                <a:latin typeface="Times New Roman" pitchFamily="18" charset="0"/>
              </a:rPr>
              <a:t>продукции, сырья и продовольствия в Тейковском муниципальном районе»</a:t>
            </a:r>
          </a:p>
          <a:p>
            <a:r>
              <a:rPr lang="ru-RU"/>
              <a:t>         </a:t>
            </a:r>
            <a:r>
              <a:rPr lang="ru-RU" b="1"/>
              <a:t>2020 г.- 1637,0 тыс.руб.;</a:t>
            </a:r>
          </a:p>
          <a:p>
            <a:r>
              <a:rPr lang="ru-RU" b="1"/>
              <a:t>                  2021 г. -1441,7 тыс.руб.</a:t>
            </a:r>
            <a:endParaRPr lang="ru-RU" sz="1200" b="1"/>
          </a:p>
        </p:txBody>
      </p:sp>
      <p:sp>
        <p:nvSpPr>
          <p:cNvPr id="86028" name="Text Box 35"/>
          <p:cNvSpPr txBox="1">
            <a:spLocks noChangeArrowheads="1"/>
          </p:cNvSpPr>
          <p:nvPr/>
        </p:nvSpPr>
        <p:spPr bwMode="auto">
          <a:xfrm flipV="1">
            <a:off x="4643438" y="4149725"/>
            <a:ext cx="40322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                    </a:t>
            </a:r>
            <a:r>
              <a:rPr lang="ru-RU" sz="1200" b="1"/>
              <a:t>                       </a:t>
            </a:r>
          </a:p>
        </p:txBody>
      </p:sp>
      <p:sp>
        <p:nvSpPr>
          <p:cNvPr id="86029" name="Text Box 36"/>
          <p:cNvSpPr txBox="1">
            <a:spLocks noChangeArrowheads="1"/>
          </p:cNvSpPr>
          <p:nvPr/>
        </p:nvSpPr>
        <p:spPr bwMode="auto">
          <a:xfrm>
            <a:off x="468313" y="4005263"/>
            <a:ext cx="8239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/>
              <a:t>             </a:t>
            </a:r>
          </a:p>
        </p:txBody>
      </p:sp>
      <p:sp>
        <p:nvSpPr>
          <p:cNvPr id="86030" name="Rectangle 25"/>
          <p:cNvSpPr>
            <a:spLocks noChangeArrowheads="1"/>
          </p:cNvSpPr>
          <p:nvPr/>
        </p:nvSpPr>
        <p:spPr bwMode="auto">
          <a:xfrm>
            <a:off x="4456113" y="3276600"/>
            <a:ext cx="2333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 b="1"/>
              <a:t>.</a:t>
            </a:r>
            <a:endParaRPr lang="ru-RU" b="1"/>
          </a:p>
        </p:txBody>
      </p:sp>
      <p:sp>
        <p:nvSpPr>
          <p:cNvPr id="86031" name="Rectangle 26"/>
          <p:cNvSpPr>
            <a:spLocks noChangeArrowheads="1"/>
          </p:cNvSpPr>
          <p:nvPr/>
        </p:nvSpPr>
        <p:spPr bwMode="auto">
          <a:xfrm flipV="1">
            <a:off x="250825" y="5861050"/>
            <a:ext cx="44386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b="1"/>
              <a:t>.</a:t>
            </a:r>
            <a:endParaRPr lang="ru-RU" b="1"/>
          </a:p>
        </p:txBody>
      </p:sp>
      <p:grpSp>
        <p:nvGrpSpPr>
          <p:cNvPr id="86032" name="Скругленный прямоугольник 5"/>
          <p:cNvGrpSpPr>
            <a:grpSpLocks/>
          </p:cNvGrpSpPr>
          <p:nvPr/>
        </p:nvGrpSpPr>
        <p:grpSpPr bwMode="auto">
          <a:xfrm>
            <a:off x="250825" y="4868863"/>
            <a:ext cx="4249738" cy="1989137"/>
            <a:chOff x="84" y="1306"/>
            <a:chExt cx="2581" cy="573"/>
          </a:xfrm>
        </p:grpSpPr>
        <p:pic>
          <p:nvPicPr>
            <p:cNvPr id="7" name="Скругленный прямоугольник 5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84" y="1306"/>
              <a:ext cx="2581" cy="48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86039" name="Text Box 9"/>
            <p:cNvSpPr txBox="1">
              <a:spLocks noChangeArrowheads="1"/>
            </p:cNvSpPr>
            <p:nvPr/>
          </p:nvSpPr>
          <p:spPr bwMode="auto">
            <a:xfrm>
              <a:off x="114" y="1306"/>
              <a:ext cx="2533" cy="5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b="1">
                  <a:latin typeface="Times New Roman" pitchFamily="18" charset="0"/>
                </a:rPr>
                <a:t>.</a:t>
              </a:r>
            </a:p>
          </p:txBody>
        </p:sp>
      </p:grpSp>
      <p:sp>
        <p:nvSpPr>
          <p:cNvPr id="86033" name="Text Box 30"/>
          <p:cNvSpPr txBox="1">
            <a:spLocks noChangeArrowheads="1"/>
          </p:cNvSpPr>
          <p:nvPr/>
        </p:nvSpPr>
        <p:spPr bwMode="auto">
          <a:xfrm>
            <a:off x="395288" y="5157788"/>
            <a:ext cx="3960812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/>
              <a:t>«Развитие муниципальной службы</a:t>
            </a:r>
          </a:p>
          <a:p>
            <a:r>
              <a:rPr lang="ru-RU" b="1"/>
              <a:t> Тейковского муниципального района</a:t>
            </a:r>
          </a:p>
          <a:p>
            <a:r>
              <a:rPr lang="ru-RU" b="1"/>
              <a:t>на 2018-2020 годы»</a:t>
            </a:r>
          </a:p>
          <a:p>
            <a:endParaRPr lang="ru-RU" b="1"/>
          </a:p>
          <a:p>
            <a:r>
              <a:rPr lang="ru-RU" b="1"/>
              <a:t>             2020 г. -40,0 тыс. руб.</a:t>
            </a:r>
          </a:p>
        </p:txBody>
      </p:sp>
      <p:grpSp>
        <p:nvGrpSpPr>
          <p:cNvPr id="86034" name="Скругленный прямоугольник 5"/>
          <p:cNvGrpSpPr>
            <a:grpSpLocks/>
          </p:cNvGrpSpPr>
          <p:nvPr/>
        </p:nvGrpSpPr>
        <p:grpSpPr bwMode="auto">
          <a:xfrm>
            <a:off x="4787900" y="4724400"/>
            <a:ext cx="4176713" cy="1584325"/>
            <a:chOff x="84" y="1306"/>
            <a:chExt cx="2581" cy="573"/>
          </a:xfrm>
        </p:grpSpPr>
        <p:pic>
          <p:nvPicPr>
            <p:cNvPr id="6" name="Скругленный прямоугольник 5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84" y="1306"/>
              <a:ext cx="2581" cy="48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86037" name="Text Box 9"/>
            <p:cNvSpPr txBox="1">
              <a:spLocks noChangeArrowheads="1"/>
            </p:cNvSpPr>
            <p:nvPr/>
          </p:nvSpPr>
          <p:spPr bwMode="auto">
            <a:xfrm>
              <a:off x="114" y="1306"/>
              <a:ext cx="2533" cy="5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b="1">
                  <a:latin typeface="Times New Roman" pitchFamily="18" charset="0"/>
                </a:rPr>
                <a:t>.</a:t>
              </a:r>
            </a:p>
          </p:txBody>
        </p:sp>
      </p:grpSp>
      <p:sp>
        <p:nvSpPr>
          <p:cNvPr id="86035" name="Text Box 34"/>
          <p:cNvSpPr txBox="1">
            <a:spLocks noChangeArrowheads="1"/>
          </p:cNvSpPr>
          <p:nvPr/>
        </p:nvSpPr>
        <p:spPr bwMode="auto">
          <a:xfrm>
            <a:off x="5056188" y="4795838"/>
            <a:ext cx="3660775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/>
              <a:t>« Противодействие коррупции в </a:t>
            </a:r>
          </a:p>
          <a:p>
            <a:r>
              <a:rPr lang="ru-RU" b="1"/>
              <a:t>Тейковском муниципальном районе на</a:t>
            </a:r>
          </a:p>
          <a:p>
            <a:r>
              <a:rPr lang="ru-RU" b="1"/>
              <a:t>2018-2020 годы»</a:t>
            </a:r>
          </a:p>
          <a:p>
            <a:r>
              <a:rPr lang="ru-RU" b="1"/>
              <a:t>                  2020 г. -10,0 тыс.руб.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7041" name="Скругленный прямоугольник 5"/>
          <p:cNvGrpSpPr>
            <a:grpSpLocks/>
          </p:cNvGrpSpPr>
          <p:nvPr/>
        </p:nvGrpSpPr>
        <p:grpSpPr bwMode="auto">
          <a:xfrm>
            <a:off x="179388" y="836613"/>
            <a:ext cx="4319587" cy="2160587"/>
            <a:chOff x="84" y="1306"/>
            <a:chExt cx="2581" cy="573"/>
          </a:xfrm>
        </p:grpSpPr>
        <p:pic>
          <p:nvPicPr>
            <p:cNvPr id="2" name="Скругленный прямоугольник 5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84" y="1306"/>
              <a:ext cx="2581" cy="48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87060" name="Text Box 9"/>
            <p:cNvSpPr txBox="1">
              <a:spLocks noChangeArrowheads="1"/>
            </p:cNvSpPr>
            <p:nvPr/>
          </p:nvSpPr>
          <p:spPr bwMode="auto">
            <a:xfrm>
              <a:off x="114" y="1306"/>
              <a:ext cx="2533" cy="5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b="1">
                  <a:latin typeface="Times New Roman" pitchFamily="18" charset="0"/>
                </a:rPr>
                <a:t>.</a:t>
              </a:r>
            </a:p>
          </p:txBody>
        </p:sp>
      </p:grpSp>
      <p:grpSp>
        <p:nvGrpSpPr>
          <p:cNvPr id="87042" name="Скругленный прямоугольник 5"/>
          <p:cNvGrpSpPr>
            <a:grpSpLocks/>
          </p:cNvGrpSpPr>
          <p:nvPr/>
        </p:nvGrpSpPr>
        <p:grpSpPr bwMode="auto">
          <a:xfrm>
            <a:off x="179388" y="2924175"/>
            <a:ext cx="4321175" cy="2017713"/>
            <a:chOff x="84" y="1306"/>
            <a:chExt cx="2581" cy="573"/>
          </a:xfrm>
        </p:grpSpPr>
        <p:pic>
          <p:nvPicPr>
            <p:cNvPr id="3" name="Скругленный прямоугольник 5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84" y="1306"/>
              <a:ext cx="2581" cy="48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87058" name="Text Box 9"/>
            <p:cNvSpPr txBox="1">
              <a:spLocks noChangeArrowheads="1"/>
            </p:cNvSpPr>
            <p:nvPr/>
          </p:nvSpPr>
          <p:spPr bwMode="auto">
            <a:xfrm>
              <a:off x="114" y="1306"/>
              <a:ext cx="2533" cy="5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b="1">
                  <a:latin typeface="Times New Roman" pitchFamily="18" charset="0"/>
                </a:rPr>
                <a:t>.</a:t>
              </a:r>
            </a:p>
          </p:txBody>
        </p:sp>
      </p:grpSp>
      <p:grpSp>
        <p:nvGrpSpPr>
          <p:cNvPr id="87043" name="Скругленный прямоугольник 5"/>
          <p:cNvGrpSpPr>
            <a:grpSpLocks/>
          </p:cNvGrpSpPr>
          <p:nvPr/>
        </p:nvGrpSpPr>
        <p:grpSpPr bwMode="auto">
          <a:xfrm>
            <a:off x="4572000" y="188913"/>
            <a:ext cx="4319588" cy="2087562"/>
            <a:chOff x="84" y="1306"/>
            <a:chExt cx="2581" cy="573"/>
          </a:xfrm>
        </p:grpSpPr>
        <p:pic>
          <p:nvPicPr>
            <p:cNvPr id="4" name="Скругленный прямоугольник 5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84" y="1306"/>
              <a:ext cx="2581" cy="48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87056" name="Text Box 9"/>
            <p:cNvSpPr txBox="1">
              <a:spLocks noChangeArrowheads="1"/>
            </p:cNvSpPr>
            <p:nvPr/>
          </p:nvSpPr>
          <p:spPr bwMode="auto">
            <a:xfrm>
              <a:off x="114" y="1306"/>
              <a:ext cx="2533" cy="5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b="1">
                  <a:latin typeface="Times New Roman" pitchFamily="18" charset="0"/>
                </a:rPr>
                <a:t>.</a:t>
              </a:r>
            </a:p>
          </p:txBody>
        </p:sp>
      </p:grpSp>
      <p:sp>
        <p:nvSpPr>
          <p:cNvPr id="87044" name="Text Box 28"/>
          <p:cNvSpPr txBox="1">
            <a:spLocks noChangeArrowheads="1"/>
          </p:cNvSpPr>
          <p:nvPr/>
        </p:nvSpPr>
        <p:spPr bwMode="auto">
          <a:xfrm>
            <a:off x="1095375" y="71278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 sz="1800"/>
          </a:p>
        </p:txBody>
      </p:sp>
      <p:sp>
        <p:nvSpPr>
          <p:cNvPr id="87045" name="Text Box 29"/>
          <p:cNvSpPr txBox="1">
            <a:spLocks noChangeArrowheads="1"/>
          </p:cNvSpPr>
          <p:nvPr/>
        </p:nvSpPr>
        <p:spPr bwMode="auto">
          <a:xfrm>
            <a:off x="827088" y="7651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 sz="1800"/>
          </a:p>
        </p:txBody>
      </p:sp>
      <p:sp>
        <p:nvSpPr>
          <p:cNvPr id="87046" name="Text Box 31"/>
          <p:cNvSpPr txBox="1">
            <a:spLocks noChangeArrowheads="1"/>
          </p:cNvSpPr>
          <p:nvPr/>
        </p:nvSpPr>
        <p:spPr bwMode="auto">
          <a:xfrm>
            <a:off x="250825" y="1052513"/>
            <a:ext cx="3960813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/>
              <a:t>    «Реализация молодежной политики на территории Тейковского муниципального района»</a:t>
            </a:r>
          </a:p>
          <a:p>
            <a:r>
              <a:rPr lang="ru-RU" sz="1600"/>
              <a:t> </a:t>
            </a:r>
            <a:endParaRPr lang="ru-RU" b="1"/>
          </a:p>
          <a:p>
            <a:r>
              <a:rPr lang="ru-RU" b="1"/>
              <a:t>              ежегодно по 190,0 тыс.руб</a:t>
            </a:r>
            <a:r>
              <a:rPr lang="ru-RU"/>
              <a:t>.</a:t>
            </a:r>
          </a:p>
          <a:p>
            <a:r>
              <a:rPr lang="ru-RU" sz="1600"/>
              <a:t> </a:t>
            </a:r>
            <a:endParaRPr lang="ru-RU" b="1"/>
          </a:p>
        </p:txBody>
      </p:sp>
      <p:sp>
        <p:nvSpPr>
          <p:cNvPr id="87047" name="Text Box 32"/>
          <p:cNvSpPr txBox="1">
            <a:spLocks noChangeArrowheads="1"/>
          </p:cNvSpPr>
          <p:nvPr/>
        </p:nvSpPr>
        <p:spPr bwMode="auto">
          <a:xfrm>
            <a:off x="4730750" y="466725"/>
            <a:ext cx="1841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/>
              <a:t>««У</a:t>
            </a:r>
          </a:p>
        </p:txBody>
      </p:sp>
      <p:sp>
        <p:nvSpPr>
          <p:cNvPr id="87048" name="Text Box 33"/>
          <p:cNvSpPr txBox="1">
            <a:spLocks noChangeArrowheads="1"/>
          </p:cNvSpPr>
          <p:nvPr/>
        </p:nvSpPr>
        <p:spPr bwMode="auto">
          <a:xfrm>
            <a:off x="4643438" y="333375"/>
            <a:ext cx="4357687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800"/>
              <a:t>«</a:t>
            </a:r>
            <a:r>
              <a:rPr lang="ru-RU" sz="1600"/>
              <a:t>Поддержка населения  в </a:t>
            </a:r>
          </a:p>
          <a:p>
            <a:r>
              <a:rPr lang="ru-RU" sz="1600"/>
              <a:t>Тейковском муниципальном районе»</a:t>
            </a:r>
          </a:p>
          <a:p>
            <a:r>
              <a:rPr lang="ru-RU" sz="1600"/>
              <a:t>           </a:t>
            </a:r>
            <a:r>
              <a:rPr lang="ru-RU" b="1"/>
              <a:t>                2020 г.- 80,0 тыс.руб.;</a:t>
            </a:r>
          </a:p>
          <a:p>
            <a:r>
              <a:rPr lang="ru-RU" b="1"/>
              <a:t>2021 г. – 3330,4 тыс.руб.;2022 г. – 915,8 тыс.руб.</a:t>
            </a:r>
          </a:p>
          <a:p>
            <a:r>
              <a:rPr lang="ru-RU" sz="1800"/>
              <a:t> </a:t>
            </a:r>
          </a:p>
        </p:txBody>
      </p:sp>
      <p:sp>
        <p:nvSpPr>
          <p:cNvPr id="87049" name="Text Box 34"/>
          <p:cNvSpPr txBox="1">
            <a:spLocks noChangeArrowheads="1"/>
          </p:cNvSpPr>
          <p:nvPr/>
        </p:nvSpPr>
        <p:spPr bwMode="auto">
          <a:xfrm>
            <a:off x="395288" y="3141663"/>
            <a:ext cx="3979862" cy="1344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800">
                <a:latin typeface="Times New Roman" pitchFamily="18" charset="0"/>
              </a:rPr>
              <a:t>«</a:t>
            </a:r>
            <a:r>
              <a:rPr lang="ru-RU" sz="1600">
                <a:latin typeface="Times New Roman" pitchFamily="18" charset="0"/>
              </a:rPr>
              <a:t>Формирование законопослушного поведения участников дорожного движения в Тейковском муниципальном районе»</a:t>
            </a:r>
          </a:p>
          <a:p>
            <a:r>
              <a:rPr lang="ru-RU" sz="1600"/>
              <a:t>      </a:t>
            </a:r>
            <a:r>
              <a:rPr lang="ru-RU" b="1"/>
              <a:t>2020 г.- 30,0 тыс.руб.</a:t>
            </a:r>
          </a:p>
        </p:txBody>
      </p:sp>
      <p:sp>
        <p:nvSpPr>
          <p:cNvPr id="87050" name="Text Box 35"/>
          <p:cNvSpPr txBox="1">
            <a:spLocks noChangeArrowheads="1"/>
          </p:cNvSpPr>
          <p:nvPr/>
        </p:nvSpPr>
        <p:spPr bwMode="auto">
          <a:xfrm flipV="1">
            <a:off x="4643438" y="4149725"/>
            <a:ext cx="40322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                    </a:t>
            </a:r>
            <a:r>
              <a:rPr lang="ru-RU" sz="1200" b="1"/>
              <a:t>                       </a:t>
            </a:r>
          </a:p>
        </p:txBody>
      </p:sp>
      <p:sp>
        <p:nvSpPr>
          <p:cNvPr id="87051" name="Text Box 36"/>
          <p:cNvSpPr txBox="1">
            <a:spLocks noChangeArrowheads="1"/>
          </p:cNvSpPr>
          <p:nvPr/>
        </p:nvSpPr>
        <p:spPr bwMode="auto">
          <a:xfrm>
            <a:off x="468313" y="4005263"/>
            <a:ext cx="8239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/>
              <a:t>             </a:t>
            </a:r>
          </a:p>
        </p:txBody>
      </p:sp>
      <p:sp>
        <p:nvSpPr>
          <p:cNvPr id="87052" name="Rectangle 25"/>
          <p:cNvSpPr>
            <a:spLocks noChangeArrowheads="1"/>
          </p:cNvSpPr>
          <p:nvPr/>
        </p:nvSpPr>
        <p:spPr bwMode="auto">
          <a:xfrm>
            <a:off x="4456113" y="3276600"/>
            <a:ext cx="2333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 b="1"/>
              <a:t>.</a:t>
            </a:r>
            <a:endParaRPr lang="ru-RU" b="1"/>
          </a:p>
        </p:txBody>
      </p:sp>
      <p:sp>
        <p:nvSpPr>
          <p:cNvPr id="87053" name="Rectangle 26"/>
          <p:cNvSpPr>
            <a:spLocks noChangeArrowheads="1"/>
          </p:cNvSpPr>
          <p:nvPr/>
        </p:nvSpPr>
        <p:spPr bwMode="auto">
          <a:xfrm flipV="1">
            <a:off x="250825" y="5876925"/>
            <a:ext cx="44386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b="1"/>
              <a:t>.</a:t>
            </a:r>
            <a:endParaRPr lang="ru-RU" b="1"/>
          </a:p>
        </p:txBody>
      </p:sp>
      <p:sp>
        <p:nvSpPr>
          <p:cNvPr id="87054" name="Text Box 34"/>
          <p:cNvSpPr txBox="1">
            <a:spLocks noChangeArrowheads="1"/>
          </p:cNvSpPr>
          <p:nvPr/>
        </p:nvSpPr>
        <p:spPr bwMode="auto">
          <a:xfrm>
            <a:off x="5056188" y="4795838"/>
            <a:ext cx="10699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 b="1"/>
          </a:p>
          <a:p>
            <a:r>
              <a:rPr lang="ru-RU" b="1"/>
              <a:t>                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b="1" smtClean="0">
                <a:latin typeface="Times New Roman" pitchFamily="18" charset="0"/>
              </a:rPr>
              <a:t>Проект бюджета Тейковского муниципального района сформирован в соответствии с требованиями бюджетного и налогового законодательства Российской Федерации, на основании:</a:t>
            </a:r>
          </a:p>
        </p:txBody>
      </p:sp>
      <p:sp>
        <p:nvSpPr>
          <p:cNvPr id="16386" name="Rectangle 3"/>
          <p:cNvSpPr>
            <a:spLocks noGrp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r>
              <a:rPr lang="ru-RU" sz="2000" smtClean="0">
                <a:latin typeface="Times New Roman" pitchFamily="18" charset="0"/>
              </a:rPr>
              <a:t>Основных направлениях бюджетной  и налоговой политики Тейковского муниципального района на 2020 год и плановый период 2021 и 2022 годов</a:t>
            </a:r>
          </a:p>
          <a:p>
            <a:r>
              <a:rPr lang="ru-RU" sz="2000" smtClean="0">
                <a:latin typeface="Times New Roman" pitchFamily="18" charset="0"/>
              </a:rPr>
              <a:t>Прогноза социально-экономического развития Тейковского муниципального района на 2020 год и плановый период 2021 - 2022 годов</a:t>
            </a:r>
          </a:p>
          <a:p>
            <a:r>
              <a:rPr lang="ru-RU" sz="2000" smtClean="0">
                <a:latin typeface="Times New Roman" pitchFamily="18" charset="0"/>
              </a:rPr>
              <a:t>Муниципальных программах Тейковского муниципального района</a:t>
            </a:r>
          </a:p>
          <a:p>
            <a:r>
              <a:rPr lang="ru-RU" sz="2000" smtClean="0">
                <a:latin typeface="Times New Roman" pitchFamily="18" charset="0"/>
              </a:rPr>
              <a:t>Ожидаемом исполнении бюджета Тейковского муниципального района за 2019 год</a:t>
            </a:r>
          </a:p>
          <a:p>
            <a:r>
              <a:rPr lang="ru-RU" sz="2000" smtClean="0">
                <a:latin typeface="Times New Roman" pitchFamily="18" charset="0"/>
              </a:rPr>
              <a:t>Бюджетного прогноза Тейковского муниципального района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Заголовок 1"/>
          <p:cNvSpPr txBox="1">
            <a:spLocks/>
          </p:cNvSpPr>
          <p:nvPr/>
        </p:nvSpPr>
        <p:spPr bwMode="auto">
          <a:xfrm>
            <a:off x="731838" y="188913"/>
            <a:ext cx="7875587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sz="1800" b="1" i="1">
                <a:latin typeface="Times New Roman" pitchFamily="18" charset="0"/>
              </a:rPr>
              <a:t>Развитие образования Тейковского муниципального района</a:t>
            </a:r>
          </a:p>
          <a:p>
            <a:pPr algn="ctr"/>
            <a:r>
              <a:rPr lang="ru-RU" altLang="ru-RU" sz="1800" b="1" i="1">
                <a:latin typeface="Times New Roman" pitchFamily="18" charset="0"/>
              </a:rPr>
              <a:t>2020 год   -  131339,7 тыс.руб. (64,4% от общего объёма расхода бюджета); 2021 – 127083,7 тыс.руб., 2022 – 127550,3 тыс.руб.</a:t>
            </a:r>
          </a:p>
        </p:txBody>
      </p:sp>
      <p:grpSp>
        <p:nvGrpSpPr>
          <p:cNvPr id="88067" name="Скругленный прямоугольник 3"/>
          <p:cNvGrpSpPr>
            <a:grpSpLocks/>
          </p:cNvGrpSpPr>
          <p:nvPr/>
        </p:nvGrpSpPr>
        <p:grpSpPr bwMode="auto">
          <a:xfrm>
            <a:off x="395288" y="3213100"/>
            <a:ext cx="4176712" cy="1584325"/>
            <a:chOff x="92" y="2454"/>
            <a:chExt cx="2618" cy="318"/>
          </a:xfrm>
        </p:grpSpPr>
        <p:pic>
          <p:nvPicPr>
            <p:cNvPr id="88090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92" y="2454"/>
              <a:ext cx="2573" cy="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8091" name="Text Box 6"/>
            <p:cNvSpPr txBox="1">
              <a:spLocks noChangeArrowheads="1"/>
            </p:cNvSpPr>
            <p:nvPr/>
          </p:nvSpPr>
          <p:spPr bwMode="auto">
            <a:xfrm>
              <a:off x="118" y="2457"/>
              <a:ext cx="2592" cy="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>
                  <a:latin typeface="Times New Roman" pitchFamily="18" charset="0"/>
                </a:rPr>
                <a:t>Подпрограмма «Финансовое обеспечение предоставления мер социальной поддержки в сфере образования»</a:t>
              </a:r>
            </a:p>
            <a:p>
              <a:pPr algn="ctr"/>
              <a:r>
                <a:rPr lang="ru-RU" altLang="ru-RU" sz="1600">
                  <a:latin typeface="Times New Roman" pitchFamily="18" charset="0"/>
                </a:rPr>
                <a:t> </a:t>
              </a:r>
              <a:r>
                <a:rPr lang="ru-RU" altLang="ru-RU" b="1">
                  <a:latin typeface="Times New Roman" pitchFamily="18" charset="0"/>
                </a:rPr>
                <a:t>2020- 2498,1</a:t>
              </a:r>
              <a:r>
                <a:rPr lang="ru-RU" altLang="ru-RU">
                  <a:latin typeface="Times New Roman" pitchFamily="18" charset="0"/>
                </a:rPr>
                <a:t> т.руб.</a:t>
              </a:r>
            </a:p>
            <a:p>
              <a:pPr algn="ctr"/>
              <a:r>
                <a:rPr lang="ru-RU" altLang="ru-RU" b="1">
                  <a:latin typeface="Times New Roman" pitchFamily="18" charset="0"/>
                </a:rPr>
                <a:t> 2021-2022 – по 734,0 </a:t>
              </a:r>
              <a:r>
                <a:rPr lang="ru-RU" altLang="ru-RU">
                  <a:latin typeface="Times New Roman" pitchFamily="18" charset="0"/>
                </a:rPr>
                <a:t>т.руб.</a:t>
              </a:r>
            </a:p>
            <a:p>
              <a:pPr algn="ctr"/>
              <a:endParaRPr lang="ru-RU" altLang="ru-RU" b="1">
                <a:latin typeface="Times New Roman" pitchFamily="18" charset="0"/>
              </a:endParaRPr>
            </a:p>
            <a:p>
              <a:pPr algn="ctr"/>
              <a:endParaRPr lang="ru-RU" altLang="ru-RU" b="1">
                <a:latin typeface="Times New Roman" pitchFamily="18" charset="0"/>
              </a:endParaRPr>
            </a:p>
          </p:txBody>
        </p:sp>
      </p:grpSp>
      <p:grpSp>
        <p:nvGrpSpPr>
          <p:cNvPr id="88068" name="Скругленный прямоугольник 5"/>
          <p:cNvGrpSpPr>
            <a:grpSpLocks/>
          </p:cNvGrpSpPr>
          <p:nvPr/>
        </p:nvGrpSpPr>
        <p:grpSpPr bwMode="auto">
          <a:xfrm>
            <a:off x="395288" y="1341438"/>
            <a:ext cx="4064000" cy="2085975"/>
            <a:chOff x="84" y="1273"/>
            <a:chExt cx="2581" cy="818"/>
          </a:xfrm>
        </p:grpSpPr>
        <p:pic>
          <p:nvPicPr>
            <p:cNvPr id="88088" name="Скругленный прямоугольник 5"/>
            <p:cNvPicPr>
              <a:picLocks noChangeArrowheads="1"/>
            </p:cNvPicPr>
            <p:nvPr/>
          </p:nvPicPr>
          <p:blipFill>
            <a:blip r:embed="rId3">
              <a:grayscl/>
            </a:blip>
            <a:srcRect/>
            <a:stretch>
              <a:fillRect/>
            </a:stretch>
          </p:blipFill>
          <p:spPr bwMode="auto">
            <a:xfrm>
              <a:off x="84" y="1329"/>
              <a:ext cx="2581" cy="6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8089" name="Text Box 9"/>
            <p:cNvSpPr txBox="1">
              <a:spLocks noChangeArrowheads="1"/>
            </p:cNvSpPr>
            <p:nvPr/>
          </p:nvSpPr>
          <p:spPr bwMode="auto">
            <a:xfrm>
              <a:off x="114" y="1273"/>
              <a:ext cx="2503" cy="8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ru-RU" altLang="ru-RU">
                <a:latin typeface="Times New Roman" pitchFamily="18" charset="0"/>
              </a:endParaRPr>
            </a:p>
            <a:p>
              <a:pPr algn="ctr"/>
              <a:r>
                <a:rPr lang="ru-RU" altLang="ru-RU" sz="1600">
                  <a:latin typeface="Times New Roman" pitchFamily="18" charset="0"/>
                </a:rPr>
                <a:t>Подпрограмма «Развитие общего образования»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2017  -3309,9 тыс.руб.;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2018 – 3639,7 тыс.руб.; 2019 – 0,0 тыс.руб.</a:t>
              </a:r>
            </a:p>
            <a:p>
              <a:pPr algn="ctr"/>
              <a:endParaRPr lang="ru-RU" altLang="ru-RU" sz="1600" b="1">
                <a:latin typeface="Times New Roman" pitchFamily="18" charset="0"/>
              </a:endParaRPr>
            </a:p>
          </p:txBody>
        </p:sp>
      </p:grpSp>
      <p:grpSp>
        <p:nvGrpSpPr>
          <p:cNvPr id="88069" name="Скругленный прямоугольник 6"/>
          <p:cNvGrpSpPr>
            <a:grpSpLocks/>
          </p:cNvGrpSpPr>
          <p:nvPr/>
        </p:nvGrpSpPr>
        <p:grpSpPr bwMode="auto">
          <a:xfrm>
            <a:off x="4859338" y="2708275"/>
            <a:ext cx="4032250" cy="1873250"/>
            <a:chOff x="2842" y="2398"/>
            <a:chExt cx="2707" cy="671"/>
          </a:xfrm>
        </p:grpSpPr>
        <p:pic>
          <p:nvPicPr>
            <p:cNvPr id="88086" name="Скругленный прямоугольник 6"/>
            <p:cNvPicPr>
              <a:picLocks noChangeArrowheads="1"/>
            </p:cNvPicPr>
            <p:nvPr/>
          </p:nvPicPr>
          <p:blipFill>
            <a:blip r:embed="rId4">
              <a:grayscl/>
            </a:blip>
            <a:srcRect/>
            <a:stretch>
              <a:fillRect/>
            </a:stretch>
          </p:blipFill>
          <p:spPr bwMode="auto">
            <a:xfrm>
              <a:off x="2842" y="2454"/>
              <a:ext cx="2707" cy="5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8087" name="Text Box 12"/>
            <p:cNvSpPr txBox="1">
              <a:spLocks noChangeArrowheads="1"/>
            </p:cNvSpPr>
            <p:nvPr/>
          </p:nvSpPr>
          <p:spPr bwMode="auto">
            <a:xfrm>
              <a:off x="2881" y="2398"/>
              <a:ext cx="2616" cy="6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ru-RU" altLang="ru-RU">
                <a:latin typeface="Times New Roman" pitchFamily="18" charset="0"/>
              </a:endParaRPr>
            </a:p>
            <a:p>
              <a:pPr algn="ctr"/>
              <a:r>
                <a:rPr lang="ru-RU" altLang="ru-RU">
                  <a:latin typeface="Times New Roman" pitchFamily="18" charset="0"/>
                </a:rPr>
                <a:t>Подпрограмма «Финансовое обеспечение предоставления общедоступного и бесплатного образования в муниципальных образовательных учреждениях»</a:t>
              </a:r>
            </a:p>
            <a:p>
              <a:pPr algn="ctr"/>
              <a:r>
                <a:rPr lang="ru-RU" altLang="ru-RU" b="1">
                  <a:latin typeface="Times New Roman" pitchFamily="18" charset="0"/>
                </a:rPr>
                <a:t>2020- 67026,4 т.р</a:t>
              </a:r>
              <a:r>
                <a:rPr lang="ru-RU" altLang="ru-RU">
                  <a:latin typeface="Times New Roman" pitchFamily="18" charset="0"/>
                </a:rPr>
                <a:t>.</a:t>
              </a:r>
              <a:r>
                <a:rPr lang="ru-RU" altLang="ru-RU" b="1">
                  <a:latin typeface="Times New Roman" pitchFamily="18" charset="0"/>
                </a:rPr>
                <a:t>; 2021 – 69620,3 т.руб.</a:t>
              </a:r>
            </a:p>
            <a:p>
              <a:pPr algn="ctr"/>
              <a:r>
                <a:rPr lang="ru-RU" altLang="ru-RU" b="1">
                  <a:latin typeface="Times New Roman" pitchFamily="18" charset="0"/>
                </a:rPr>
                <a:t>2022-  69620,3 тыс.руб. </a:t>
              </a:r>
            </a:p>
          </p:txBody>
        </p:sp>
      </p:grpSp>
      <p:pic>
        <p:nvPicPr>
          <p:cNvPr id="88070" name="Скругленный прямоугольник 8"/>
          <p:cNvPicPr>
            <a:picLocks noChangeArrowheads="1"/>
          </p:cNvPicPr>
          <p:nvPr/>
        </p:nvPicPr>
        <p:blipFill>
          <a:blip r:embed="rId5">
            <a:grayscl/>
          </a:blip>
          <a:srcRect/>
          <a:stretch>
            <a:fillRect/>
          </a:stretch>
        </p:blipFill>
        <p:spPr bwMode="auto">
          <a:xfrm>
            <a:off x="4859338" y="5876925"/>
            <a:ext cx="405765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8071" name="Text Box 15"/>
          <p:cNvSpPr txBox="1">
            <a:spLocks noChangeArrowheads="1"/>
          </p:cNvSpPr>
          <p:nvPr/>
        </p:nvSpPr>
        <p:spPr bwMode="auto">
          <a:xfrm>
            <a:off x="5003800" y="5876925"/>
            <a:ext cx="3725863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>
                <a:latin typeface="Times New Roman" pitchFamily="18" charset="0"/>
              </a:rPr>
              <a:t>Подпрограмма « Выявление и поддержка одаренных детей»</a:t>
            </a:r>
          </a:p>
          <a:p>
            <a:pPr algn="ctr"/>
            <a:r>
              <a:rPr lang="ru-RU" altLang="ru-RU" b="1">
                <a:latin typeface="Times New Roman" pitchFamily="18" charset="0"/>
              </a:rPr>
              <a:t>2020-2022г. по 476,4 </a:t>
            </a:r>
            <a:r>
              <a:rPr lang="ru-RU" altLang="ru-RU">
                <a:latin typeface="Times New Roman" pitchFamily="18" charset="0"/>
              </a:rPr>
              <a:t>тыс.руб.</a:t>
            </a:r>
            <a:r>
              <a:rPr lang="ru-RU" altLang="ru-RU" b="1">
                <a:latin typeface="Times New Roman" pitchFamily="18" charset="0"/>
              </a:rPr>
              <a:t> </a:t>
            </a:r>
          </a:p>
        </p:txBody>
      </p:sp>
      <p:grpSp>
        <p:nvGrpSpPr>
          <p:cNvPr id="88072" name="Скругленный прямоугольник 9"/>
          <p:cNvGrpSpPr>
            <a:grpSpLocks/>
          </p:cNvGrpSpPr>
          <p:nvPr/>
        </p:nvGrpSpPr>
        <p:grpSpPr bwMode="auto">
          <a:xfrm>
            <a:off x="395288" y="4797425"/>
            <a:ext cx="4064000" cy="1520825"/>
            <a:chOff x="114" y="2636"/>
            <a:chExt cx="2587" cy="543"/>
          </a:xfrm>
        </p:grpSpPr>
        <p:pic>
          <p:nvPicPr>
            <p:cNvPr id="88084" name="Скругленный прямоугольник 9"/>
            <p:cNvPicPr>
              <a:picLocks noChangeArrowheads="1"/>
            </p:cNvPicPr>
            <p:nvPr/>
          </p:nvPicPr>
          <p:blipFill>
            <a:blip r:embed="rId6">
              <a:grayscl/>
            </a:blip>
            <a:srcRect/>
            <a:stretch>
              <a:fillRect/>
            </a:stretch>
          </p:blipFill>
          <p:spPr bwMode="auto">
            <a:xfrm>
              <a:off x="114" y="2662"/>
              <a:ext cx="2581" cy="5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8085" name="Text Box 18"/>
            <p:cNvSpPr txBox="1">
              <a:spLocks noChangeArrowheads="1"/>
            </p:cNvSpPr>
            <p:nvPr/>
          </p:nvSpPr>
          <p:spPr bwMode="auto">
            <a:xfrm>
              <a:off x="114" y="2636"/>
              <a:ext cx="2587" cy="4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ru-RU" altLang="ru-RU">
                <a:latin typeface="Times New Roman" pitchFamily="18" charset="0"/>
              </a:endParaRPr>
            </a:p>
            <a:p>
              <a:pPr algn="ctr"/>
              <a:r>
                <a:rPr lang="ru-RU" altLang="ru-RU">
                  <a:latin typeface="Times New Roman" pitchFamily="18" charset="0"/>
                </a:rPr>
                <a:t>Подпрограмма «Реализация основных общеобразовательных программ»</a:t>
              </a:r>
              <a:r>
                <a:rPr lang="ru-RU" altLang="ru-RU" sz="1600">
                  <a:latin typeface="Times New Roman" pitchFamily="18" charset="0"/>
                </a:rPr>
                <a:t> </a:t>
              </a:r>
            </a:p>
            <a:p>
              <a:pPr algn="ctr"/>
              <a:r>
                <a:rPr lang="ru-RU" altLang="ru-RU" b="1">
                  <a:latin typeface="Times New Roman" pitchFamily="18" charset="0"/>
                </a:rPr>
                <a:t>2020 – 49024,5 </a:t>
              </a:r>
              <a:r>
                <a:rPr lang="ru-RU" altLang="ru-RU">
                  <a:latin typeface="Times New Roman" pitchFamily="18" charset="0"/>
                </a:rPr>
                <a:t>тыс.руб.;</a:t>
              </a:r>
              <a:r>
                <a:rPr lang="ru-RU" altLang="ru-RU" b="1">
                  <a:latin typeface="Times New Roman" pitchFamily="18" charset="0"/>
                </a:rPr>
                <a:t> 2021- 48844,9 </a:t>
              </a:r>
              <a:r>
                <a:rPr lang="ru-RU" altLang="ru-RU">
                  <a:latin typeface="Times New Roman" pitchFamily="18" charset="0"/>
                </a:rPr>
                <a:t>тыс.руб.</a:t>
              </a:r>
              <a:r>
                <a:rPr lang="ru-RU" altLang="ru-RU" b="1">
                  <a:latin typeface="Times New Roman" pitchFamily="18" charset="0"/>
                </a:rPr>
                <a:t> </a:t>
              </a:r>
            </a:p>
            <a:p>
              <a:pPr algn="ctr"/>
              <a:r>
                <a:rPr lang="ru-RU" altLang="ru-RU" b="1">
                  <a:latin typeface="Times New Roman" pitchFamily="18" charset="0"/>
                </a:rPr>
                <a:t>2022 – 49271,5 </a:t>
              </a:r>
              <a:r>
                <a:rPr lang="ru-RU" altLang="ru-RU">
                  <a:latin typeface="Times New Roman" pitchFamily="18" charset="0"/>
                </a:rPr>
                <a:t>тыс.руб.</a:t>
              </a:r>
              <a:r>
                <a:rPr lang="ru-RU" altLang="ru-RU" sz="1600" b="1">
                  <a:latin typeface="Times New Roman" pitchFamily="18" charset="0"/>
                </a:rPr>
                <a:t> </a:t>
              </a:r>
              <a:endParaRPr lang="ru-RU" altLang="ru-RU" sz="16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88073" name="Скругленный прямоугольник 4"/>
          <p:cNvPicPr>
            <a:picLocks noChangeArrowheads="1"/>
          </p:cNvPicPr>
          <p:nvPr/>
        </p:nvPicPr>
        <p:blipFill>
          <a:blip r:embed="rId7">
            <a:grayscl/>
          </a:blip>
          <a:srcRect/>
          <a:stretch>
            <a:fillRect/>
          </a:stretch>
        </p:blipFill>
        <p:spPr bwMode="auto">
          <a:xfrm>
            <a:off x="4859338" y="1196975"/>
            <a:ext cx="4014787" cy="158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8074" name="Text Box 30"/>
          <p:cNvSpPr txBox="1">
            <a:spLocks noChangeArrowheads="1"/>
          </p:cNvSpPr>
          <p:nvPr/>
        </p:nvSpPr>
        <p:spPr bwMode="auto">
          <a:xfrm>
            <a:off x="4859338" y="1052513"/>
            <a:ext cx="386715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altLang="ru-RU" sz="1600">
              <a:latin typeface="Times New Roman" pitchFamily="18" charset="0"/>
            </a:endParaRPr>
          </a:p>
          <a:p>
            <a:pPr algn="ctr"/>
            <a:r>
              <a:rPr lang="ru-RU" altLang="ru-RU">
                <a:latin typeface="Times New Roman" pitchFamily="18" charset="0"/>
              </a:rPr>
              <a:t>Подпрограмма «Реализация дополнительных общеобразовательных программ»  </a:t>
            </a:r>
          </a:p>
          <a:p>
            <a:pPr algn="ctr"/>
            <a:r>
              <a:rPr lang="ru-RU" altLang="ru-RU" b="1">
                <a:latin typeface="Times New Roman" pitchFamily="18" charset="0"/>
              </a:rPr>
              <a:t>2020- 4639,3 </a:t>
            </a:r>
            <a:r>
              <a:rPr lang="ru-RU" altLang="ru-RU">
                <a:latin typeface="Times New Roman" pitchFamily="18" charset="0"/>
              </a:rPr>
              <a:t>тыс.руб.;</a:t>
            </a:r>
            <a:r>
              <a:rPr lang="ru-RU" altLang="ru-RU" b="1">
                <a:latin typeface="Times New Roman" pitchFamily="18" charset="0"/>
              </a:rPr>
              <a:t> 2021 -3951,9 тыс.руб.;</a:t>
            </a:r>
          </a:p>
          <a:p>
            <a:pPr algn="ctr"/>
            <a:r>
              <a:rPr lang="ru-RU" altLang="ru-RU" b="1">
                <a:latin typeface="Times New Roman" pitchFamily="18" charset="0"/>
              </a:rPr>
              <a:t>2022 г. - 3991,9 </a:t>
            </a:r>
            <a:r>
              <a:rPr lang="ru-RU" altLang="ru-RU">
                <a:latin typeface="Times New Roman" pitchFamily="18" charset="0"/>
              </a:rPr>
              <a:t>тыс.руб.</a:t>
            </a:r>
            <a:r>
              <a:rPr lang="ru-RU" altLang="ru-RU" b="1">
                <a:latin typeface="Times New Roman" pitchFamily="18" charset="0"/>
              </a:rPr>
              <a:t> </a:t>
            </a:r>
          </a:p>
        </p:txBody>
      </p:sp>
      <p:grpSp>
        <p:nvGrpSpPr>
          <p:cNvPr id="88075" name="Скругленный прямоугольник 6"/>
          <p:cNvGrpSpPr>
            <a:grpSpLocks/>
          </p:cNvGrpSpPr>
          <p:nvPr/>
        </p:nvGrpSpPr>
        <p:grpSpPr bwMode="auto">
          <a:xfrm>
            <a:off x="4787900" y="4508500"/>
            <a:ext cx="4032250" cy="1295400"/>
            <a:chOff x="2842" y="2398"/>
            <a:chExt cx="2707" cy="628"/>
          </a:xfrm>
        </p:grpSpPr>
        <p:pic>
          <p:nvPicPr>
            <p:cNvPr id="88082" name="Скругленный прямоугольник 6"/>
            <p:cNvPicPr>
              <a:picLocks noChangeArrowheads="1"/>
            </p:cNvPicPr>
            <p:nvPr/>
          </p:nvPicPr>
          <p:blipFill>
            <a:blip r:embed="rId4">
              <a:grayscl/>
            </a:blip>
            <a:srcRect/>
            <a:stretch>
              <a:fillRect/>
            </a:stretch>
          </p:blipFill>
          <p:spPr bwMode="auto">
            <a:xfrm>
              <a:off x="2842" y="2454"/>
              <a:ext cx="2707" cy="5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8083" name="Text Box 12"/>
            <p:cNvSpPr txBox="1">
              <a:spLocks noChangeArrowheads="1"/>
            </p:cNvSpPr>
            <p:nvPr/>
          </p:nvSpPr>
          <p:spPr bwMode="auto">
            <a:xfrm>
              <a:off x="2881" y="2398"/>
              <a:ext cx="2625" cy="6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ru-RU" altLang="ru-RU" sz="1600">
                <a:latin typeface="Times New Roman" pitchFamily="18" charset="0"/>
              </a:endParaRPr>
            </a:p>
            <a:p>
              <a:pPr algn="ctr"/>
              <a:r>
                <a:rPr lang="ru-RU" altLang="ru-RU">
                  <a:latin typeface="Times New Roman" pitchFamily="18" charset="0"/>
                </a:rPr>
                <a:t>Подпрограмма «Организация отдыха и оздоровление детей»</a:t>
              </a:r>
            </a:p>
            <a:p>
              <a:pPr algn="ctr"/>
              <a:r>
                <a:rPr lang="ru-RU" altLang="ru-RU" b="1">
                  <a:latin typeface="Times New Roman" pitchFamily="18" charset="0"/>
                </a:rPr>
                <a:t>2020 – 669,9 </a:t>
              </a:r>
              <a:r>
                <a:rPr lang="ru-RU" altLang="ru-RU">
                  <a:latin typeface="Times New Roman" pitchFamily="18" charset="0"/>
                </a:rPr>
                <a:t>тыс.руб.;</a:t>
              </a:r>
            </a:p>
            <a:p>
              <a:pPr algn="ctr"/>
              <a:r>
                <a:rPr lang="ru-RU" altLang="ru-RU" b="1">
                  <a:latin typeface="Times New Roman" pitchFamily="18" charset="0"/>
                </a:rPr>
                <a:t>2021 - 2022 по 667,6 </a:t>
              </a:r>
              <a:r>
                <a:rPr lang="ru-RU" altLang="ru-RU">
                  <a:latin typeface="Times New Roman" pitchFamily="18" charset="0"/>
                </a:rPr>
                <a:t>тыс.руб.</a:t>
              </a:r>
              <a:r>
                <a:rPr lang="ru-RU" altLang="ru-RU" b="1">
                  <a:latin typeface="Times New Roman" pitchFamily="18" charset="0"/>
                </a:rPr>
                <a:t> </a:t>
              </a:r>
            </a:p>
          </p:txBody>
        </p:sp>
      </p:grpSp>
      <p:grpSp>
        <p:nvGrpSpPr>
          <p:cNvPr id="88076" name="Скругленный прямоугольник 5"/>
          <p:cNvGrpSpPr>
            <a:grpSpLocks/>
          </p:cNvGrpSpPr>
          <p:nvPr/>
        </p:nvGrpSpPr>
        <p:grpSpPr bwMode="auto">
          <a:xfrm>
            <a:off x="395288" y="1341438"/>
            <a:ext cx="4064000" cy="2085975"/>
            <a:chOff x="84" y="1273"/>
            <a:chExt cx="2581" cy="818"/>
          </a:xfrm>
        </p:grpSpPr>
        <p:pic>
          <p:nvPicPr>
            <p:cNvPr id="88080" name="Скругленный прямоугольник 5"/>
            <p:cNvPicPr>
              <a:picLocks noChangeArrowheads="1"/>
            </p:cNvPicPr>
            <p:nvPr/>
          </p:nvPicPr>
          <p:blipFill>
            <a:blip r:embed="rId3">
              <a:grayscl/>
            </a:blip>
            <a:srcRect/>
            <a:stretch>
              <a:fillRect/>
            </a:stretch>
          </p:blipFill>
          <p:spPr bwMode="auto">
            <a:xfrm>
              <a:off x="84" y="1329"/>
              <a:ext cx="2581" cy="6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8081" name="Text Box 9"/>
            <p:cNvSpPr txBox="1">
              <a:spLocks noChangeArrowheads="1"/>
            </p:cNvSpPr>
            <p:nvPr/>
          </p:nvSpPr>
          <p:spPr bwMode="auto">
            <a:xfrm>
              <a:off x="114" y="1273"/>
              <a:ext cx="2503" cy="8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ru-RU" altLang="ru-RU">
                <a:latin typeface="Times New Roman" pitchFamily="18" charset="0"/>
              </a:endParaRPr>
            </a:p>
            <a:p>
              <a:pPr algn="ctr"/>
              <a:r>
                <a:rPr lang="ru-RU" altLang="ru-RU" sz="1600">
                  <a:latin typeface="Times New Roman" pitchFamily="18" charset="0"/>
                </a:rPr>
                <a:t>Подпрограмма «Развитие общего образования»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2017  -3309,9 тыс.руб.;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2018 – 3639,7 тыс.руб.; 2019 – 0,0 тыс.руб.</a:t>
              </a:r>
            </a:p>
            <a:p>
              <a:pPr algn="ctr"/>
              <a:endParaRPr lang="ru-RU" altLang="ru-RU" sz="1600" b="1">
                <a:latin typeface="Times New Roman" pitchFamily="18" charset="0"/>
              </a:endParaRPr>
            </a:p>
          </p:txBody>
        </p:sp>
      </p:grpSp>
      <p:grpSp>
        <p:nvGrpSpPr>
          <p:cNvPr id="88077" name="Скругленный прямоугольник 5"/>
          <p:cNvGrpSpPr>
            <a:grpSpLocks/>
          </p:cNvGrpSpPr>
          <p:nvPr/>
        </p:nvGrpSpPr>
        <p:grpSpPr bwMode="auto">
          <a:xfrm>
            <a:off x="395288" y="1341438"/>
            <a:ext cx="4064000" cy="2085975"/>
            <a:chOff x="84" y="1273"/>
            <a:chExt cx="2581" cy="818"/>
          </a:xfrm>
        </p:grpSpPr>
        <p:pic>
          <p:nvPicPr>
            <p:cNvPr id="88078" name="Скругленный прямоугольник 5"/>
            <p:cNvPicPr>
              <a:picLocks noChangeArrowheads="1"/>
            </p:cNvPicPr>
            <p:nvPr/>
          </p:nvPicPr>
          <p:blipFill>
            <a:blip r:embed="rId3">
              <a:grayscl/>
            </a:blip>
            <a:srcRect/>
            <a:stretch>
              <a:fillRect/>
            </a:stretch>
          </p:blipFill>
          <p:spPr bwMode="auto">
            <a:xfrm>
              <a:off x="84" y="1329"/>
              <a:ext cx="2581" cy="6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8079" name="Text Box 9"/>
            <p:cNvSpPr txBox="1">
              <a:spLocks noChangeArrowheads="1"/>
            </p:cNvSpPr>
            <p:nvPr/>
          </p:nvSpPr>
          <p:spPr bwMode="auto">
            <a:xfrm>
              <a:off x="114" y="1273"/>
              <a:ext cx="2503" cy="8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ru-RU" altLang="ru-RU">
                <a:latin typeface="Times New Roman" pitchFamily="18" charset="0"/>
              </a:endParaRPr>
            </a:p>
            <a:p>
              <a:pPr algn="ctr"/>
              <a:r>
                <a:rPr lang="ru-RU" altLang="ru-RU">
                  <a:latin typeface="Times New Roman" pitchFamily="18" charset="0"/>
                </a:rPr>
                <a:t>Подпрограмма «Развитие общего образования»</a:t>
              </a:r>
            </a:p>
            <a:p>
              <a:pPr algn="ctr"/>
              <a:r>
                <a:rPr lang="ru-RU" altLang="ru-RU" b="1">
                  <a:latin typeface="Times New Roman" pitchFamily="18" charset="0"/>
                </a:rPr>
                <a:t>2020  -6542,6 </a:t>
              </a:r>
              <a:r>
                <a:rPr lang="ru-RU" altLang="ru-RU">
                  <a:latin typeface="Times New Roman" pitchFamily="18" charset="0"/>
                </a:rPr>
                <a:t>тыс.руб.;</a:t>
              </a:r>
            </a:p>
            <a:p>
              <a:pPr algn="ctr"/>
              <a:r>
                <a:rPr lang="ru-RU" altLang="ru-RU" b="1">
                  <a:latin typeface="Times New Roman" pitchFamily="18" charset="0"/>
                </a:rPr>
                <a:t>2021 – 2438,6 </a:t>
              </a:r>
              <a:r>
                <a:rPr lang="ru-RU" altLang="ru-RU">
                  <a:latin typeface="Times New Roman" pitchFamily="18" charset="0"/>
                </a:rPr>
                <a:t>тыс.руб.;</a:t>
              </a:r>
              <a:r>
                <a:rPr lang="ru-RU" altLang="ru-RU" b="1">
                  <a:latin typeface="Times New Roman" pitchFamily="18" charset="0"/>
                </a:rPr>
                <a:t> 2022 – 2438,6 </a:t>
              </a:r>
              <a:r>
                <a:rPr lang="ru-RU" altLang="ru-RU">
                  <a:latin typeface="Times New Roman" pitchFamily="18" charset="0"/>
                </a:rPr>
                <a:t>тыс.руб.</a:t>
              </a:r>
            </a:p>
            <a:p>
              <a:pPr algn="ctr"/>
              <a:endParaRPr lang="ru-RU" altLang="ru-RU" b="1"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ransition spd="slow"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089" name="Скругленный прямоугольник 5"/>
          <p:cNvGrpSpPr>
            <a:grpSpLocks/>
          </p:cNvGrpSpPr>
          <p:nvPr/>
        </p:nvGrpSpPr>
        <p:grpSpPr bwMode="auto">
          <a:xfrm>
            <a:off x="4716463" y="1052513"/>
            <a:ext cx="4064000" cy="1871662"/>
            <a:chOff x="84" y="1273"/>
            <a:chExt cx="2581" cy="818"/>
          </a:xfrm>
        </p:grpSpPr>
        <p:pic>
          <p:nvPicPr>
            <p:cNvPr id="89093" name="Скругленный прямоугольник 5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84" y="1329"/>
              <a:ext cx="2581" cy="6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9094" name="Text Box 9"/>
            <p:cNvSpPr txBox="1">
              <a:spLocks noChangeArrowheads="1"/>
            </p:cNvSpPr>
            <p:nvPr/>
          </p:nvSpPr>
          <p:spPr bwMode="auto">
            <a:xfrm>
              <a:off x="114" y="1273"/>
              <a:ext cx="2503" cy="8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ru-RU" altLang="ru-RU">
                <a:latin typeface="Times New Roman" pitchFamily="18" charset="0"/>
              </a:endParaRPr>
            </a:p>
            <a:p>
              <a:pPr algn="ctr"/>
              <a:r>
                <a:rPr lang="ru-RU" altLang="ru-RU">
                  <a:latin typeface="Times New Roman" pitchFamily="18" charset="0"/>
                </a:rPr>
                <a:t>Подпрограмма «Развитие кадрового потенциала системы образования»</a:t>
              </a:r>
            </a:p>
            <a:p>
              <a:pPr algn="ctr"/>
              <a:r>
                <a:rPr lang="ru-RU" altLang="ru-RU" b="1">
                  <a:latin typeface="Times New Roman" pitchFamily="18" charset="0"/>
                </a:rPr>
                <a:t>2020- 2022 по 270,0 </a:t>
              </a:r>
              <a:r>
                <a:rPr lang="ru-RU" altLang="ru-RU">
                  <a:latin typeface="Times New Roman" pitchFamily="18" charset="0"/>
                </a:rPr>
                <a:t>тыс.руб</a:t>
              </a:r>
              <a:r>
                <a:rPr lang="ru-RU" altLang="ru-RU" sz="1600">
                  <a:latin typeface="Times New Roman" pitchFamily="18" charset="0"/>
                </a:rPr>
                <a:t>.</a:t>
              </a:r>
            </a:p>
            <a:p>
              <a:pPr algn="ctr"/>
              <a:endParaRPr lang="ru-RU" altLang="ru-RU" sz="1600" b="1">
                <a:latin typeface="Times New Roman" pitchFamily="18" charset="0"/>
              </a:endParaRPr>
            </a:p>
            <a:p>
              <a:pPr algn="ctr"/>
              <a:endParaRPr lang="ru-RU" altLang="ru-RU" sz="1600" b="1">
                <a:latin typeface="Times New Roman" pitchFamily="18" charset="0"/>
              </a:endParaRPr>
            </a:p>
          </p:txBody>
        </p:sp>
      </p:grpSp>
      <p:grpSp>
        <p:nvGrpSpPr>
          <p:cNvPr id="89090" name="Скругленный прямоугольник 5"/>
          <p:cNvGrpSpPr>
            <a:grpSpLocks/>
          </p:cNvGrpSpPr>
          <p:nvPr/>
        </p:nvGrpSpPr>
        <p:grpSpPr bwMode="auto">
          <a:xfrm>
            <a:off x="323850" y="2636838"/>
            <a:ext cx="4032250" cy="2160587"/>
            <a:chOff x="84" y="1273"/>
            <a:chExt cx="2581" cy="818"/>
          </a:xfrm>
        </p:grpSpPr>
        <p:pic>
          <p:nvPicPr>
            <p:cNvPr id="89091" name="Скругленный прямоугольник 5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84" y="1329"/>
              <a:ext cx="2581" cy="6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9092" name="Text Box 9"/>
            <p:cNvSpPr txBox="1">
              <a:spLocks noChangeArrowheads="1"/>
            </p:cNvSpPr>
            <p:nvPr/>
          </p:nvSpPr>
          <p:spPr bwMode="auto">
            <a:xfrm>
              <a:off x="114" y="1273"/>
              <a:ext cx="2503" cy="8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ru-RU" altLang="ru-RU">
                <a:latin typeface="Times New Roman" pitchFamily="18" charset="0"/>
              </a:endParaRPr>
            </a:p>
            <a:p>
              <a:pPr algn="ctr"/>
              <a:r>
                <a:rPr lang="ru-RU" altLang="ru-RU">
                  <a:latin typeface="Times New Roman" pitchFamily="18" charset="0"/>
                </a:rPr>
                <a:t>Подпрограмма «Организация целевой подготовки педагогов для работы в муниципальных образовательных организациях Тейковского муниципального района»</a:t>
              </a:r>
            </a:p>
            <a:p>
              <a:pPr algn="ctr"/>
              <a:r>
                <a:rPr lang="ru-RU" altLang="ru-RU" b="1">
                  <a:latin typeface="Times New Roman" pitchFamily="18" charset="0"/>
                </a:rPr>
                <a:t>2020  - 192,4 </a:t>
              </a:r>
              <a:r>
                <a:rPr lang="ru-RU" altLang="ru-RU">
                  <a:latin typeface="Times New Roman" pitchFamily="18" charset="0"/>
                </a:rPr>
                <a:t>тыс.руб.;</a:t>
              </a:r>
            </a:p>
            <a:p>
              <a:pPr algn="ctr"/>
              <a:r>
                <a:rPr lang="ru-RU" altLang="ru-RU" b="1">
                  <a:latin typeface="Times New Roman" pitchFamily="18" charset="0"/>
                </a:rPr>
                <a:t>2021 –80,0 </a:t>
              </a:r>
              <a:r>
                <a:rPr lang="ru-RU" altLang="ru-RU">
                  <a:latin typeface="Times New Roman" pitchFamily="18" charset="0"/>
                </a:rPr>
                <a:t>тыс.руб.;</a:t>
              </a:r>
              <a:r>
                <a:rPr lang="ru-RU" altLang="ru-RU" b="1">
                  <a:latin typeface="Times New Roman" pitchFamily="18" charset="0"/>
                </a:rPr>
                <a:t> 2022 – 80,0 </a:t>
              </a:r>
              <a:r>
                <a:rPr lang="ru-RU" altLang="ru-RU">
                  <a:latin typeface="Times New Roman" pitchFamily="18" charset="0"/>
                </a:rPr>
                <a:t>тыс.руб</a:t>
              </a:r>
              <a:r>
                <a:rPr lang="ru-RU" altLang="ru-RU" sz="1600" b="1">
                  <a:latin typeface="Times New Roman" pitchFamily="18" charset="0"/>
                </a:rPr>
                <a:t>.</a:t>
              </a:r>
            </a:p>
            <a:p>
              <a:pPr algn="ctr"/>
              <a:endParaRPr lang="ru-RU" altLang="ru-RU" sz="1600" b="1">
                <a:latin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0113" name="Скругленный прямоугольник 3"/>
          <p:cNvGrpSpPr>
            <a:grpSpLocks/>
          </p:cNvGrpSpPr>
          <p:nvPr/>
        </p:nvGrpSpPr>
        <p:grpSpPr bwMode="auto">
          <a:xfrm>
            <a:off x="2268538" y="3500438"/>
            <a:ext cx="4535487" cy="2520950"/>
            <a:chOff x="92" y="2380"/>
            <a:chExt cx="2721" cy="506"/>
          </a:xfrm>
        </p:grpSpPr>
        <p:pic>
          <p:nvPicPr>
            <p:cNvPr id="90122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92" y="2380"/>
              <a:ext cx="2721" cy="5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0123" name="Text Box 6"/>
            <p:cNvSpPr txBox="1">
              <a:spLocks noChangeArrowheads="1"/>
            </p:cNvSpPr>
            <p:nvPr/>
          </p:nvSpPr>
          <p:spPr bwMode="auto">
            <a:xfrm>
              <a:off x="118" y="2443"/>
              <a:ext cx="2507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Подпрограмма «Сохранение, использование, популяризация и государственная охрана объектов культурного наследия (памятников истории культуры Тейковского муниципального района на 2018-2020 годы»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 2020 – 2300 </a:t>
              </a:r>
              <a:r>
                <a:rPr lang="ru-RU" altLang="ru-RU" sz="1600">
                  <a:latin typeface="Times New Roman" pitchFamily="18" charset="0"/>
                </a:rPr>
                <a:t>тыс.руб.</a:t>
              </a:r>
              <a:r>
                <a:rPr lang="ru-RU" altLang="ru-RU" sz="1600" b="1">
                  <a:latin typeface="Times New Roman" pitchFamily="18" charset="0"/>
                </a:rPr>
                <a:t> </a:t>
              </a:r>
            </a:p>
          </p:txBody>
        </p:sp>
      </p:grpSp>
      <p:sp>
        <p:nvSpPr>
          <p:cNvPr id="90114" name="Заголовок 1"/>
          <p:cNvSpPr txBox="1">
            <a:spLocks/>
          </p:cNvSpPr>
          <p:nvPr/>
        </p:nvSpPr>
        <p:spPr bwMode="auto">
          <a:xfrm>
            <a:off x="542925" y="260350"/>
            <a:ext cx="7954963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sz="1800" b="1" i="1">
                <a:latin typeface="Times New Roman" pitchFamily="18" charset="0"/>
              </a:rPr>
              <a:t>Развитие культуры и туризма в Тейковском муниципальном районе</a:t>
            </a:r>
          </a:p>
          <a:p>
            <a:pPr algn="ctr"/>
            <a:r>
              <a:rPr lang="ru-RU" altLang="ru-RU" sz="1800" b="1" i="1">
                <a:latin typeface="Times New Roman" pitchFamily="18" charset="0"/>
              </a:rPr>
              <a:t>2020 год – 14238,0 тыс.руб. (7,0% от общего объёма расхода бюджета); 2021 – 8304,4 тыс.руб., 2022 – 8399,6 тыс.руб.</a:t>
            </a:r>
          </a:p>
        </p:txBody>
      </p:sp>
      <p:grpSp>
        <p:nvGrpSpPr>
          <p:cNvPr id="90115" name="Скругленный прямоугольник 5"/>
          <p:cNvGrpSpPr>
            <a:grpSpLocks/>
          </p:cNvGrpSpPr>
          <p:nvPr/>
        </p:nvGrpSpPr>
        <p:grpSpPr bwMode="auto">
          <a:xfrm>
            <a:off x="395288" y="1700213"/>
            <a:ext cx="4122737" cy="1512887"/>
            <a:chOff x="84" y="1252"/>
            <a:chExt cx="2581" cy="480"/>
          </a:xfrm>
        </p:grpSpPr>
        <p:pic>
          <p:nvPicPr>
            <p:cNvPr id="90120" name="Скругленный прямоугольник 5"/>
            <p:cNvPicPr>
              <a:picLocks noChangeArrowheads="1"/>
            </p:cNvPicPr>
            <p:nvPr/>
          </p:nvPicPr>
          <p:blipFill>
            <a:blip r:embed="rId3">
              <a:grayscl/>
            </a:blip>
            <a:srcRect/>
            <a:stretch>
              <a:fillRect/>
            </a:stretch>
          </p:blipFill>
          <p:spPr bwMode="auto">
            <a:xfrm>
              <a:off x="84" y="1252"/>
              <a:ext cx="2581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0121" name="Text Box 9"/>
            <p:cNvSpPr txBox="1">
              <a:spLocks noChangeArrowheads="1"/>
            </p:cNvSpPr>
            <p:nvPr/>
          </p:nvSpPr>
          <p:spPr bwMode="auto">
            <a:xfrm>
              <a:off x="114" y="1304"/>
              <a:ext cx="2493" cy="2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Подпрограмма «Развитие культуры Тейковского муниципального района»</a:t>
              </a:r>
            </a:p>
            <a:p>
              <a:pPr algn="ctr"/>
              <a:r>
                <a:rPr lang="ru-RU" altLang="ru-RU" b="1">
                  <a:latin typeface="Times New Roman" pitchFamily="18" charset="0"/>
                </a:rPr>
                <a:t>2020 – 9759,8 </a:t>
              </a:r>
              <a:r>
                <a:rPr lang="ru-RU" altLang="ru-RU">
                  <a:latin typeface="Times New Roman" pitchFamily="18" charset="0"/>
                </a:rPr>
                <a:t>тыс.руб.;</a:t>
              </a:r>
            </a:p>
            <a:p>
              <a:pPr algn="ctr"/>
              <a:r>
                <a:rPr lang="ru-RU" altLang="ru-RU" b="1">
                  <a:latin typeface="Times New Roman" pitchFamily="18" charset="0"/>
                </a:rPr>
                <a:t>2021 – 6824,0 тыс.руб., 2022 – 6916,0 </a:t>
              </a:r>
              <a:r>
                <a:rPr lang="ru-RU" altLang="ru-RU">
                  <a:latin typeface="Times New Roman" pitchFamily="18" charset="0"/>
                </a:rPr>
                <a:t>тыс.руб</a:t>
              </a:r>
              <a:r>
                <a:rPr lang="ru-RU" altLang="ru-RU" sz="1600">
                  <a:latin typeface="Times New Roman" pitchFamily="18" charset="0"/>
                </a:rPr>
                <a:t>.</a:t>
              </a:r>
              <a:r>
                <a:rPr lang="ru-RU" altLang="ru-RU" sz="1600" b="1">
                  <a:latin typeface="Times New Roman" pitchFamily="18" charset="0"/>
                </a:rPr>
                <a:t>  </a:t>
              </a:r>
            </a:p>
          </p:txBody>
        </p:sp>
      </p:grpSp>
      <p:grpSp>
        <p:nvGrpSpPr>
          <p:cNvPr id="90116" name="Скругленный прямоугольник 4"/>
          <p:cNvGrpSpPr>
            <a:grpSpLocks/>
          </p:cNvGrpSpPr>
          <p:nvPr/>
        </p:nvGrpSpPr>
        <p:grpSpPr bwMode="auto">
          <a:xfrm>
            <a:off x="4787900" y="1557338"/>
            <a:ext cx="4129088" cy="1584325"/>
            <a:chOff x="125" y="1966"/>
            <a:chExt cx="2547" cy="369"/>
          </a:xfrm>
        </p:grpSpPr>
        <p:pic>
          <p:nvPicPr>
            <p:cNvPr id="90118" name="Скругленный прямоугольник 4"/>
            <p:cNvPicPr>
              <a:picLocks noChangeArrowheads="1"/>
            </p:cNvPicPr>
            <p:nvPr/>
          </p:nvPicPr>
          <p:blipFill>
            <a:blip r:embed="rId4">
              <a:grayscl/>
            </a:blip>
            <a:srcRect/>
            <a:stretch>
              <a:fillRect/>
            </a:stretch>
          </p:blipFill>
          <p:spPr bwMode="auto">
            <a:xfrm>
              <a:off x="140" y="1966"/>
              <a:ext cx="2532" cy="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0119" name="Text Box 30"/>
            <p:cNvSpPr txBox="1">
              <a:spLocks noChangeArrowheads="1"/>
            </p:cNvSpPr>
            <p:nvPr/>
          </p:nvSpPr>
          <p:spPr bwMode="auto">
            <a:xfrm>
              <a:off x="125" y="2018"/>
              <a:ext cx="2533" cy="2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Подпрограмма «Предоставление дополнительного образования в сфере культуры и искусства» </a:t>
              </a:r>
            </a:p>
            <a:p>
              <a:pPr algn="ctr"/>
              <a:r>
                <a:rPr lang="ru-RU" altLang="ru-RU" b="1">
                  <a:latin typeface="Times New Roman" pitchFamily="18" charset="0"/>
                </a:rPr>
                <a:t>2020 – 1978,2 </a:t>
              </a:r>
              <a:r>
                <a:rPr lang="ru-RU" altLang="ru-RU">
                  <a:latin typeface="Times New Roman" pitchFamily="18" charset="0"/>
                </a:rPr>
                <a:t>тыс.руб.;</a:t>
              </a:r>
            </a:p>
            <a:p>
              <a:pPr algn="ctr"/>
              <a:r>
                <a:rPr lang="ru-RU" altLang="ru-RU" b="1">
                  <a:latin typeface="Times New Roman" pitchFamily="18" charset="0"/>
                </a:rPr>
                <a:t>2021- 1480,3 тыс.руб.,2022 – 1483,7 </a:t>
              </a:r>
              <a:r>
                <a:rPr lang="ru-RU" altLang="ru-RU">
                  <a:latin typeface="Times New Roman" pitchFamily="18" charset="0"/>
                </a:rPr>
                <a:t>тыс.руб.</a:t>
              </a:r>
              <a:r>
                <a:rPr lang="ru-RU" altLang="ru-RU" sz="1600" b="1">
                  <a:latin typeface="Times New Roman" pitchFamily="18" charset="0"/>
                </a:rPr>
                <a:t> </a:t>
              </a:r>
            </a:p>
          </p:txBody>
        </p:sp>
      </p:grpSp>
      <p:sp>
        <p:nvSpPr>
          <p:cNvPr id="90117" name="Заголовок 1"/>
          <p:cNvSpPr txBox="1">
            <a:spLocks/>
          </p:cNvSpPr>
          <p:nvPr/>
        </p:nvSpPr>
        <p:spPr bwMode="auto">
          <a:xfrm>
            <a:off x="611188" y="3357563"/>
            <a:ext cx="80645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altLang="ru-RU" sz="1800" b="1" i="1">
              <a:latin typeface="Times New Roman" pitchFamily="18" charset="0"/>
            </a:endParaRPr>
          </a:p>
        </p:txBody>
      </p:sp>
    </p:spTree>
  </p:cSld>
  <p:clrMapOvr>
    <a:masterClrMapping/>
  </p:clrMapOvr>
  <p:transition spd="slow">
    <p:wheel spokes="2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137" name="Скругленный прямоугольник 3"/>
          <p:cNvGrpSpPr>
            <a:grpSpLocks/>
          </p:cNvGrpSpPr>
          <p:nvPr/>
        </p:nvGrpSpPr>
        <p:grpSpPr bwMode="auto">
          <a:xfrm>
            <a:off x="2268538" y="1916113"/>
            <a:ext cx="4535487" cy="2376487"/>
            <a:chOff x="92" y="2380"/>
            <a:chExt cx="2721" cy="506"/>
          </a:xfrm>
        </p:grpSpPr>
        <p:pic>
          <p:nvPicPr>
            <p:cNvPr id="91147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92" y="2380"/>
              <a:ext cx="2721" cy="5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1148" name="Text Box 6"/>
            <p:cNvSpPr txBox="1">
              <a:spLocks noChangeArrowheads="1"/>
            </p:cNvSpPr>
            <p:nvPr/>
          </p:nvSpPr>
          <p:spPr bwMode="auto">
            <a:xfrm>
              <a:off x="118" y="2443"/>
              <a:ext cx="2507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Подпрограмма «Организация физкультурных мероприятий, спортивных мероприятий и участие спортсменов Тейковского муниципального района в соревнованиях»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2019 – 297,8 </a:t>
              </a:r>
              <a:r>
                <a:rPr lang="ru-RU" altLang="ru-RU" sz="1600">
                  <a:latin typeface="Times New Roman" pitchFamily="18" charset="0"/>
                </a:rPr>
                <a:t>тыс.руб.;</a:t>
              </a:r>
            </a:p>
            <a:p>
              <a:pPr algn="ctr"/>
              <a:r>
                <a:rPr lang="ru-RU" altLang="ru-RU" sz="1600">
                  <a:latin typeface="Times New Roman" pitchFamily="18" charset="0"/>
                </a:rPr>
                <a:t> </a:t>
              </a:r>
              <a:r>
                <a:rPr lang="ru-RU" altLang="ru-RU" sz="1600" b="1">
                  <a:latin typeface="Times New Roman" pitchFamily="18" charset="0"/>
                </a:rPr>
                <a:t>2020 г. – 300,0</a:t>
              </a:r>
              <a:r>
                <a:rPr lang="ru-RU" altLang="ru-RU" sz="1600">
                  <a:latin typeface="Times New Roman" pitchFamily="18" charset="0"/>
                </a:rPr>
                <a:t> тыс.руб.</a:t>
              </a:r>
              <a:r>
                <a:rPr lang="ru-RU" altLang="ru-RU" b="1">
                  <a:latin typeface="Times New Roman" pitchFamily="18" charset="0"/>
                </a:rPr>
                <a:t>; </a:t>
              </a:r>
              <a:r>
                <a:rPr lang="ru-RU" altLang="ru-RU" sz="1600" b="1">
                  <a:latin typeface="Times New Roman" pitchFamily="18" charset="0"/>
                </a:rPr>
                <a:t>2021- 330,0 т.р.</a:t>
              </a:r>
            </a:p>
          </p:txBody>
        </p:sp>
      </p:grpSp>
      <p:sp>
        <p:nvSpPr>
          <p:cNvPr id="91138" name="Заголовок 1"/>
          <p:cNvSpPr txBox="1">
            <a:spLocks/>
          </p:cNvSpPr>
          <p:nvPr/>
        </p:nvSpPr>
        <p:spPr bwMode="auto">
          <a:xfrm>
            <a:off x="542925" y="260350"/>
            <a:ext cx="7954963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altLang="ru-RU" sz="1800" b="1" i="1">
              <a:latin typeface="Times New Roman" pitchFamily="18" charset="0"/>
            </a:endParaRPr>
          </a:p>
        </p:txBody>
      </p:sp>
      <p:sp>
        <p:nvSpPr>
          <p:cNvPr id="91139" name="Заголовок 1"/>
          <p:cNvSpPr txBox="1">
            <a:spLocks/>
          </p:cNvSpPr>
          <p:nvPr/>
        </p:nvSpPr>
        <p:spPr bwMode="auto">
          <a:xfrm>
            <a:off x="684213" y="404813"/>
            <a:ext cx="8064500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sz="1800" b="1" i="1">
                <a:latin typeface="Times New Roman" pitchFamily="18" charset="0"/>
              </a:rPr>
              <a:t>Развитие физической культуры и спорта в Тейковском муниципальном районе       </a:t>
            </a:r>
          </a:p>
          <a:p>
            <a:pPr algn="ctr"/>
            <a:r>
              <a:rPr lang="ru-RU" altLang="ru-RU" sz="1800" b="1">
                <a:latin typeface="Times New Roman" pitchFamily="18" charset="0"/>
              </a:rPr>
              <a:t>       </a:t>
            </a:r>
            <a:r>
              <a:rPr lang="ru-RU" altLang="ru-RU" sz="1800" b="1" i="1">
                <a:latin typeface="Times New Roman" pitchFamily="18" charset="0"/>
              </a:rPr>
              <a:t>2020 год    -  482,1 тыс.руб. (0,2 % от общего объёма расхода бюджета); 2021 – 2022 годы по 512,1 тыс.руб.</a:t>
            </a:r>
          </a:p>
        </p:txBody>
      </p:sp>
      <p:grpSp>
        <p:nvGrpSpPr>
          <p:cNvPr id="91140" name="Скругленный прямоугольник 3"/>
          <p:cNvGrpSpPr>
            <a:grpSpLocks/>
          </p:cNvGrpSpPr>
          <p:nvPr/>
        </p:nvGrpSpPr>
        <p:grpSpPr bwMode="auto">
          <a:xfrm>
            <a:off x="2268538" y="1916113"/>
            <a:ext cx="4535487" cy="2376487"/>
            <a:chOff x="92" y="2380"/>
            <a:chExt cx="2721" cy="506"/>
          </a:xfrm>
        </p:grpSpPr>
        <p:pic>
          <p:nvPicPr>
            <p:cNvPr id="91145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92" y="2380"/>
              <a:ext cx="2721" cy="5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1146" name="Text Box 6"/>
            <p:cNvSpPr txBox="1">
              <a:spLocks noChangeArrowheads="1"/>
            </p:cNvSpPr>
            <p:nvPr/>
          </p:nvSpPr>
          <p:spPr bwMode="auto">
            <a:xfrm>
              <a:off x="118" y="2443"/>
              <a:ext cx="2507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Подпрограмма «Организация физкультурно-массовых,спортивных мероприятий и участие спортсменов Тейковского муниципального района в районных, областных, зональных и региональных соревнованиях»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2020 – 300,0 </a:t>
              </a:r>
              <a:r>
                <a:rPr lang="ru-RU" altLang="ru-RU" sz="1600">
                  <a:latin typeface="Times New Roman" pitchFamily="18" charset="0"/>
                </a:rPr>
                <a:t>тыс.руб.;</a:t>
              </a:r>
            </a:p>
            <a:p>
              <a:pPr algn="ctr"/>
              <a:r>
                <a:rPr lang="ru-RU" altLang="ru-RU" sz="1600">
                  <a:latin typeface="Times New Roman" pitchFamily="18" charset="0"/>
                </a:rPr>
                <a:t> </a:t>
              </a:r>
              <a:r>
                <a:rPr lang="ru-RU" altLang="ru-RU" sz="1600" b="1">
                  <a:latin typeface="Times New Roman" pitchFamily="18" charset="0"/>
                </a:rPr>
                <a:t>2021 г. – 330,0</a:t>
              </a:r>
              <a:r>
                <a:rPr lang="ru-RU" altLang="ru-RU" sz="1600">
                  <a:latin typeface="Times New Roman" pitchFamily="18" charset="0"/>
                </a:rPr>
                <a:t> тыс.руб.</a:t>
              </a:r>
              <a:r>
                <a:rPr lang="ru-RU" altLang="ru-RU" b="1">
                  <a:latin typeface="Times New Roman" pitchFamily="18" charset="0"/>
                </a:rPr>
                <a:t>; </a:t>
              </a:r>
              <a:r>
                <a:rPr lang="ru-RU" altLang="ru-RU" sz="1600" b="1">
                  <a:latin typeface="Times New Roman" pitchFamily="18" charset="0"/>
                </a:rPr>
                <a:t>2022- 330,0 т.р.</a:t>
              </a:r>
            </a:p>
          </p:txBody>
        </p:sp>
      </p:grpSp>
      <p:grpSp>
        <p:nvGrpSpPr>
          <p:cNvPr id="91141" name="Скругленный прямоугольник 5"/>
          <p:cNvGrpSpPr>
            <a:grpSpLocks/>
          </p:cNvGrpSpPr>
          <p:nvPr/>
        </p:nvGrpSpPr>
        <p:grpSpPr bwMode="auto">
          <a:xfrm>
            <a:off x="2411413" y="4724400"/>
            <a:ext cx="4321175" cy="1584325"/>
            <a:chOff x="84" y="1306"/>
            <a:chExt cx="2581" cy="573"/>
          </a:xfrm>
        </p:grpSpPr>
        <p:pic>
          <p:nvPicPr>
            <p:cNvPr id="6" name="Скругленный прямоугольник 5"/>
            <p:cNvPicPr>
              <a:picLocks noChangeArrowheads="1"/>
            </p:cNvPicPr>
            <p:nvPr/>
          </p:nvPicPr>
          <p:blipFill>
            <a:blip r:embed="rId3">
              <a:grayscl/>
            </a:blip>
            <a:srcRect/>
            <a:stretch>
              <a:fillRect/>
            </a:stretch>
          </p:blipFill>
          <p:spPr bwMode="auto">
            <a:xfrm>
              <a:off x="84" y="1306"/>
              <a:ext cx="2581" cy="48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91144" name="Text Box 9"/>
            <p:cNvSpPr txBox="1">
              <a:spLocks noChangeArrowheads="1"/>
            </p:cNvSpPr>
            <p:nvPr/>
          </p:nvSpPr>
          <p:spPr bwMode="auto">
            <a:xfrm>
              <a:off x="114" y="1306"/>
              <a:ext cx="2533" cy="5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b="1">
                  <a:latin typeface="Times New Roman" pitchFamily="18" charset="0"/>
                </a:rPr>
                <a:t>.</a:t>
              </a:r>
            </a:p>
          </p:txBody>
        </p:sp>
      </p:grpSp>
      <p:sp>
        <p:nvSpPr>
          <p:cNvPr id="91142" name="Text Box 13"/>
          <p:cNvSpPr txBox="1">
            <a:spLocks noChangeArrowheads="1"/>
          </p:cNvSpPr>
          <p:nvPr/>
        </p:nvSpPr>
        <p:spPr bwMode="auto">
          <a:xfrm>
            <a:off x="2463800" y="4941888"/>
            <a:ext cx="38735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«Реализация программ спортивной</a:t>
            </a:r>
          </a:p>
          <a:p>
            <a:r>
              <a:rPr lang="ru-RU"/>
              <a:t> подготовки по видам спорта»</a:t>
            </a:r>
          </a:p>
          <a:p>
            <a:r>
              <a:rPr lang="ru-RU" b="1"/>
              <a:t>               2020 -2022 годы по 182,1 тыс.руб</a:t>
            </a:r>
            <a:r>
              <a:rPr lang="ru-RU"/>
              <a:t>.</a:t>
            </a:r>
          </a:p>
        </p:txBody>
      </p:sp>
    </p:spTree>
  </p:cSld>
  <p:clrMapOvr>
    <a:masterClrMapping/>
  </p:clrMapOvr>
  <p:transition spd="slow">
    <p:wheel spokes="2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Заголовок 1"/>
          <p:cNvSpPr txBox="1">
            <a:spLocks/>
          </p:cNvSpPr>
          <p:nvPr/>
        </p:nvSpPr>
        <p:spPr bwMode="auto">
          <a:xfrm>
            <a:off x="-100013" y="182563"/>
            <a:ext cx="9144001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altLang="ru-RU" sz="1800" b="1">
              <a:latin typeface="Times New Roman" pitchFamily="18" charset="0"/>
            </a:endParaRPr>
          </a:p>
        </p:txBody>
      </p:sp>
      <p:grpSp>
        <p:nvGrpSpPr>
          <p:cNvPr id="92162" name="Скругленный прямоугольник 6"/>
          <p:cNvGrpSpPr>
            <a:grpSpLocks/>
          </p:cNvGrpSpPr>
          <p:nvPr/>
        </p:nvGrpSpPr>
        <p:grpSpPr bwMode="auto">
          <a:xfrm>
            <a:off x="3779838" y="2565400"/>
            <a:ext cx="4392612" cy="1871663"/>
            <a:chOff x="2887" y="2454"/>
            <a:chExt cx="2707" cy="580"/>
          </a:xfrm>
        </p:grpSpPr>
        <p:pic>
          <p:nvPicPr>
            <p:cNvPr id="7183" name="Скругленный прямоугольник 6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887" y="2454"/>
              <a:ext cx="2707" cy="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tx1"/>
              </a:outerShdw>
            </a:effectLst>
          </p:spPr>
        </p:pic>
        <p:sp>
          <p:nvSpPr>
            <p:cNvPr id="92168" name="Text Box 12"/>
            <p:cNvSpPr txBox="1">
              <a:spLocks noChangeArrowheads="1"/>
            </p:cNvSpPr>
            <p:nvPr/>
          </p:nvSpPr>
          <p:spPr bwMode="auto">
            <a:xfrm>
              <a:off x="2887" y="2454"/>
              <a:ext cx="2620" cy="5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Подпрограмма «Проведение капитального ремонта общего имущества в многоквартирных домах, расположенных на территории Тейковского муниципального района»</a:t>
              </a:r>
            </a:p>
            <a:p>
              <a:pPr algn="ctr"/>
              <a:r>
                <a:rPr lang="ru-RU" altLang="ru-RU" b="1">
                  <a:latin typeface="Times New Roman" pitchFamily="18" charset="0"/>
                </a:rPr>
                <a:t>2020- 1383,1 тыс.руб</a:t>
              </a:r>
              <a:r>
                <a:rPr lang="ru-RU" altLang="ru-RU" sz="1600">
                  <a:latin typeface="Times New Roman" pitchFamily="18" charset="0"/>
                </a:rPr>
                <a:t>.; </a:t>
              </a:r>
              <a:r>
                <a:rPr lang="ru-RU" altLang="ru-RU" b="1">
                  <a:latin typeface="Times New Roman" pitchFamily="18" charset="0"/>
                </a:rPr>
                <a:t>2021-2022 по 1123,1 тыс.руб.</a:t>
              </a:r>
            </a:p>
          </p:txBody>
        </p:sp>
      </p:grpSp>
      <p:grpSp>
        <p:nvGrpSpPr>
          <p:cNvPr id="92163" name="Скругленный прямоугольник 8"/>
          <p:cNvGrpSpPr>
            <a:grpSpLocks/>
          </p:cNvGrpSpPr>
          <p:nvPr/>
        </p:nvGrpSpPr>
        <p:grpSpPr bwMode="auto">
          <a:xfrm>
            <a:off x="755650" y="4868863"/>
            <a:ext cx="5184775" cy="1584325"/>
            <a:chOff x="2853" y="3199"/>
            <a:chExt cx="2707" cy="683"/>
          </a:xfrm>
        </p:grpSpPr>
        <p:pic>
          <p:nvPicPr>
            <p:cNvPr id="7181" name="Скругленный прямоугольник 8"/>
            <p:cNvPicPr>
              <a:picLocks noChangeArrowheads="1"/>
            </p:cNvPicPr>
            <p:nvPr/>
          </p:nvPicPr>
          <p:blipFill>
            <a:blip r:embed="rId3">
              <a:grayscl/>
            </a:blip>
            <a:srcRect/>
            <a:stretch>
              <a:fillRect/>
            </a:stretch>
          </p:blipFill>
          <p:spPr bwMode="auto">
            <a:xfrm>
              <a:off x="2853" y="3199"/>
              <a:ext cx="2707" cy="6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tx1"/>
              </a:outerShdw>
            </a:effectLst>
          </p:spPr>
        </p:pic>
        <p:sp>
          <p:nvSpPr>
            <p:cNvPr id="92166" name="Text Box 15"/>
            <p:cNvSpPr txBox="1">
              <a:spLocks noChangeArrowheads="1"/>
            </p:cNvSpPr>
            <p:nvPr/>
          </p:nvSpPr>
          <p:spPr bwMode="auto">
            <a:xfrm>
              <a:off x="2980" y="3244"/>
              <a:ext cx="2536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Подпрограмма «Развитие газификации  Тейковского муниципального района» </a:t>
              </a:r>
            </a:p>
            <a:p>
              <a:pPr algn="ctr"/>
              <a:r>
                <a:rPr lang="ru-RU" altLang="ru-RU" b="1">
                  <a:latin typeface="Times New Roman" pitchFamily="18" charset="0"/>
                </a:rPr>
                <a:t>2020 – 495,6 </a:t>
              </a:r>
              <a:r>
                <a:rPr lang="ru-RU" altLang="ru-RU">
                  <a:latin typeface="Times New Roman" pitchFamily="18" charset="0"/>
                </a:rPr>
                <a:t>т.руб.;</a:t>
              </a:r>
            </a:p>
            <a:p>
              <a:pPr algn="ctr"/>
              <a:r>
                <a:rPr lang="ru-RU" altLang="ru-RU" b="1">
                  <a:latin typeface="Times New Roman" pitchFamily="18" charset="0"/>
                </a:rPr>
                <a:t>2021-463,9 тыс.руб.;2022- 337,7 тыс.руб</a:t>
              </a:r>
              <a:r>
                <a:rPr lang="ru-RU" altLang="ru-RU" sz="1600">
                  <a:latin typeface="Times New Roman" pitchFamily="18" charset="0"/>
                </a:rPr>
                <a:t>.</a:t>
              </a:r>
            </a:p>
          </p:txBody>
        </p:sp>
      </p:grpSp>
      <p:sp>
        <p:nvSpPr>
          <p:cNvPr id="92164" name="Заголовок 1"/>
          <p:cNvSpPr txBox="1">
            <a:spLocks/>
          </p:cNvSpPr>
          <p:nvPr/>
        </p:nvSpPr>
        <p:spPr bwMode="auto">
          <a:xfrm>
            <a:off x="0" y="333375"/>
            <a:ext cx="9144000" cy="158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sz="1800" b="1" i="1">
                <a:latin typeface="Times New Roman" pitchFamily="18" charset="0"/>
              </a:rPr>
              <a:t>Обеспечение доступным и комфортным жильем, объектами инженерной инфраструктуры и услугами жилищно-коммунального хозяйства населения Тейковского муниципального района</a:t>
            </a:r>
          </a:p>
          <a:p>
            <a:pPr algn="ctr"/>
            <a:r>
              <a:rPr lang="ru-RU" altLang="ru-RU" sz="1800" b="1" i="1">
                <a:latin typeface="Times New Roman" pitchFamily="18" charset="0"/>
              </a:rPr>
              <a:t>2020 год -  9761,4 тыс.руб. (4,8 % от общего объёма расхода бюджета);</a:t>
            </a:r>
          </a:p>
          <a:p>
            <a:pPr algn="ctr"/>
            <a:r>
              <a:rPr lang="ru-RU" altLang="ru-RU" sz="1800" b="1" i="1">
                <a:latin typeface="Times New Roman" pitchFamily="18" charset="0"/>
              </a:rPr>
              <a:t>2021 – 8635,5 тыс.руб.; 2022 – 8409,3 тыс.руб.</a:t>
            </a:r>
          </a:p>
          <a:p>
            <a:pPr algn="ctr"/>
            <a:endParaRPr lang="ru-RU" altLang="ru-RU" sz="1800" b="1" i="1">
              <a:latin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Заголовок 1"/>
          <p:cNvSpPr txBox="1">
            <a:spLocks/>
          </p:cNvSpPr>
          <p:nvPr/>
        </p:nvSpPr>
        <p:spPr bwMode="auto">
          <a:xfrm>
            <a:off x="-100013" y="182563"/>
            <a:ext cx="9144001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altLang="ru-RU" sz="1800" b="1">
              <a:latin typeface="Times New Roman" pitchFamily="18" charset="0"/>
            </a:endParaRPr>
          </a:p>
        </p:txBody>
      </p:sp>
      <p:grpSp>
        <p:nvGrpSpPr>
          <p:cNvPr id="93186" name="Скругленный прямоугольник 5"/>
          <p:cNvGrpSpPr>
            <a:grpSpLocks/>
          </p:cNvGrpSpPr>
          <p:nvPr/>
        </p:nvGrpSpPr>
        <p:grpSpPr bwMode="auto">
          <a:xfrm>
            <a:off x="4787900" y="404813"/>
            <a:ext cx="3960813" cy="1439862"/>
            <a:chOff x="50" y="1184"/>
            <a:chExt cx="2581" cy="506"/>
          </a:xfrm>
        </p:grpSpPr>
        <p:pic>
          <p:nvPicPr>
            <p:cNvPr id="93203" name="Скругленный прямоугольник 5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50" y="1184"/>
              <a:ext cx="2581" cy="5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3204" name="Text Box 9"/>
            <p:cNvSpPr txBox="1">
              <a:spLocks noChangeArrowheads="1"/>
            </p:cNvSpPr>
            <p:nvPr/>
          </p:nvSpPr>
          <p:spPr bwMode="auto">
            <a:xfrm>
              <a:off x="114" y="1211"/>
              <a:ext cx="2429" cy="3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>
                  <a:latin typeface="Times New Roman" pitchFamily="18" charset="0"/>
                </a:rPr>
                <a:t>Подпрограмма «Обеспечение населения  Тейковского муниципального района теплоснабжением»</a:t>
              </a:r>
            </a:p>
            <a:p>
              <a:pPr algn="ctr"/>
              <a:r>
                <a:rPr lang="ru-RU" altLang="ru-RU" b="1">
                  <a:latin typeface="Times New Roman" pitchFamily="18" charset="0"/>
                </a:rPr>
                <a:t>2020- 6000,0 тыс.руб.;</a:t>
              </a:r>
            </a:p>
            <a:p>
              <a:pPr algn="ctr"/>
              <a:r>
                <a:rPr lang="ru-RU" altLang="ru-RU" b="1">
                  <a:latin typeface="Times New Roman" pitchFamily="18" charset="0"/>
                </a:rPr>
                <a:t>2021-2022 по 5500,0 тыс.руб.</a:t>
              </a:r>
              <a:r>
                <a:rPr lang="ru-RU" altLang="ru-RU" sz="1600" b="1">
                  <a:latin typeface="Times New Roman" pitchFamily="18" charset="0"/>
                </a:rPr>
                <a:t> </a:t>
              </a:r>
            </a:p>
          </p:txBody>
        </p:sp>
      </p:grpSp>
      <p:sp>
        <p:nvSpPr>
          <p:cNvPr id="93187" name="Заголовок 1"/>
          <p:cNvSpPr txBox="1">
            <a:spLocks/>
          </p:cNvSpPr>
          <p:nvPr/>
        </p:nvSpPr>
        <p:spPr bwMode="auto">
          <a:xfrm>
            <a:off x="0" y="2565400"/>
            <a:ext cx="9144000" cy="1090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altLang="ru-RU" sz="1800" b="1" i="1">
              <a:latin typeface="Times New Roman" pitchFamily="18" charset="0"/>
            </a:endParaRPr>
          </a:p>
        </p:txBody>
      </p:sp>
      <p:grpSp>
        <p:nvGrpSpPr>
          <p:cNvPr id="93188" name="Скругленный прямоугольник 5"/>
          <p:cNvGrpSpPr>
            <a:grpSpLocks/>
          </p:cNvGrpSpPr>
          <p:nvPr/>
        </p:nvGrpSpPr>
        <p:grpSpPr bwMode="auto">
          <a:xfrm>
            <a:off x="395288" y="1989138"/>
            <a:ext cx="4032250" cy="2376487"/>
            <a:chOff x="50" y="1184"/>
            <a:chExt cx="2581" cy="506"/>
          </a:xfrm>
        </p:grpSpPr>
        <p:pic>
          <p:nvPicPr>
            <p:cNvPr id="93201" name="Скругленный прямоугольник 5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50" y="1184"/>
              <a:ext cx="2581" cy="5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3202" name="Text Box 9"/>
            <p:cNvSpPr txBox="1">
              <a:spLocks noChangeArrowheads="1"/>
            </p:cNvSpPr>
            <p:nvPr/>
          </p:nvSpPr>
          <p:spPr bwMode="auto">
            <a:xfrm>
              <a:off x="114" y="1211"/>
              <a:ext cx="2429" cy="3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>
                  <a:latin typeface="Times New Roman" pitchFamily="18" charset="0"/>
                </a:rPr>
                <a:t>Подпрограмма «Реализация мероприятий по участию в организации деятельности по накоплению, сбору (в том числе раздельному накоплению), сбору, транспортированию, обработке, утилизации, обезвреживанию, захоронению твердых коммунальных отходов на территории  Тейковского муниципального района»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ежегодно по 360,6 </a:t>
              </a:r>
              <a:r>
                <a:rPr lang="ru-RU" altLang="ru-RU" sz="1600">
                  <a:latin typeface="Times New Roman" pitchFamily="18" charset="0"/>
                </a:rPr>
                <a:t>тыс.руб.</a:t>
              </a:r>
              <a:r>
                <a:rPr lang="ru-RU" altLang="ru-RU" sz="1600" b="1">
                  <a:latin typeface="Times New Roman" pitchFamily="18" charset="0"/>
                </a:rPr>
                <a:t> </a:t>
              </a:r>
            </a:p>
          </p:txBody>
        </p:sp>
      </p:grpSp>
      <p:grpSp>
        <p:nvGrpSpPr>
          <p:cNvPr id="93189" name="Скругленный прямоугольник 5"/>
          <p:cNvGrpSpPr>
            <a:grpSpLocks/>
          </p:cNvGrpSpPr>
          <p:nvPr/>
        </p:nvGrpSpPr>
        <p:grpSpPr bwMode="auto">
          <a:xfrm>
            <a:off x="395288" y="333375"/>
            <a:ext cx="4105275" cy="1511300"/>
            <a:chOff x="50" y="1184"/>
            <a:chExt cx="2581" cy="506"/>
          </a:xfrm>
        </p:grpSpPr>
        <p:pic>
          <p:nvPicPr>
            <p:cNvPr id="93199" name="Скругленный прямоугольник 5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50" y="1184"/>
              <a:ext cx="2581" cy="5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3200" name="Text Box 9"/>
            <p:cNvSpPr txBox="1">
              <a:spLocks noChangeArrowheads="1"/>
            </p:cNvSpPr>
            <p:nvPr/>
          </p:nvSpPr>
          <p:spPr bwMode="auto">
            <a:xfrm>
              <a:off x="114" y="1211"/>
              <a:ext cx="2429" cy="3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>
                  <a:latin typeface="Times New Roman" pitchFamily="18" charset="0"/>
                </a:rPr>
                <a:t>Подпрограмма «Обеспечение водоснабжением жителей Тейковского муниципального района»</a:t>
              </a:r>
            </a:p>
            <a:p>
              <a:pPr algn="ctr"/>
              <a:r>
                <a:rPr lang="ru-RU" altLang="ru-RU" b="1">
                  <a:latin typeface="Times New Roman" pitchFamily="18" charset="0"/>
                </a:rPr>
                <a:t>2020 г.- 1202,1 тыс.руб.;</a:t>
              </a:r>
            </a:p>
            <a:p>
              <a:pPr algn="ctr"/>
              <a:r>
                <a:rPr lang="ru-RU" altLang="ru-RU" b="1">
                  <a:latin typeface="Times New Roman" pitchFamily="18" charset="0"/>
                </a:rPr>
                <a:t>2021-2022 по 887,9 </a:t>
              </a:r>
              <a:r>
                <a:rPr lang="ru-RU" altLang="ru-RU">
                  <a:latin typeface="Times New Roman" pitchFamily="18" charset="0"/>
                </a:rPr>
                <a:t>тыс.руб.</a:t>
              </a:r>
              <a:r>
                <a:rPr lang="ru-RU" altLang="ru-RU" sz="1600" b="1">
                  <a:latin typeface="Times New Roman" pitchFamily="18" charset="0"/>
                </a:rPr>
                <a:t> </a:t>
              </a:r>
            </a:p>
          </p:txBody>
        </p:sp>
      </p:grpSp>
      <p:grpSp>
        <p:nvGrpSpPr>
          <p:cNvPr id="93190" name="Скругленный прямоугольник 5"/>
          <p:cNvGrpSpPr>
            <a:grpSpLocks/>
          </p:cNvGrpSpPr>
          <p:nvPr/>
        </p:nvGrpSpPr>
        <p:grpSpPr bwMode="auto">
          <a:xfrm>
            <a:off x="4787900" y="2060575"/>
            <a:ext cx="4105275" cy="1584325"/>
            <a:chOff x="50" y="1184"/>
            <a:chExt cx="2581" cy="506"/>
          </a:xfrm>
        </p:grpSpPr>
        <p:pic>
          <p:nvPicPr>
            <p:cNvPr id="93197" name="Скругленный прямоугольник 5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50" y="1184"/>
              <a:ext cx="2581" cy="5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3198" name="Text Box 9"/>
            <p:cNvSpPr txBox="1">
              <a:spLocks noChangeArrowheads="1"/>
            </p:cNvSpPr>
            <p:nvPr/>
          </p:nvSpPr>
          <p:spPr bwMode="auto">
            <a:xfrm>
              <a:off x="114" y="1211"/>
              <a:ext cx="2429" cy="3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>
                  <a:latin typeface="Times New Roman" pitchFamily="18" charset="0"/>
                </a:rPr>
                <a:t>Подпрограмма «Содержание территорий сельских кладбищ Тейковского муниципального района»</a:t>
              </a:r>
            </a:p>
            <a:p>
              <a:pPr algn="ctr"/>
              <a:endParaRPr lang="ru-RU" altLang="ru-RU">
                <a:latin typeface="Times New Roman" pitchFamily="18" charset="0"/>
              </a:endParaRP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ежегодно по 200,0 </a:t>
              </a:r>
              <a:r>
                <a:rPr lang="ru-RU" altLang="ru-RU" sz="1600">
                  <a:latin typeface="Times New Roman" pitchFamily="18" charset="0"/>
                </a:rPr>
                <a:t>тыс.руб.</a:t>
              </a:r>
              <a:r>
                <a:rPr lang="ru-RU" altLang="ru-RU" sz="1600" b="1">
                  <a:latin typeface="Times New Roman" pitchFamily="18" charset="0"/>
                </a:rPr>
                <a:t> </a:t>
              </a:r>
            </a:p>
          </p:txBody>
        </p:sp>
      </p:grpSp>
      <p:grpSp>
        <p:nvGrpSpPr>
          <p:cNvPr id="93191" name="Скругленный прямоугольник 5"/>
          <p:cNvGrpSpPr>
            <a:grpSpLocks/>
          </p:cNvGrpSpPr>
          <p:nvPr/>
        </p:nvGrpSpPr>
        <p:grpSpPr bwMode="auto">
          <a:xfrm>
            <a:off x="395288" y="4508500"/>
            <a:ext cx="4105275" cy="1873250"/>
            <a:chOff x="50" y="1184"/>
            <a:chExt cx="2581" cy="506"/>
          </a:xfrm>
        </p:grpSpPr>
        <p:pic>
          <p:nvPicPr>
            <p:cNvPr id="93195" name="Скругленный прямоугольник 5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50" y="1184"/>
              <a:ext cx="2581" cy="5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3196" name="Text Box 9"/>
            <p:cNvSpPr txBox="1">
              <a:spLocks noChangeArrowheads="1"/>
            </p:cNvSpPr>
            <p:nvPr/>
          </p:nvSpPr>
          <p:spPr bwMode="auto">
            <a:xfrm>
              <a:off x="114" y="1211"/>
              <a:ext cx="2429" cy="3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>
                  <a:latin typeface="Times New Roman" pitchFamily="18" charset="0"/>
                </a:rPr>
                <a:t>Подпрограмма «Государственная поддержка граждан в сфере ипотечного жилищного кредитования на территории Тейковского муниципального района»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 2020 г. – 20,0 тыс.руб.</a:t>
              </a:r>
            </a:p>
          </p:txBody>
        </p:sp>
      </p:grpSp>
      <p:grpSp>
        <p:nvGrpSpPr>
          <p:cNvPr id="93192" name="Скругленный прямоугольник 5"/>
          <p:cNvGrpSpPr>
            <a:grpSpLocks/>
          </p:cNvGrpSpPr>
          <p:nvPr/>
        </p:nvGrpSpPr>
        <p:grpSpPr bwMode="auto">
          <a:xfrm>
            <a:off x="4859338" y="4005263"/>
            <a:ext cx="4105275" cy="1584325"/>
            <a:chOff x="50" y="1184"/>
            <a:chExt cx="2581" cy="506"/>
          </a:xfrm>
        </p:grpSpPr>
        <p:pic>
          <p:nvPicPr>
            <p:cNvPr id="93193" name="Скругленный прямоугольник 5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50" y="1184"/>
              <a:ext cx="2581" cy="5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3194" name="Text Box 9"/>
            <p:cNvSpPr txBox="1">
              <a:spLocks noChangeArrowheads="1"/>
            </p:cNvSpPr>
            <p:nvPr/>
          </p:nvSpPr>
          <p:spPr bwMode="auto">
            <a:xfrm>
              <a:off x="114" y="1211"/>
              <a:ext cx="2429" cy="3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>
                  <a:latin typeface="Times New Roman" pitchFamily="18" charset="0"/>
                </a:rPr>
                <a:t>Подпрограмма «Подготовка проектов внесения изменений в документы территориального планирования, правила землепользования и застройки»</a:t>
              </a:r>
            </a:p>
            <a:p>
              <a:pPr algn="ctr"/>
              <a:r>
                <a:rPr lang="ru-RU" altLang="ru-RU" b="1">
                  <a:latin typeface="Times New Roman" pitchFamily="18" charset="0"/>
                </a:rPr>
                <a:t>2020 -2021 </a:t>
              </a:r>
              <a:r>
                <a:rPr lang="ru-RU" altLang="ru-RU">
                  <a:latin typeface="Times New Roman" pitchFamily="18" charset="0"/>
                </a:rPr>
                <a:t>по </a:t>
              </a:r>
              <a:r>
                <a:rPr lang="ru-RU" altLang="ru-RU" b="1">
                  <a:latin typeface="Times New Roman" pitchFamily="18" charset="0"/>
                </a:rPr>
                <a:t>100,0 </a:t>
              </a:r>
              <a:r>
                <a:rPr lang="ru-RU" altLang="ru-RU">
                  <a:latin typeface="Times New Roman" pitchFamily="18" charset="0"/>
                </a:rPr>
                <a:t>тыс.руб.</a:t>
              </a:r>
              <a:r>
                <a:rPr lang="ru-RU" altLang="ru-RU" b="1">
                  <a:latin typeface="Times New Roman" pitchFamily="18" charset="0"/>
                </a:rPr>
                <a:t> </a:t>
              </a:r>
            </a:p>
          </p:txBody>
        </p:sp>
      </p:grpSp>
    </p:spTree>
  </p:cSld>
  <p:clrMapOvr>
    <a:masterClrMapping/>
  </p:clrMapOvr>
  <p:transition spd="slow">
    <p:wedg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Заголовок 1"/>
          <p:cNvSpPr txBox="1">
            <a:spLocks/>
          </p:cNvSpPr>
          <p:nvPr/>
        </p:nvSpPr>
        <p:spPr bwMode="auto">
          <a:xfrm>
            <a:off x="755650" y="484188"/>
            <a:ext cx="7954963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altLang="ru-RU" sz="180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4210" name="Скругленный прямоугольник 6"/>
          <p:cNvGrpSpPr>
            <a:grpSpLocks/>
          </p:cNvGrpSpPr>
          <p:nvPr/>
        </p:nvGrpSpPr>
        <p:grpSpPr bwMode="auto">
          <a:xfrm>
            <a:off x="395288" y="1557338"/>
            <a:ext cx="3816350" cy="1727200"/>
            <a:chOff x="2842" y="2452"/>
            <a:chExt cx="2707" cy="582"/>
          </a:xfrm>
        </p:grpSpPr>
        <p:pic>
          <p:nvPicPr>
            <p:cNvPr id="2" name="Скругленный прямоугольник 6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842" y="2454"/>
              <a:ext cx="2707" cy="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tx1"/>
              </a:outerShdw>
            </a:effectLst>
          </p:spPr>
        </p:pic>
        <p:sp>
          <p:nvSpPr>
            <p:cNvPr id="94221" name="Text Box 12"/>
            <p:cNvSpPr txBox="1">
              <a:spLocks noChangeArrowheads="1"/>
            </p:cNvSpPr>
            <p:nvPr/>
          </p:nvSpPr>
          <p:spPr bwMode="auto">
            <a:xfrm>
              <a:off x="2915" y="2452"/>
              <a:ext cx="2634" cy="4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b="1">
                  <a:latin typeface="Times New Roman" pitchFamily="18" charset="0"/>
                </a:rPr>
                <a:t>Подпрограмма «Устойчивое развитие сельских территорий Тейковского муниципального района» </a:t>
              </a:r>
            </a:p>
            <a:p>
              <a:pPr algn="ctr"/>
              <a:r>
                <a:rPr lang="ru-RU" altLang="ru-RU" b="1">
                  <a:latin typeface="Times New Roman" pitchFamily="18" charset="0"/>
                </a:rPr>
                <a:t>2020 г. – 938,0</a:t>
              </a:r>
              <a:r>
                <a:rPr lang="ru-RU" altLang="ru-RU">
                  <a:latin typeface="Times New Roman" pitchFamily="18" charset="0"/>
                </a:rPr>
                <a:t> </a:t>
              </a:r>
              <a:r>
                <a:rPr lang="ru-RU" altLang="ru-RU" b="1">
                  <a:latin typeface="Times New Roman" pitchFamily="18" charset="0"/>
                </a:rPr>
                <a:t>тыс.руб.;</a:t>
              </a:r>
              <a:r>
                <a:rPr lang="ru-RU" altLang="ru-RU">
                  <a:latin typeface="Times New Roman" pitchFamily="18" charset="0"/>
                </a:rPr>
                <a:t> </a:t>
              </a:r>
              <a:r>
                <a:rPr lang="ru-RU" altLang="ru-RU" b="1">
                  <a:latin typeface="Times New Roman" pitchFamily="18" charset="0"/>
                </a:rPr>
                <a:t>2021 г.- 1380,0</a:t>
              </a:r>
              <a:r>
                <a:rPr lang="ru-RU" altLang="ru-RU">
                  <a:latin typeface="Times New Roman" pitchFamily="18" charset="0"/>
                </a:rPr>
                <a:t> </a:t>
              </a:r>
              <a:r>
                <a:rPr lang="ru-RU" altLang="ru-RU" b="1">
                  <a:latin typeface="Times New Roman" pitchFamily="18" charset="0"/>
                </a:rPr>
                <a:t>тыс.руб.</a:t>
              </a:r>
            </a:p>
          </p:txBody>
        </p:sp>
      </p:grpSp>
      <p:sp>
        <p:nvSpPr>
          <p:cNvPr id="94211" name="Заголовок 1"/>
          <p:cNvSpPr txBox="1">
            <a:spLocks/>
          </p:cNvSpPr>
          <p:nvPr/>
        </p:nvSpPr>
        <p:spPr bwMode="auto">
          <a:xfrm>
            <a:off x="611188" y="188913"/>
            <a:ext cx="82518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sz="1800" b="1" i="1">
                <a:latin typeface="Times New Roman" pitchFamily="18" charset="0"/>
                <a:cs typeface="Times New Roman" pitchFamily="18" charset="0"/>
              </a:rPr>
              <a:t>Развитие сельского хозяйства и регулирование рынков сельскохозяйственной продукции, сырья и продовольствия в Тейковском муниципальном районе </a:t>
            </a:r>
          </a:p>
          <a:p>
            <a:pPr algn="ctr"/>
            <a:r>
              <a:rPr lang="ru-RU" altLang="ru-RU" sz="1800" b="1" i="1">
                <a:latin typeface="Times New Roman" pitchFamily="18" charset="0"/>
                <a:cs typeface="Times New Roman" pitchFamily="18" charset="0"/>
              </a:rPr>
              <a:t>2020 год  -  1637,0 тыс.руб. (0,8 %</a:t>
            </a:r>
            <a:r>
              <a:rPr lang="ru-RU" altLang="ru-RU" sz="1800" b="1" i="1">
                <a:latin typeface="Times New Roman" pitchFamily="18" charset="0"/>
              </a:rPr>
              <a:t> </a:t>
            </a:r>
            <a:r>
              <a:rPr lang="ru-RU" altLang="ru-RU" sz="1600" b="1" i="1">
                <a:latin typeface="Times New Roman" pitchFamily="18" charset="0"/>
              </a:rPr>
              <a:t>от общего объёма расхода бюджета</a:t>
            </a:r>
            <a:r>
              <a:rPr lang="ru-RU" altLang="ru-RU" sz="1800" b="1" i="1">
                <a:latin typeface="Times New Roman" pitchFamily="18" charset="0"/>
              </a:rPr>
              <a:t>);</a:t>
            </a:r>
          </a:p>
          <a:p>
            <a:pPr algn="ctr"/>
            <a:r>
              <a:rPr lang="ru-RU" altLang="ru-RU" sz="1800" b="1" i="1">
                <a:latin typeface="Times New Roman" pitchFamily="18" charset="0"/>
              </a:rPr>
              <a:t>2021 </a:t>
            </a:r>
            <a:r>
              <a:rPr lang="ru-RU" altLang="ru-RU" sz="1600" b="1" i="1">
                <a:latin typeface="Times New Roman" pitchFamily="18" charset="0"/>
              </a:rPr>
              <a:t>г</a:t>
            </a:r>
            <a:r>
              <a:rPr lang="ru-RU" altLang="ru-RU" sz="1800" b="1" i="1">
                <a:latin typeface="Times New Roman" pitchFamily="18" charset="0"/>
              </a:rPr>
              <a:t>. – 1441,7 </a:t>
            </a:r>
            <a:r>
              <a:rPr lang="ru-RU" altLang="ru-RU" sz="1600" b="1" i="1">
                <a:latin typeface="Times New Roman" pitchFamily="18" charset="0"/>
              </a:rPr>
              <a:t>тыс.руб.</a:t>
            </a:r>
          </a:p>
          <a:p>
            <a:pPr algn="ctr"/>
            <a:endParaRPr lang="ru-RU" altLang="ru-RU" sz="16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4212" name="Прямоугольник 1"/>
          <p:cNvSpPr>
            <a:spLocks noChangeArrowheads="1"/>
          </p:cNvSpPr>
          <p:nvPr/>
        </p:nvSpPr>
        <p:spPr bwMode="auto">
          <a:xfrm>
            <a:off x="827088" y="3284538"/>
            <a:ext cx="7488237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1800" b="1" i="1">
                <a:latin typeface="Times New Roman" pitchFamily="18" charset="0"/>
              </a:rPr>
              <a:t>Экономическое развитие Тейковского муниципального района</a:t>
            </a:r>
          </a:p>
          <a:p>
            <a:pPr algn="ctr"/>
            <a:r>
              <a:rPr lang="ru-RU" altLang="ru-RU" sz="1800" b="1" i="1">
                <a:latin typeface="Times New Roman" pitchFamily="18" charset="0"/>
              </a:rPr>
              <a:t>2020 год  - 400,0 тыс.руб. (0,2 % от общего объёма расхода бюджета)</a:t>
            </a:r>
          </a:p>
        </p:txBody>
      </p:sp>
      <p:pic>
        <p:nvPicPr>
          <p:cNvPr id="8206" name="Скругленный прямоугольник 5"/>
          <p:cNvPicPr>
            <a:picLocks noChangeArrowheads="1"/>
          </p:cNvPicPr>
          <p:nvPr/>
        </p:nvPicPr>
        <p:blipFill>
          <a:blip r:embed="rId3">
            <a:grayscl/>
          </a:blip>
          <a:srcRect/>
          <a:stretch>
            <a:fillRect/>
          </a:stretch>
        </p:blipFill>
        <p:spPr bwMode="auto">
          <a:xfrm>
            <a:off x="2916238" y="4581525"/>
            <a:ext cx="3744912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</p:pic>
      <p:sp>
        <p:nvSpPr>
          <p:cNvPr id="94214" name="Text Box 9"/>
          <p:cNvSpPr txBox="1">
            <a:spLocks noChangeArrowheads="1"/>
          </p:cNvSpPr>
          <p:nvPr/>
        </p:nvSpPr>
        <p:spPr bwMode="auto">
          <a:xfrm rot="10800000" flipV="1">
            <a:off x="468313" y="4724400"/>
            <a:ext cx="3851275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>
                <a:latin typeface="Times New Roman" pitchFamily="18" charset="0"/>
              </a:rPr>
              <a:t> </a:t>
            </a:r>
            <a:endParaRPr lang="ru-RU" altLang="ru-RU" sz="1600" b="1">
              <a:latin typeface="Times New Roman" pitchFamily="18" charset="0"/>
            </a:endParaRPr>
          </a:p>
        </p:txBody>
      </p:sp>
      <p:sp>
        <p:nvSpPr>
          <p:cNvPr id="94215" name="Text Box 9"/>
          <p:cNvSpPr txBox="1">
            <a:spLocks noChangeArrowheads="1"/>
          </p:cNvSpPr>
          <p:nvPr/>
        </p:nvSpPr>
        <p:spPr bwMode="auto">
          <a:xfrm rot="10800000" flipV="1">
            <a:off x="2916238" y="4581525"/>
            <a:ext cx="3684587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sz="1600">
                <a:latin typeface="Times New Roman" pitchFamily="18" charset="0"/>
              </a:rPr>
              <a:t>Подпрограмма «Развитие малого и среднего предпринимательства в Тейковском муниципальном районе»</a:t>
            </a:r>
          </a:p>
          <a:p>
            <a:pPr algn="ctr"/>
            <a:r>
              <a:rPr lang="ru-RU" altLang="ru-RU" sz="1600" b="1">
                <a:latin typeface="Times New Roman" pitchFamily="18" charset="0"/>
              </a:rPr>
              <a:t>2020 - 400,0 </a:t>
            </a:r>
            <a:r>
              <a:rPr lang="ru-RU" altLang="ru-RU" sz="1600">
                <a:latin typeface="Times New Roman" pitchFamily="18" charset="0"/>
              </a:rPr>
              <a:t>тыс.руб</a:t>
            </a:r>
            <a:r>
              <a:rPr lang="ru-RU" altLang="ru-RU" sz="1600" b="1">
                <a:latin typeface="Times New Roman" pitchFamily="18" charset="0"/>
              </a:rPr>
              <a:t>. </a:t>
            </a:r>
          </a:p>
        </p:txBody>
      </p:sp>
      <p:sp>
        <p:nvSpPr>
          <p:cNvPr id="94216" name="Text Box 9"/>
          <p:cNvSpPr txBox="1">
            <a:spLocks noChangeArrowheads="1"/>
          </p:cNvSpPr>
          <p:nvPr/>
        </p:nvSpPr>
        <p:spPr bwMode="auto">
          <a:xfrm rot="10800000" flipV="1">
            <a:off x="2843213" y="4797425"/>
            <a:ext cx="4395787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altLang="ru-RU" sz="1600" b="1">
              <a:latin typeface="Times New Roman" pitchFamily="18" charset="0"/>
            </a:endParaRPr>
          </a:p>
          <a:p>
            <a:pPr algn="ctr"/>
            <a:endParaRPr lang="ru-RU" altLang="ru-RU">
              <a:latin typeface="Times New Roman" pitchFamily="18" charset="0"/>
            </a:endParaRPr>
          </a:p>
          <a:p>
            <a:pPr algn="ctr"/>
            <a:endParaRPr lang="ru-RU" altLang="ru-RU" b="1">
              <a:latin typeface="Times New Roman" pitchFamily="18" charset="0"/>
            </a:endParaRPr>
          </a:p>
        </p:txBody>
      </p:sp>
      <p:grpSp>
        <p:nvGrpSpPr>
          <p:cNvPr id="94217" name="Скругленный прямоугольник 6"/>
          <p:cNvGrpSpPr>
            <a:grpSpLocks/>
          </p:cNvGrpSpPr>
          <p:nvPr/>
        </p:nvGrpSpPr>
        <p:grpSpPr bwMode="auto">
          <a:xfrm>
            <a:off x="4716463" y="1557338"/>
            <a:ext cx="3816350" cy="1727200"/>
            <a:chOff x="2842" y="2452"/>
            <a:chExt cx="2707" cy="582"/>
          </a:xfrm>
        </p:grpSpPr>
        <p:pic>
          <p:nvPicPr>
            <p:cNvPr id="8217" name="Скругленный прямоугольник 6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842" y="2454"/>
              <a:ext cx="2707" cy="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tx1"/>
              </a:outerShdw>
            </a:effectLst>
          </p:spPr>
        </p:pic>
        <p:sp>
          <p:nvSpPr>
            <p:cNvPr id="94219" name="Text Box 12"/>
            <p:cNvSpPr txBox="1">
              <a:spLocks noChangeArrowheads="1"/>
            </p:cNvSpPr>
            <p:nvPr/>
          </p:nvSpPr>
          <p:spPr bwMode="auto">
            <a:xfrm>
              <a:off x="2915" y="2452"/>
              <a:ext cx="2634" cy="4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b="1">
                  <a:latin typeface="Times New Roman" pitchFamily="18" charset="0"/>
                </a:rPr>
                <a:t>Подпрограмма «Планировка территории и проведение комплексных кадастровых работ на территории Тейковского муниципального района» 2020 - 699,0 тыс.руб.;</a:t>
              </a:r>
            </a:p>
            <a:p>
              <a:pPr algn="ctr"/>
              <a:r>
                <a:rPr lang="ru-RU" altLang="ru-RU" b="1">
                  <a:latin typeface="Times New Roman" pitchFamily="18" charset="0"/>
                </a:rPr>
                <a:t>2021 – 61,7 тыс.руб.</a:t>
              </a:r>
            </a:p>
          </p:txBody>
        </p:sp>
      </p:grpSp>
    </p:spTree>
  </p:cSld>
  <p:clrMapOvr>
    <a:masterClrMapping/>
  </p:clrMapOvr>
  <p:transition spd="slow">
    <p:cover dir="ld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Заголовок 1"/>
          <p:cNvSpPr txBox="1">
            <a:spLocks/>
          </p:cNvSpPr>
          <p:nvPr/>
        </p:nvSpPr>
        <p:spPr bwMode="auto">
          <a:xfrm>
            <a:off x="755650" y="484188"/>
            <a:ext cx="7954963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altLang="ru-RU" sz="1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5234" name="Заголовок 1"/>
          <p:cNvSpPr txBox="1">
            <a:spLocks/>
          </p:cNvSpPr>
          <p:nvPr/>
        </p:nvSpPr>
        <p:spPr bwMode="auto">
          <a:xfrm>
            <a:off x="611188" y="188913"/>
            <a:ext cx="82518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altLang="ru-RU" sz="1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5235" name="Прямоугольник 1"/>
          <p:cNvSpPr>
            <a:spLocks noChangeArrowheads="1"/>
          </p:cNvSpPr>
          <p:nvPr/>
        </p:nvSpPr>
        <p:spPr bwMode="auto">
          <a:xfrm>
            <a:off x="827088" y="692150"/>
            <a:ext cx="7488237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1800" b="1" i="1">
                <a:latin typeface="Times New Roman" pitchFamily="18" charset="0"/>
              </a:rPr>
              <a:t> Патриотическое воспитание детей и молодежи и подготовка молодежи Тейковского муниципального района к военной службе</a:t>
            </a:r>
          </a:p>
          <a:p>
            <a:pPr algn="ctr"/>
            <a:r>
              <a:rPr lang="ru-RU" altLang="ru-RU" sz="1800" b="1" i="1">
                <a:latin typeface="Times New Roman" pitchFamily="18" charset="0"/>
              </a:rPr>
              <a:t>2020 год  - 200,0 тыс.руб. (0,1 % от общего объёма расхода бюджета); 2021 – 2022 г.г.– 150,0 тыс.руб.</a:t>
            </a:r>
          </a:p>
        </p:txBody>
      </p:sp>
      <p:pic>
        <p:nvPicPr>
          <p:cNvPr id="8206" name="Скругленный прямоугольник 5"/>
          <p:cNvPicPr>
            <a:picLocks noChangeArrowheads="1"/>
          </p:cNvPicPr>
          <p:nvPr/>
        </p:nvPicPr>
        <p:blipFill>
          <a:blip r:embed="rId2">
            <a:grayscl/>
          </a:blip>
          <a:srcRect/>
          <a:stretch>
            <a:fillRect/>
          </a:stretch>
        </p:blipFill>
        <p:spPr bwMode="auto">
          <a:xfrm>
            <a:off x="2771775" y="2565400"/>
            <a:ext cx="3744913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</p:pic>
      <p:sp>
        <p:nvSpPr>
          <p:cNvPr id="95237" name="Text Box 9"/>
          <p:cNvSpPr txBox="1">
            <a:spLocks noChangeArrowheads="1"/>
          </p:cNvSpPr>
          <p:nvPr/>
        </p:nvSpPr>
        <p:spPr bwMode="auto">
          <a:xfrm rot="10800000" flipV="1">
            <a:off x="468313" y="4724400"/>
            <a:ext cx="3851275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>
                <a:latin typeface="Times New Roman" pitchFamily="18" charset="0"/>
              </a:rPr>
              <a:t> </a:t>
            </a:r>
            <a:endParaRPr lang="ru-RU" altLang="ru-RU" sz="1600" b="1">
              <a:latin typeface="Times New Roman" pitchFamily="18" charset="0"/>
            </a:endParaRPr>
          </a:p>
        </p:txBody>
      </p:sp>
      <p:sp>
        <p:nvSpPr>
          <p:cNvPr id="95238" name="Text Box 9"/>
          <p:cNvSpPr txBox="1">
            <a:spLocks noChangeArrowheads="1"/>
          </p:cNvSpPr>
          <p:nvPr/>
        </p:nvSpPr>
        <p:spPr bwMode="auto">
          <a:xfrm rot="10800000" flipV="1">
            <a:off x="2987675" y="2781300"/>
            <a:ext cx="3527425" cy="187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sz="1600">
                <a:latin typeface="Times New Roman" pitchFamily="18" charset="0"/>
              </a:rPr>
              <a:t>Подпрограмма «Патриотическое воспитание детей и молодежи и подготовка молодежи Тейковского муниципального района к военной службе»</a:t>
            </a:r>
          </a:p>
          <a:p>
            <a:pPr algn="ctr"/>
            <a:r>
              <a:rPr lang="ru-RU" altLang="ru-RU" sz="1600" b="1">
                <a:latin typeface="Times New Roman" pitchFamily="18" charset="0"/>
              </a:rPr>
              <a:t>2020 - 200,0 тыс.руб.;</a:t>
            </a:r>
          </a:p>
          <a:p>
            <a:pPr algn="ctr"/>
            <a:r>
              <a:rPr lang="ru-RU" altLang="ru-RU" sz="1600" b="1">
                <a:latin typeface="Times New Roman" pitchFamily="18" charset="0"/>
              </a:rPr>
              <a:t>2021– 2022 г.г. - 150,0 т.р.</a:t>
            </a:r>
          </a:p>
        </p:txBody>
      </p:sp>
      <p:sp>
        <p:nvSpPr>
          <p:cNvPr id="95239" name="Text Box 9"/>
          <p:cNvSpPr txBox="1">
            <a:spLocks noChangeArrowheads="1"/>
          </p:cNvSpPr>
          <p:nvPr/>
        </p:nvSpPr>
        <p:spPr bwMode="auto">
          <a:xfrm rot="10800000" flipV="1">
            <a:off x="2916238" y="4652963"/>
            <a:ext cx="3527425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altLang="ru-RU" sz="1600" b="1">
              <a:latin typeface="Times New Roman" pitchFamily="18" charset="0"/>
            </a:endParaRPr>
          </a:p>
          <a:p>
            <a:pPr algn="ctr"/>
            <a:endParaRPr lang="ru-RU" altLang="ru-RU">
              <a:latin typeface="Times New Roman" pitchFamily="18" charset="0"/>
            </a:endParaRPr>
          </a:p>
          <a:p>
            <a:pPr algn="ctr"/>
            <a:endParaRPr lang="ru-RU" altLang="ru-RU" b="1">
              <a:latin typeface="Times New Roman" pitchFamily="18" charset="0"/>
            </a:endParaRPr>
          </a:p>
        </p:txBody>
      </p:sp>
    </p:spTree>
  </p:cSld>
  <p:clrMapOvr>
    <a:masterClrMapping/>
  </p:clrMapOvr>
  <p:transition spd="slow">
    <p:cover dir="ld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Заголовок 1"/>
          <p:cNvSpPr txBox="1">
            <a:spLocks/>
          </p:cNvSpPr>
          <p:nvPr/>
        </p:nvSpPr>
        <p:spPr bwMode="auto">
          <a:xfrm>
            <a:off x="755650" y="484188"/>
            <a:ext cx="7954963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altLang="ru-RU" sz="180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6258" name="Скругленный прямоугольник 6"/>
          <p:cNvGrpSpPr>
            <a:grpSpLocks/>
          </p:cNvGrpSpPr>
          <p:nvPr/>
        </p:nvGrpSpPr>
        <p:grpSpPr bwMode="auto">
          <a:xfrm>
            <a:off x="1476375" y="1268413"/>
            <a:ext cx="5688013" cy="1800225"/>
            <a:chOff x="2842" y="2452"/>
            <a:chExt cx="2707" cy="582"/>
          </a:xfrm>
        </p:grpSpPr>
        <p:pic>
          <p:nvPicPr>
            <p:cNvPr id="2" name="Скругленный прямоугольник 6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842" y="2454"/>
              <a:ext cx="2707" cy="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tx1"/>
              </a:outerShdw>
            </a:effectLst>
          </p:spPr>
        </p:pic>
        <p:sp>
          <p:nvSpPr>
            <p:cNvPr id="96266" name="Text Box 12"/>
            <p:cNvSpPr txBox="1">
              <a:spLocks noChangeArrowheads="1"/>
            </p:cNvSpPr>
            <p:nvPr/>
          </p:nvSpPr>
          <p:spPr bwMode="auto">
            <a:xfrm>
              <a:off x="2915" y="2452"/>
              <a:ext cx="2634" cy="4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Подпрограмма «Улучшение условий и охраны труда в администрации Тейковского муниципального района, структурных подразделениях администрации и муниципальных учреждениях Тейковского муниципального района» 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2020 – 50,0 тыс.руб.</a:t>
              </a:r>
              <a:endParaRPr lang="ru-RU" altLang="ru-RU" sz="1600">
                <a:latin typeface="Times New Roman" pitchFamily="18" charset="0"/>
              </a:endParaRPr>
            </a:p>
            <a:p>
              <a:pPr algn="ctr"/>
              <a:endParaRPr lang="ru-RU" altLang="ru-RU" sz="1600">
                <a:latin typeface="Times New Roman" pitchFamily="18" charset="0"/>
              </a:endParaRPr>
            </a:p>
          </p:txBody>
        </p:sp>
      </p:grpSp>
      <p:sp>
        <p:nvSpPr>
          <p:cNvPr id="96259" name="Заголовок 1"/>
          <p:cNvSpPr txBox="1">
            <a:spLocks/>
          </p:cNvSpPr>
          <p:nvPr/>
        </p:nvSpPr>
        <p:spPr bwMode="auto">
          <a:xfrm>
            <a:off x="611188" y="188913"/>
            <a:ext cx="82518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sz="1800" b="1" i="1">
                <a:latin typeface="Times New Roman" pitchFamily="18" charset="0"/>
                <a:cs typeface="Times New Roman" pitchFamily="18" charset="0"/>
              </a:rPr>
              <a:t>Улучшение условий и охраны труда в Тейковском муниципальном районе </a:t>
            </a:r>
          </a:p>
          <a:p>
            <a:pPr algn="ctr"/>
            <a:r>
              <a:rPr lang="ru-RU" altLang="ru-RU" sz="1800" b="1" i="1">
                <a:latin typeface="Times New Roman" pitchFamily="18" charset="0"/>
                <a:cs typeface="Times New Roman" pitchFamily="18" charset="0"/>
              </a:rPr>
              <a:t>2020 год  -  50,0 тыс.руб. (0,2 %</a:t>
            </a:r>
            <a:r>
              <a:rPr lang="ru-RU" altLang="ru-RU" sz="1800" b="1" i="1">
                <a:latin typeface="Times New Roman" pitchFamily="18" charset="0"/>
              </a:rPr>
              <a:t> </a:t>
            </a:r>
            <a:r>
              <a:rPr lang="ru-RU" altLang="ru-RU" sz="1600" b="1" i="1">
                <a:latin typeface="Times New Roman" pitchFamily="18" charset="0"/>
              </a:rPr>
              <a:t>от общего объёма расхода бюджета</a:t>
            </a:r>
            <a:r>
              <a:rPr lang="ru-RU" altLang="ru-RU" sz="1800" b="1" i="1">
                <a:latin typeface="Times New Roman" pitchFamily="18" charset="0"/>
              </a:rPr>
              <a:t>)</a:t>
            </a:r>
            <a:endParaRPr lang="ru-RU" altLang="ru-RU" sz="1600" b="1" i="1">
              <a:latin typeface="Times New Roman" pitchFamily="18" charset="0"/>
            </a:endParaRPr>
          </a:p>
          <a:p>
            <a:pPr algn="ctr"/>
            <a:endParaRPr lang="ru-RU" altLang="ru-RU" sz="16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6260" name="Прямоугольник 1"/>
          <p:cNvSpPr>
            <a:spLocks noChangeArrowheads="1"/>
          </p:cNvSpPr>
          <p:nvPr/>
        </p:nvSpPr>
        <p:spPr bwMode="auto">
          <a:xfrm>
            <a:off x="827088" y="3284538"/>
            <a:ext cx="7488237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1800" b="1" i="1">
                <a:latin typeface="Times New Roman" pitchFamily="18" charset="0"/>
              </a:rPr>
              <a:t>Повышение безопасности дорожного движения на территории Тейковского муниципального района </a:t>
            </a:r>
          </a:p>
          <a:p>
            <a:pPr algn="ctr"/>
            <a:r>
              <a:rPr lang="ru-RU" altLang="ru-RU" sz="1800" b="1" i="1">
                <a:latin typeface="Times New Roman" pitchFamily="18" charset="0"/>
              </a:rPr>
              <a:t>2020 год  - 500,0 </a:t>
            </a:r>
            <a:r>
              <a:rPr lang="ru-RU" altLang="ru-RU" sz="1600" b="1" i="1">
                <a:latin typeface="Times New Roman" pitchFamily="18" charset="0"/>
              </a:rPr>
              <a:t>тыс.руб.</a:t>
            </a:r>
            <a:r>
              <a:rPr lang="ru-RU" altLang="ru-RU" sz="1800" b="1" i="1">
                <a:latin typeface="Times New Roman" pitchFamily="18" charset="0"/>
              </a:rPr>
              <a:t> (0,2 % </a:t>
            </a:r>
            <a:r>
              <a:rPr lang="ru-RU" altLang="ru-RU" sz="1600" b="1" i="1">
                <a:latin typeface="Times New Roman" pitchFamily="18" charset="0"/>
              </a:rPr>
              <a:t>от общего объёма расхода бюджета</a:t>
            </a:r>
            <a:r>
              <a:rPr lang="ru-RU" altLang="ru-RU" sz="1800" b="1" i="1">
                <a:latin typeface="Times New Roman" pitchFamily="18" charset="0"/>
              </a:rPr>
              <a:t>)</a:t>
            </a:r>
            <a:endParaRPr lang="ru-RU" altLang="ru-RU" sz="1600" b="1" i="1">
              <a:latin typeface="Times New Roman" pitchFamily="18" charset="0"/>
            </a:endParaRPr>
          </a:p>
        </p:txBody>
      </p:sp>
      <p:pic>
        <p:nvPicPr>
          <p:cNvPr id="8206" name="Скругленный прямоугольник 5"/>
          <p:cNvPicPr>
            <a:picLocks noChangeArrowheads="1"/>
          </p:cNvPicPr>
          <p:nvPr/>
        </p:nvPicPr>
        <p:blipFill>
          <a:blip r:embed="rId3">
            <a:grayscl/>
          </a:blip>
          <a:srcRect/>
          <a:stretch>
            <a:fillRect/>
          </a:stretch>
        </p:blipFill>
        <p:spPr bwMode="auto">
          <a:xfrm>
            <a:off x="2051050" y="4797425"/>
            <a:ext cx="5618163" cy="194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</p:pic>
      <p:sp>
        <p:nvSpPr>
          <p:cNvPr id="96262" name="Text Box 9"/>
          <p:cNvSpPr txBox="1">
            <a:spLocks noChangeArrowheads="1"/>
          </p:cNvSpPr>
          <p:nvPr/>
        </p:nvSpPr>
        <p:spPr bwMode="auto">
          <a:xfrm rot="10800000" flipV="1">
            <a:off x="468313" y="4724400"/>
            <a:ext cx="3851275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>
                <a:latin typeface="Times New Roman" pitchFamily="18" charset="0"/>
              </a:rPr>
              <a:t> </a:t>
            </a:r>
            <a:endParaRPr lang="ru-RU" altLang="ru-RU" sz="1600" b="1">
              <a:latin typeface="Times New Roman" pitchFamily="18" charset="0"/>
            </a:endParaRPr>
          </a:p>
        </p:txBody>
      </p:sp>
      <p:sp>
        <p:nvSpPr>
          <p:cNvPr id="96263" name="Text Box 9"/>
          <p:cNvSpPr txBox="1">
            <a:spLocks noChangeArrowheads="1"/>
          </p:cNvSpPr>
          <p:nvPr/>
        </p:nvSpPr>
        <p:spPr bwMode="auto">
          <a:xfrm rot="10800000" flipV="1">
            <a:off x="2268538" y="4941888"/>
            <a:ext cx="5111750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sz="1600">
                <a:latin typeface="Times New Roman" pitchFamily="18" charset="0"/>
              </a:rPr>
              <a:t>Подпрограмма «Развитие системы организации движения транспортных средств и пешеходов, повышение безопасности дорожных условий»</a:t>
            </a:r>
          </a:p>
          <a:p>
            <a:pPr algn="ctr"/>
            <a:r>
              <a:rPr lang="ru-RU" altLang="ru-RU" sz="1600" b="1">
                <a:latin typeface="Times New Roman" pitchFamily="18" charset="0"/>
              </a:rPr>
              <a:t>2020 -  500,0 </a:t>
            </a:r>
            <a:r>
              <a:rPr lang="ru-RU" altLang="ru-RU" sz="1600">
                <a:latin typeface="Times New Roman" pitchFamily="18" charset="0"/>
              </a:rPr>
              <a:t>тыс.руб.</a:t>
            </a:r>
            <a:r>
              <a:rPr lang="ru-RU" altLang="ru-RU" sz="1600" b="1">
                <a:latin typeface="Times New Roman" pitchFamily="18" charset="0"/>
              </a:rPr>
              <a:t> </a:t>
            </a:r>
          </a:p>
        </p:txBody>
      </p:sp>
      <p:sp>
        <p:nvSpPr>
          <p:cNvPr id="96264" name="Text Box 9"/>
          <p:cNvSpPr txBox="1">
            <a:spLocks noChangeArrowheads="1"/>
          </p:cNvSpPr>
          <p:nvPr/>
        </p:nvSpPr>
        <p:spPr bwMode="auto">
          <a:xfrm rot="10800000" flipV="1">
            <a:off x="2411413" y="4797425"/>
            <a:ext cx="4824412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altLang="ru-RU" sz="1600" b="1">
              <a:latin typeface="Times New Roman" pitchFamily="18" charset="0"/>
            </a:endParaRPr>
          </a:p>
          <a:p>
            <a:pPr algn="ctr"/>
            <a:endParaRPr lang="ru-RU" altLang="ru-RU">
              <a:latin typeface="Times New Roman" pitchFamily="18" charset="0"/>
            </a:endParaRPr>
          </a:p>
          <a:p>
            <a:pPr algn="ctr"/>
            <a:endParaRPr lang="ru-RU" altLang="ru-RU" b="1">
              <a:latin typeface="Times New Roman" pitchFamily="18" charset="0"/>
            </a:endParaRPr>
          </a:p>
        </p:txBody>
      </p:sp>
    </p:spTree>
  </p:cSld>
  <p:clrMapOvr>
    <a:masterClrMapping/>
  </p:clrMapOvr>
  <p:transition spd="slow">
    <p:cover dir="ld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Заголовок 1"/>
          <p:cNvSpPr txBox="1">
            <a:spLocks/>
          </p:cNvSpPr>
          <p:nvPr/>
        </p:nvSpPr>
        <p:spPr bwMode="auto">
          <a:xfrm>
            <a:off x="755650" y="484188"/>
            <a:ext cx="7954963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altLang="ru-RU" sz="180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7282" name="Скругленный прямоугольник 6"/>
          <p:cNvGrpSpPr>
            <a:grpSpLocks/>
          </p:cNvGrpSpPr>
          <p:nvPr/>
        </p:nvGrpSpPr>
        <p:grpSpPr bwMode="auto">
          <a:xfrm>
            <a:off x="323850" y="2060575"/>
            <a:ext cx="4105275" cy="2016125"/>
            <a:chOff x="2842" y="2452"/>
            <a:chExt cx="2707" cy="582"/>
          </a:xfrm>
        </p:grpSpPr>
        <p:pic>
          <p:nvPicPr>
            <p:cNvPr id="2" name="Скругленный прямоугольник 6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842" y="2454"/>
              <a:ext cx="2707" cy="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tx1"/>
              </a:outerShdw>
            </a:effectLst>
          </p:spPr>
        </p:pic>
        <p:sp>
          <p:nvSpPr>
            <p:cNvPr id="97290" name="Text Box 12"/>
            <p:cNvSpPr txBox="1">
              <a:spLocks noChangeArrowheads="1"/>
            </p:cNvSpPr>
            <p:nvPr/>
          </p:nvSpPr>
          <p:spPr bwMode="auto">
            <a:xfrm>
              <a:off x="2915" y="2452"/>
              <a:ext cx="2634" cy="4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Подпрограмма «Содержание сети муниципальных автомобильных дорог общего пользования местного значения Тейковского муниципального района и дорог внутри населенных пунктов» 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ежегодно по 2303,0 тыс.руб</a:t>
              </a:r>
              <a:r>
                <a:rPr lang="ru-RU" altLang="ru-RU" sz="1600">
                  <a:latin typeface="Times New Roman" pitchFamily="18" charset="0"/>
                </a:rPr>
                <a:t>.</a:t>
              </a:r>
            </a:p>
          </p:txBody>
        </p:sp>
      </p:grpSp>
      <p:sp>
        <p:nvSpPr>
          <p:cNvPr id="97283" name="Заголовок 1"/>
          <p:cNvSpPr txBox="1">
            <a:spLocks/>
          </p:cNvSpPr>
          <p:nvPr/>
        </p:nvSpPr>
        <p:spPr bwMode="auto">
          <a:xfrm>
            <a:off x="611188" y="188913"/>
            <a:ext cx="82518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sz="1800" b="1" i="1">
                <a:latin typeface="Times New Roman" pitchFamily="18" charset="0"/>
                <a:cs typeface="Times New Roman" pitchFamily="18" charset="0"/>
              </a:rPr>
              <a:t>Развитие сети муниципальных автомобильных дорог общего пользования местного значения Тейковского муниципального района и дорог внутри населенных пунктов</a:t>
            </a:r>
          </a:p>
          <a:p>
            <a:pPr algn="ctr"/>
            <a:r>
              <a:rPr lang="ru-RU" altLang="ru-RU" sz="1800" b="1" i="1">
                <a:latin typeface="Times New Roman" pitchFamily="18" charset="0"/>
                <a:cs typeface="Times New Roman" pitchFamily="18" charset="0"/>
              </a:rPr>
              <a:t>2020 год  -  5485,4 тыс.руб. (2,7 %</a:t>
            </a:r>
            <a:r>
              <a:rPr lang="ru-RU" altLang="ru-RU" sz="1800" b="1" i="1">
                <a:latin typeface="Times New Roman" pitchFamily="18" charset="0"/>
              </a:rPr>
              <a:t> </a:t>
            </a:r>
            <a:r>
              <a:rPr lang="ru-RU" altLang="ru-RU" sz="1600" b="1" i="1">
                <a:latin typeface="Times New Roman" pitchFamily="18" charset="0"/>
              </a:rPr>
              <a:t>от общего объёма расхода бюджета</a:t>
            </a:r>
            <a:r>
              <a:rPr lang="ru-RU" altLang="ru-RU" sz="1800" b="1" i="1">
                <a:latin typeface="Times New Roman" pitchFamily="18" charset="0"/>
              </a:rPr>
              <a:t>);</a:t>
            </a:r>
          </a:p>
          <a:p>
            <a:pPr algn="ctr"/>
            <a:r>
              <a:rPr lang="ru-RU" altLang="ru-RU" sz="1800" b="1" i="1">
                <a:latin typeface="Times New Roman" pitchFamily="18" charset="0"/>
              </a:rPr>
              <a:t>2021 – 2022 по 5985,4 </a:t>
            </a:r>
            <a:r>
              <a:rPr lang="ru-RU" altLang="ru-RU" sz="1600" b="1" i="1">
                <a:latin typeface="Times New Roman" pitchFamily="18" charset="0"/>
              </a:rPr>
              <a:t>тыс.руб.</a:t>
            </a:r>
          </a:p>
          <a:p>
            <a:pPr algn="ctr"/>
            <a:endParaRPr lang="ru-RU" altLang="ru-RU" sz="16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7284" name="Text Box 9"/>
          <p:cNvSpPr txBox="1">
            <a:spLocks noChangeArrowheads="1"/>
          </p:cNvSpPr>
          <p:nvPr/>
        </p:nvSpPr>
        <p:spPr bwMode="auto">
          <a:xfrm rot="10800000" flipV="1">
            <a:off x="468313" y="4724400"/>
            <a:ext cx="3851275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>
                <a:latin typeface="Times New Roman" pitchFamily="18" charset="0"/>
              </a:rPr>
              <a:t> </a:t>
            </a:r>
            <a:endParaRPr lang="ru-RU" altLang="ru-RU" sz="1600" b="1">
              <a:latin typeface="Times New Roman" pitchFamily="18" charset="0"/>
            </a:endParaRPr>
          </a:p>
        </p:txBody>
      </p:sp>
      <p:sp>
        <p:nvSpPr>
          <p:cNvPr id="97285" name="Text Box 9"/>
          <p:cNvSpPr txBox="1">
            <a:spLocks noChangeArrowheads="1"/>
          </p:cNvSpPr>
          <p:nvPr/>
        </p:nvSpPr>
        <p:spPr bwMode="auto">
          <a:xfrm rot="10800000" flipV="1">
            <a:off x="4500563" y="4797425"/>
            <a:ext cx="4395787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altLang="ru-RU" sz="1600" b="1">
              <a:latin typeface="Times New Roman" pitchFamily="18" charset="0"/>
            </a:endParaRPr>
          </a:p>
          <a:p>
            <a:pPr algn="ctr"/>
            <a:endParaRPr lang="ru-RU" altLang="ru-RU">
              <a:latin typeface="Times New Roman" pitchFamily="18" charset="0"/>
            </a:endParaRPr>
          </a:p>
          <a:p>
            <a:pPr algn="ctr"/>
            <a:endParaRPr lang="ru-RU" altLang="ru-RU" b="1">
              <a:latin typeface="Times New Roman" pitchFamily="18" charset="0"/>
            </a:endParaRPr>
          </a:p>
        </p:txBody>
      </p:sp>
      <p:grpSp>
        <p:nvGrpSpPr>
          <p:cNvPr id="97286" name="Скругленный прямоугольник 6"/>
          <p:cNvGrpSpPr>
            <a:grpSpLocks/>
          </p:cNvGrpSpPr>
          <p:nvPr/>
        </p:nvGrpSpPr>
        <p:grpSpPr bwMode="auto">
          <a:xfrm>
            <a:off x="4859338" y="3500438"/>
            <a:ext cx="3959225" cy="2449512"/>
            <a:chOff x="2842" y="2452"/>
            <a:chExt cx="2707" cy="582"/>
          </a:xfrm>
        </p:grpSpPr>
        <p:pic>
          <p:nvPicPr>
            <p:cNvPr id="8217" name="Скругленный прямоугольник 6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842" y="2454"/>
              <a:ext cx="2707" cy="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tx1"/>
              </a:outerShdw>
            </a:effectLst>
          </p:spPr>
        </p:pic>
        <p:sp>
          <p:nvSpPr>
            <p:cNvPr id="97288" name="Text Box 12"/>
            <p:cNvSpPr txBox="1">
              <a:spLocks noChangeArrowheads="1"/>
            </p:cNvSpPr>
            <p:nvPr/>
          </p:nvSpPr>
          <p:spPr bwMode="auto">
            <a:xfrm>
              <a:off x="2915" y="2452"/>
              <a:ext cx="2634" cy="4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Подпрограмма « Текущий и капитальный ремонт сети муниципальных автомобильных дорог общего пользования местного значения Тейковского муниципального района и дорог внутри населенных пунктов» 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2020 – 3182,4 тыс.руб.;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2021 - 2022 по 3682,4 тыс.руб</a:t>
              </a:r>
              <a:r>
                <a:rPr lang="ru-RU" altLang="ru-RU" sz="1600">
                  <a:latin typeface="Times New Roman" pitchFamily="18" charset="0"/>
                </a:rPr>
                <a:t>.</a:t>
              </a:r>
            </a:p>
          </p:txBody>
        </p:sp>
      </p:grpSp>
    </p:spTree>
  </p:cSld>
  <p:clrMapOvr>
    <a:masterClrMapping/>
  </p:clrMapOvr>
  <p:transition spd="slow">
    <p:cover dir="l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3"/>
          <p:cNvSpPr>
            <a:spLocks noChangeArrowheads="1"/>
          </p:cNvSpPr>
          <p:nvPr/>
        </p:nvSpPr>
        <p:spPr bwMode="auto">
          <a:xfrm>
            <a:off x="0" y="8258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altLang="ru-RU" sz="1800">
              <a:latin typeface="Calibri" pitchFamily="34" charset="0"/>
            </a:endParaRPr>
          </a:p>
        </p:txBody>
      </p:sp>
      <p:sp>
        <p:nvSpPr>
          <p:cNvPr id="17410" name="Rectangle 4"/>
          <p:cNvSpPr>
            <a:spLocks noChangeArrowheads="1"/>
          </p:cNvSpPr>
          <p:nvPr/>
        </p:nvSpPr>
        <p:spPr bwMode="auto">
          <a:xfrm>
            <a:off x="0" y="8258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altLang="ru-RU" sz="1800">
              <a:latin typeface="Calibri" pitchFamily="34" charset="0"/>
            </a:endParaRPr>
          </a:p>
        </p:txBody>
      </p:sp>
      <p:sp>
        <p:nvSpPr>
          <p:cNvPr id="17411" name="Rectangle 2"/>
          <p:cNvSpPr>
            <a:spLocks noChangeArrowheads="1"/>
          </p:cNvSpPr>
          <p:nvPr/>
        </p:nvSpPr>
        <p:spPr bwMode="auto">
          <a:xfrm>
            <a:off x="0" y="0"/>
            <a:ext cx="9144000" cy="10525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99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2000" b="1">
                <a:latin typeface="Calibri" pitchFamily="34" charset="0"/>
              </a:rPr>
              <a:t> </a:t>
            </a:r>
            <a:r>
              <a:rPr lang="ru-RU" altLang="ru-RU" sz="2000" b="1">
                <a:latin typeface="Times New Roman" pitchFamily="18" charset="0"/>
              </a:rPr>
              <a:t>Основные показатели прогноза социально-экономического развития Тейковского муниципального  района  в 2020 год и плановый период 2021 и 2022  годов</a:t>
            </a:r>
          </a:p>
        </p:txBody>
      </p:sp>
      <p:graphicFrame>
        <p:nvGraphicFramePr>
          <p:cNvPr id="109843" name="Group 275"/>
          <p:cNvGraphicFramePr>
            <a:graphicFrameLocks noGrp="1"/>
          </p:cNvGraphicFramePr>
          <p:nvPr/>
        </p:nvGraphicFramePr>
        <p:xfrm>
          <a:off x="107950" y="1268413"/>
          <a:ext cx="8928100" cy="5140325"/>
        </p:xfrm>
        <a:graphic>
          <a:graphicData uri="http://schemas.openxmlformats.org/drawingml/2006/table">
            <a:tbl>
              <a:tblPr/>
              <a:tblGrid>
                <a:gridCol w="2239963">
                  <a:extLst>
                    <a:ext uri="{9D8B030D-6E8A-4147-A177-3AD203B41FA5}"/>
                  </a:extLst>
                </a:gridCol>
                <a:gridCol w="852487">
                  <a:extLst>
                    <a:ext uri="{9D8B030D-6E8A-4147-A177-3AD203B41FA5}"/>
                  </a:extLst>
                </a:gridCol>
                <a:gridCol w="925513">
                  <a:extLst>
                    <a:ext uri="{9D8B030D-6E8A-4147-A177-3AD203B41FA5}"/>
                  </a:extLst>
                </a:gridCol>
                <a:gridCol w="925512">
                  <a:extLst>
                    <a:ext uri="{9D8B030D-6E8A-4147-A177-3AD203B41FA5}"/>
                  </a:extLst>
                </a:gridCol>
                <a:gridCol w="996950">
                  <a:extLst>
                    <a:ext uri="{9D8B030D-6E8A-4147-A177-3AD203B41FA5}"/>
                  </a:extLst>
                </a:gridCol>
                <a:gridCol w="995363">
                  <a:extLst>
                    <a:ext uri="{9D8B030D-6E8A-4147-A177-3AD203B41FA5}"/>
                  </a:extLst>
                </a:gridCol>
                <a:gridCol w="996950">
                  <a:extLst>
                    <a:ext uri="{9D8B030D-6E8A-4147-A177-3AD203B41FA5}"/>
                  </a:extLst>
                </a:gridCol>
                <a:gridCol w="995362">
                  <a:extLst>
                    <a:ext uri="{9D8B030D-6E8A-4147-A177-3AD203B41FA5}"/>
                  </a:extLst>
                </a:gridCol>
              </a:tblGrid>
              <a:tr h="7461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Наименование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Ед-ца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Измер.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2017 год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(отчет)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2018 год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(отчет)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2019 год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(оценка)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2020 год (прогноз)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2021 год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(прогноз)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2022 год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(прогноз)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14462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Объем отгруженных товаров  собственного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производства, выполненных работ и услуг собственными силами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млн.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443,308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1179,721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1210,253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1269,700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1335,480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1389,600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5730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Продукция сельского хозяйства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млн.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733,500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641,700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657,700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676,800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698,500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723,100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5746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Объем платных услуг населению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млн.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214,560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218,440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227,200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235,400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245,800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256,200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965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Количество малых и средних предприятий (по состоянию на конец года)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Единиц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835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Ввод в эксплуатацию жилых домов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Тыс.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кв.м.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общ.пл.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2,485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2,172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</p:cSld>
  <p:clrMapOvr>
    <a:masterClrMapping/>
  </p:clrMapOvr>
  <p:transition spd="slow">
    <p:pull dir="ld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Заголовок 1"/>
          <p:cNvSpPr txBox="1">
            <a:spLocks/>
          </p:cNvSpPr>
          <p:nvPr/>
        </p:nvSpPr>
        <p:spPr bwMode="auto">
          <a:xfrm>
            <a:off x="755650" y="463550"/>
            <a:ext cx="7954963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sz="1800" b="1" i="1">
                <a:latin typeface="Times New Roman" pitchFamily="18" charset="0"/>
              </a:rPr>
              <a:t>Информатизация и информационная безопасность  Тейковского муниципального района</a:t>
            </a:r>
          </a:p>
          <a:p>
            <a:pPr algn="ctr"/>
            <a:r>
              <a:rPr lang="ru-RU" altLang="ru-RU" sz="1800" b="1" i="1">
                <a:latin typeface="Times New Roman" pitchFamily="18" charset="0"/>
              </a:rPr>
              <a:t>2020 год - 1330,0 тыс.руб. (0,6 % от общего объёма расхода бюджета)</a:t>
            </a:r>
          </a:p>
          <a:p>
            <a:pPr algn="ctr"/>
            <a:endParaRPr lang="ru-RU" altLang="ru-RU" sz="1800" b="1">
              <a:latin typeface="Times New Roman" pitchFamily="18" charset="0"/>
            </a:endParaRPr>
          </a:p>
        </p:txBody>
      </p:sp>
      <p:grpSp>
        <p:nvGrpSpPr>
          <p:cNvPr id="98306" name="Скругленный прямоугольник 3"/>
          <p:cNvGrpSpPr>
            <a:grpSpLocks/>
          </p:cNvGrpSpPr>
          <p:nvPr/>
        </p:nvGrpSpPr>
        <p:grpSpPr bwMode="auto">
          <a:xfrm>
            <a:off x="2627313" y="3500438"/>
            <a:ext cx="4392612" cy="1995487"/>
            <a:chOff x="-231" y="2482"/>
            <a:chExt cx="2891" cy="339"/>
          </a:xfrm>
        </p:grpSpPr>
        <p:pic>
          <p:nvPicPr>
            <p:cNvPr id="98310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-231" y="2491"/>
              <a:ext cx="2891" cy="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8311" name="Text Box 6"/>
            <p:cNvSpPr txBox="1">
              <a:spLocks noChangeArrowheads="1"/>
            </p:cNvSpPr>
            <p:nvPr/>
          </p:nvSpPr>
          <p:spPr bwMode="auto">
            <a:xfrm>
              <a:off x="-142" y="2482"/>
              <a:ext cx="2802" cy="3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ru-RU" altLang="ru-RU" sz="1600">
                <a:latin typeface="Times New Roman" pitchFamily="18" charset="0"/>
              </a:endParaRPr>
            </a:p>
            <a:p>
              <a:pPr algn="ctr"/>
              <a:r>
                <a:rPr lang="ru-RU" altLang="ru-RU" sz="1600">
                  <a:latin typeface="Times New Roman" pitchFamily="18" charset="0"/>
                </a:rPr>
                <a:t>Подпрограмма «Информирование населения о деятельности органов местного самоуправления  Тейковского муниципального района»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2020</a:t>
              </a:r>
              <a:r>
                <a:rPr lang="ru-RU" altLang="ru-RU" sz="1600">
                  <a:latin typeface="Times New Roman" pitchFamily="18" charset="0"/>
                </a:rPr>
                <a:t> </a:t>
              </a:r>
              <a:r>
                <a:rPr lang="ru-RU" altLang="ru-RU" sz="1600" b="1">
                  <a:latin typeface="Times New Roman" pitchFamily="18" charset="0"/>
                </a:rPr>
                <a:t>-500,0 тыс.руб. </a:t>
              </a:r>
              <a:endParaRPr lang="ru-RU" altLang="ru-RU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98307" name="Скругленный прямоугольник 5"/>
          <p:cNvGrpSpPr>
            <a:grpSpLocks/>
          </p:cNvGrpSpPr>
          <p:nvPr/>
        </p:nvGrpSpPr>
        <p:grpSpPr bwMode="auto">
          <a:xfrm>
            <a:off x="2555875" y="1916113"/>
            <a:ext cx="4465638" cy="1441450"/>
            <a:chOff x="84" y="1318"/>
            <a:chExt cx="2565" cy="390"/>
          </a:xfrm>
        </p:grpSpPr>
        <p:pic>
          <p:nvPicPr>
            <p:cNvPr id="98308" name="Скругленный прямоугольник 5"/>
            <p:cNvPicPr>
              <a:picLocks noChangeArrowheads="1"/>
            </p:cNvPicPr>
            <p:nvPr/>
          </p:nvPicPr>
          <p:blipFill>
            <a:blip r:embed="rId3">
              <a:grayscl/>
            </a:blip>
            <a:srcRect/>
            <a:stretch>
              <a:fillRect/>
            </a:stretch>
          </p:blipFill>
          <p:spPr bwMode="auto">
            <a:xfrm>
              <a:off x="165" y="1318"/>
              <a:ext cx="2484" cy="3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8309" name="Text Box 9"/>
            <p:cNvSpPr txBox="1">
              <a:spLocks noChangeArrowheads="1"/>
            </p:cNvSpPr>
            <p:nvPr/>
          </p:nvSpPr>
          <p:spPr bwMode="auto">
            <a:xfrm>
              <a:off x="84" y="1351"/>
              <a:ext cx="2396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Подпрограмма «Информатизация и информационная безопасность Тейковского муниципального района»  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2020 -  830,0 тыс.руб. </a:t>
              </a:r>
            </a:p>
            <a:p>
              <a:pPr algn="ctr">
                <a:buFont typeface="Wingdings" pitchFamily="2" charset="2"/>
                <a:buNone/>
              </a:pPr>
              <a:endParaRPr lang="ru-RU" altLang="ru-RU" sz="1600" b="1"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ransition spd="slow">
    <p:newsflash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Заголовок 1"/>
          <p:cNvSpPr txBox="1">
            <a:spLocks/>
          </p:cNvSpPr>
          <p:nvPr/>
        </p:nvSpPr>
        <p:spPr bwMode="auto">
          <a:xfrm>
            <a:off x="755650" y="463550"/>
            <a:ext cx="7954963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sz="1800" b="1" i="1">
                <a:latin typeface="Times New Roman" pitchFamily="18" charset="0"/>
              </a:rPr>
              <a:t>Обеспечение безопасности граждан и профилактика правонарушений в Тейковском муниципальном районе</a:t>
            </a:r>
          </a:p>
          <a:p>
            <a:pPr algn="ctr"/>
            <a:r>
              <a:rPr lang="ru-RU" altLang="ru-RU" sz="1800" b="1" i="1">
                <a:latin typeface="Times New Roman" pitchFamily="18" charset="0"/>
              </a:rPr>
              <a:t>2020 год – 621,5 тыс.руб. (0,3 % от общего объёма расхода бюджета); 2021 г.- 542,7 тыс.руб.; 2022- 542,7 тыс.руб.</a:t>
            </a:r>
          </a:p>
          <a:p>
            <a:pPr algn="ctr"/>
            <a:endParaRPr lang="ru-RU" altLang="ru-RU" sz="1800" b="1">
              <a:latin typeface="Times New Roman" pitchFamily="18" charset="0"/>
            </a:endParaRPr>
          </a:p>
        </p:txBody>
      </p:sp>
      <p:grpSp>
        <p:nvGrpSpPr>
          <p:cNvPr id="99330" name="Скругленный прямоугольник 3"/>
          <p:cNvGrpSpPr>
            <a:grpSpLocks/>
          </p:cNvGrpSpPr>
          <p:nvPr/>
        </p:nvGrpSpPr>
        <p:grpSpPr bwMode="auto">
          <a:xfrm>
            <a:off x="2555875" y="2636838"/>
            <a:ext cx="4392613" cy="1995487"/>
            <a:chOff x="-231" y="2482"/>
            <a:chExt cx="2891" cy="339"/>
          </a:xfrm>
        </p:grpSpPr>
        <p:pic>
          <p:nvPicPr>
            <p:cNvPr id="99331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-231" y="2491"/>
              <a:ext cx="2891" cy="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9332" name="Text Box 6"/>
            <p:cNvSpPr txBox="1">
              <a:spLocks noChangeArrowheads="1"/>
            </p:cNvSpPr>
            <p:nvPr/>
          </p:nvSpPr>
          <p:spPr bwMode="auto">
            <a:xfrm>
              <a:off x="-142" y="2482"/>
              <a:ext cx="2802" cy="3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ru-RU" altLang="ru-RU" sz="1600">
                <a:latin typeface="Times New Roman" pitchFamily="18" charset="0"/>
              </a:endParaRPr>
            </a:p>
            <a:p>
              <a:pPr algn="ctr"/>
              <a:r>
                <a:rPr lang="ru-RU" altLang="ru-RU" sz="1600">
                  <a:latin typeface="Times New Roman" pitchFamily="18" charset="0"/>
                </a:rPr>
                <a:t>Подпрограмма «Профилактика правонарушений, борьба с преступностью и обеспечение безопасности граждан»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2020 – 621,5 тыс.руб.;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2021 г.- 542,7 тыс.руб.; 2022 г. – 542,7 тыс.руб. </a:t>
              </a:r>
              <a:endParaRPr lang="ru-RU" altLang="ru-RU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ransition spd="slow">
    <p:newsflash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Заголовок 1"/>
          <p:cNvSpPr txBox="1">
            <a:spLocks/>
          </p:cNvSpPr>
          <p:nvPr/>
        </p:nvSpPr>
        <p:spPr bwMode="auto">
          <a:xfrm>
            <a:off x="755650" y="463550"/>
            <a:ext cx="7954963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sz="1800" b="1" i="1">
                <a:latin typeface="Times New Roman" pitchFamily="18" charset="0"/>
              </a:rPr>
              <a:t>Развитие муниципальной службы  Тейковского муниципального района на 2018-2020 годы</a:t>
            </a:r>
          </a:p>
          <a:p>
            <a:pPr algn="ctr"/>
            <a:r>
              <a:rPr lang="ru-RU" altLang="ru-RU" sz="1800" b="1" i="1">
                <a:latin typeface="Times New Roman" pitchFamily="18" charset="0"/>
              </a:rPr>
              <a:t>2020 год – 40,0 тыс.руб. (0,02 % от общего объёма расхода бюджета)</a:t>
            </a:r>
          </a:p>
          <a:p>
            <a:pPr algn="ctr"/>
            <a:endParaRPr lang="ru-RU" altLang="ru-RU" sz="1800" b="1">
              <a:latin typeface="Times New Roman" pitchFamily="18" charset="0"/>
            </a:endParaRPr>
          </a:p>
        </p:txBody>
      </p:sp>
      <p:grpSp>
        <p:nvGrpSpPr>
          <p:cNvPr id="100354" name="Скругленный прямоугольник 3"/>
          <p:cNvGrpSpPr>
            <a:grpSpLocks/>
          </p:cNvGrpSpPr>
          <p:nvPr/>
        </p:nvGrpSpPr>
        <p:grpSpPr bwMode="auto">
          <a:xfrm>
            <a:off x="2555875" y="2636838"/>
            <a:ext cx="4392613" cy="1995487"/>
            <a:chOff x="-231" y="2482"/>
            <a:chExt cx="2891" cy="339"/>
          </a:xfrm>
        </p:grpSpPr>
        <p:pic>
          <p:nvPicPr>
            <p:cNvPr id="100355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-231" y="2491"/>
              <a:ext cx="2891" cy="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0356" name="Text Box 6"/>
            <p:cNvSpPr txBox="1">
              <a:spLocks noChangeArrowheads="1"/>
            </p:cNvSpPr>
            <p:nvPr/>
          </p:nvSpPr>
          <p:spPr bwMode="auto">
            <a:xfrm>
              <a:off x="-142" y="2482"/>
              <a:ext cx="2802" cy="3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ru-RU" altLang="ru-RU" sz="1600">
                <a:latin typeface="Times New Roman" pitchFamily="18" charset="0"/>
              </a:endParaRPr>
            </a:p>
            <a:p>
              <a:pPr algn="ctr"/>
              <a:r>
                <a:rPr lang="ru-RU" altLang="ru-RU" sz="1600">
                  <a:latin typeface="Times New Roman" pitchFamily="18" charset="0"/>
                </a:rPr>
                <a:t>Подпрограмма «Повышение квалификации кадров в администрации Тейковского муниципального района»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2020 – 40,0 тыс.руб.;</a:t>
              </a:r>
            </a:p>
          </p:txBody>
        </p:sp>
      </p:grpSp>
    </p:spTree>
  </p:cSld>
  <p:clrMapOvr>
    <a:masterClrMapping/>
  </p:clrMapOvr>
  <p:transition spd="slow">
    <p:newsflash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Заголовок 1"/>
          <p:cNvSpPr txBox="1">
            <a:spLocks/>
          </p:cNvSpPr>
          <p:nvPr/>
        </p:nvSpPr>
        <p:spPr bwMode="auto">
          <a:xfrm>
            <a:off x="755650" y="484188"/>
            <a:ext cx="7954963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altLang="ru-RU" sz="180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1378" name="Скругленный прямоугольник 6"/>
          <p:cNvGrpSpPr>
            <a:grpSpLocks/>
          </p:cNvGrpSpPr>
          <p:nvPr/>
        </p:nvGrpSpPr>
        <p:grpSpPr bwMode="auto">
          <a:xfrm>
            <a:off x="1476375" y="1268413"/>
            <a:ext cx="5688013" cy="1800225"/>
            <a:chOff x="2842" y="2452"/>
            <a:chExt cx="2707" cy="582"/>
          </a:xfrm>
        </p:grpSpPr>
        <p:pic>
          <p:nvPicPr>
            <p:cNvPr id="2" name="Скругленный прямоугольник 6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842" y="2454"/>
              <a:ext cx="2707" cy="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tx1"/>
              </a:outerShdw>
            </a:effectLst>
          </p:spPr>
        </p:pic>
        <p:sp>
          <p:nvSpPr>
            <p:cNvPr id="101386" name="Text Box 12"/>
            <p:cNvSpPr txBox="1">
              <a:spLocks noChangeArrowheads="1"/>
            </p:cNvSpPr>
            <p:nvPr/>
          </p:nvSpPr>
          <p:spPr bwMode="auto">
            <a:xfrm>
              <a:off x="2915" y="2452"/>
              <a:ext cx="2634" cy="4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Подпрограмма «Формирование законопослушного поведения участников дорожного движения в  Тейковском муниципальном районе» 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2020 – 30,0 тыс.руб.</a:t>
              </a:r>
              <a:endParaRPr lang="ru-RU" altLang="ru-RU" sz="1600">
                <a:latin typeface="Times New Roman" pitchFamily="18" charset="0"/>
              </a:endParaRPr>
            </a:p>
            <a:p>
              <a:pPr algn="ctr"/>
              <a:endParaRPr lang="ru-RU" altLang="ru-RU" sz="1600">
                <a:latin typeface="Times New Roman" pitchFamily="18" charset="0"/>
              </a:endParaRPr>
            </a:p>
          </p:txBody>
        </p:sp>
      </p:grpSp>
      <p:sp>
        <p:nvSpPr>
          <p:cNvPr id="101379" name="Заголовок 1"/>
          <p:cNvSpPr txBox="1">
            <a:spLocks/>
          </p:cNvSpPr>
          <p:nvPr/>
        </p:nvSpPr>
        <p:spPr bwMode="auto">
          <a:xfrm>
            <a:off x="611188" y="188913"/>
            <a:ext cx="82518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sz="1800" b="1" i="1">
                <a:latin typeface="Times New Roman" pitchFamily="18" charset="0"/>
                <a:cs typeface="Times New Roman" pitchFamily="18" charset="0"/>
              </a:rPr>
              <a:t>Формирование законопослушного поведения участников дорожного движения в Тейковском муниципальном районе </a:t>
            </a:r>
          </a:p>
          <a:p>
            <a:pPr algn="ctr"/>
            <a:r>
              <a:rPr lang="ru-RU" altLang="ru-RU" sz="1800" b="1" i="1">
                <a:latin typeface="Times New Roman" pitchFamily="18" charset="0"/>
                <a:cs typeface="Times New Roman" pitchFamily="18" charset="0"/>
              </a:rPr>
              <a:t>2020 год  -  30,0 тыс.руб. (0,01 %</a:t>
            </a:r>
            <a:r>
              <a:rPr lang="ru-RU" altLang="ru-RU" sz="1800" b="1" i="1">
                <a:latin typeface="Times New Roman" pitchFamily="18" charset="0"/>
              </a:rPr>
              <a:t> </a:t>
            </a:r>
            <a:r>
              <a:rPr lang="ru-RU" altLang="ru-RU" sz="1600" b="1" i="1">
                <a:latin typeface="Times New Roman" pitchFamily="18" charset="0"/>
              </a:rPr>
              <a:t>от общего объёма расхода бюджета</a:t>
            </a:r>
            <a:r>
              <a:rPr lang="ru-RU" altLang="ru-RU" sz="1800" b="1" i="1">
                <a:latin typeface="Times New Roman" pitchFamily="18" charset="0"/>
              </a:rPr>
              <a:t>)</a:t>
            </a:r>
            <a:endParaRPr lang="ru-RU" altLang="ru-RU" sz="1600" b="1" i="1">
              <a:latin typeface="Times New Roman" pitchFamily="18" charset="0"/>
            </a:endParaRPr>
          </a:p>
          <a:p>
            <a:pPr algn="ctr"/>
            <a:endParaRPr lang="ru-RU" altLang="ru-RU" sz="16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1380" name="Прямоугольник 1"/>
          <p:cNvSpPr>
            <a:spLocks noChangeArrowheads="1"/>
          </p:cNvSpPr>
          <p:nvPr/>
        </p:nvSpPr>
        <p:spPr bwMode="auto">
          <a:xfrm>
            <a:off x="827088" y="3284538"/>
            <a:ext cx="7488237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1800" b="1" i="1">
                <a:latin typeface="Times New Roman" pitchFamily="18" charset="0"/>
              </a:rPr>
              <a:t>Реализация молодежной политики на территории Тейковского муниципального района </a:t>
            </a:r>
          </a:p>
          <a:p>
            <a:pPr algn="ctr"/>
            <a:r>
              <a:rPr lang="ru-RU" altLang="ru-RU" sz="1800" b="1" i="1">
                <a:latin typeface="Times New Roman" pitchFamily="18" charset="0"/>
              </a:rPr>
              <a:t>2020 – 2022 г.г. по  190,0 </a:t>
            </a:r>
            <a:r>
              <a:rPr lang="ru-RU" altLang="ru-RU" sz="1600" b="1" i="1">
                <a:latin typeface="Times New Roman" pitchFamily="18" charset="0"/>
              </a:rPr>
              <a:t>тыс.руб.</a:t>
            </a:r>
            <a:r>
              <a:rPr lang="ru-RU" altLang="ru-RU" sz="1800" b="1" i="1">
                <a:latin typeface="Times New Roman" pitchFamily="18" charset="0"/>
              </a:rPr>
              <a:t> (0,09 % </a:t>
            </a:r>
            <a:r>
              <a:rPr lang="ru-RU" altLang="ru-RU" sz="1600" b="1" i="1">
                <a:latin typeface="Times New Roman" pitchFamily="18" charset="0"/>
              </a:rPr>
              <a:t>от общего объёма расхода бюджета</a:t>
            </a:r>
            <a:r>
              <a:rPr lang="ru-RU" altLang="ru-RU" sz="1800" b="1" i="1">
                <a:latin typeface="Times New Roman" pitchFamily="18" charset="0"/>
              </a:rPr>
              <a:t>)</a:t>
            </a:r>
            <a:endParaRPr lang="ru-RU" altLang="ru-RU" sz="1600" b="1" i="1">
              <a:latin typeface="Times New Roman" pitchFamily="18" charset="0"/>
            </a:endParaRPr>
          </a:p>
        </p:txBody>
      </p:sp>
      <p:pic>
        <p:nvPicPr>
          <p:cNvPr id="8206" name="Скругленный прямоугольник 5"/>
          <p:cNvPicPr>
            <a:picLocks noChangeArrowheads="1"/>
          </p:cNvPicPr>
          <p:nvPr/>
        </p:nvPicPr>
        <p:blipFill>
          <a:blip r:embed="rId3">
            <a:grayscl/>
          </a:blip>
          <a:srcRect/>
          <a:stretch>
            <a:fillRect/>
          </a:stretch>
        </p:blipFill>
        <p:spPr bwMode="auto">
          <a:xfrm>
            <a:off x="2051050" y="4797425"/>
            <a:ext cx="5618163" cy="194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</p:pic>
      <p:sp>
        <p:nvSpPr>
          <p:cNvPr id="101382" name="Text Box 9"/>
          <p:cNvSpPr txBox="1">
            <a:spLocks noChangeArrowheads="1"/>
          </p:cNvSpPr>
          <p:nvPr/>
        </p:nvSpPr>
        <p:spPr bwMode="auto">
          <a:xfrm rot="10800000" flipV="1">
            <a:off x="468313" y="4724400"/>
            <a:ext cx="3851275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>
                <a:latin typeface="Times New Roman" pitchFamily="18" charset="0"/>
              </a:rPr>
              <a:t> </a:t>
            </a:r>
            <a:endParaRPr lang="ru-RU" altLang="ru-RU" sz="1600" b="1">
              <a:latin typeface="Times New Roman" pitchFamily="18" charset="0"/>
            </a:endParaRPr>
          </a:p>
        </p:txBody>
      </p:sp>
      <p:sp>
        <p:nvSpPr>
          <p:cNvPr id="101383" name="Text Box 9"/>
          <p:cNvSpPr txBox="1">
            <a:spLocks noChangeArrowheads="1"/>
          </p:cNvSpPr>
          <p:nvPr/>
        </p:nvSpPr>
        <p:spPr bwMode="auto">
          <a:xfrm rot="10800000" flipV="1">
            <a:off x="2268538" y="4941888"/>
            <a:ext cx="5111750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sz="1600">
                <a:latin typeface="Times New Roman" pitchFamily="18" charset="0"/>
              </a:rPr>
              <a:t>Подпрограмма «Создание условий для развития молодежной политики на территории Тейковского муниципального района»</a:t>
            </a:r>
          </a:p>
          <a:p>
            <a:pPr algn="ctr"/>
            <a:r>
              <a:rPr lang="ru-RU" altLang="ru-RU" sz="1600" b="1">
                <a:latin typeface="Times New Roman" pitchFamily="18" charset="0"/>
              </a:rPr>
              <a:t>ежегодно по  190,0 </a:t>
            </a:r>
            <a:r>
              <a:rPr lang="ru-RU" altLang="ru-RU" sz="1600">
                <a:latin typeface="Times New Roman" pitchFamily="18" charset="0"/>
              </a:rPr>
              <a:t>тыс.руб.</a:t>
            </a:r>
            <a:r>
              <a:rPr lang="ru-RU" altLang="ru-RU" sz="1600" b="1">
                <a:latin typeface="Times New Roman" pitchFamily="18" charset="0"/>
              </a:rPr>
              <a:t> </a:t>
            </a:r>
          </a:p>
        </p:txBody>
      </p:sp>
      <p:sp>
        <p:nvSpPr>
          <p:cNvPr id="101384" name="Text Box 9"/>
          <p:cNvSpPr txBox="1">
            <a:spLocks noChangeArrowheads="1"/>
          </p:cNvSpPr>
          <p:nvPr/>
        </p:nvSpPr>
        <p:spPr bwMode="auto">
          <a:xfrm rot="10800000" flipV="1">
            <a:off x="2411413" y="4797425"/>
            <a:ext cx="4824412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altLang="ru-RU" sz="1600" b="1">
              <a:latin typeface="Times New Roman" pitchFamily="18" charset="0"/>
            </a:endParaRPr>
          </a:p>
          <a:p>
            <a:pPr algn="ctr"/>
            <a:endParaRPr lang="ru-RU" altLang="ru-RU">
              <a:latin typeface="Times New Roman" pitchFamily="18" charset="0"/>
            </a:endParaRPr>
          </a:p>
          <a:p>
            <a:pPr algn="ctr"/>
            <a:endParaRPr lang="ru-RU" altLang="ru-RU" b="1">
              <a:latin typeface="Times New Roman" pitchFamily="18" charset="0"/>
            </a:endParaRPr>
          </a:p>
        </p:txBody>
      </p:sp>
    </p:spTree>
  </p:cSld>
  <p:clrMapOvr>
    <a:masterClrMapping/>
  </p:clrMapOvr>
  <p:transition spd="slow">
    <p:cover dir="ld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Заголовок 1"/>
          <p:cNvSpPr txBox="1">
            <a:spLocks/>
          </p:cNvSpPr>
          <p:nvPr/>
        </p:nvSpPr>
        <p:spPr bwMode="auto">
          <a:xfrm>
            <a:off x="755650" y="463550"/>
            <a:ext cx="7954963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sz="1800" b="1" i="1">
                <a:latin typeface="Times New Roman" pitchFamily="18" charset="0"/>
              </a:rPr>
              <a:t>Противодействие коррупции в Тейковском муниципальном районе на 2018-2020 годы</a:t>
            </a:r>
          </a:p>
          <a:p>
            <a:pPr algn="ctr"/>
            <a:r>
              <a:rPr lang="ru-RU" altLang="ru-RU" sz="1800" b="1" i="1">
                <a:latin typeface="Times New Roman" pitchFamily="18" charset="0"/>
              </a:rPr>
              <a:t>2020 год – 10,0 тыс.руб. (0,004 % от общего объёма расхода бюджета)</a:t>
            </a:r>
          </a:p>
          <a:p>
            <a:pPr algn="ctr"/>
            <a:endParaRPr lang="ru-RU" altLang="ru-RU" sz="1800" b="1">
              <a:latin typeface="Times New Roman" pitchFamily="18" charset="0"/>
            </a:endParaRPr>
          </a:p>
        </p:txBody>
      </p:sp>
      <p:grpSp>
        <p:nvGrpSpPr>
          <p:cNvPr id="102402" name="Скругленный прямоугольник 3"/>
          <p:cNvGrpSpPr>
            <a:grpSpLocks/>
          </p:cNvGrpSpPr>
          <p:nvPr/>
        </p:nvGrpSpPr>
        <p:grpSpPr bwMode="auto">
          <a:xfrm>
            <a:off x="2555875" y="2636838"/>
            <a:ext cx="4392613" cy="1995487"/>
            <a:chOff x="-231" y="2482"/>
            <a:chExt cx="2891" cy="339"/>
          </a:xfrm>
        </p:grpSpPr>
        <p:pic>
          <p:nvPicPr>
            <p:cNvPr id="102403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-231" y="2491"/>
              <a:ext cx="2891" cy="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404" name="Text Box 6"/>
            <p:cNvSpPr txBox="1">
              <a:spLocks noChangeArrowheads="1"/>
            </p:cNvSpPr>
            <p:nvPr/>
          </p:nvSpPr>
          <p:spPr bwMode="auto">
            <a:xfrm>
              <a:off x="-142" y="2482"/>
              <a:ext cx="2802" cy="3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ru-RU" altLang="ru-RU" sz="1600">
                <a:latin typeface="Times New Roman" pitchFamily="18" charset="0"/>
              </a:endParaRPr>
            </a:p>
            <a:p>
              <a:pPr algn="ctr"/>
              <a:r>
                <a:rPr lang="ru-RU" altLang="ru-RU" sz="1600">
                  <a:latin typeface="Times New Roman" pitchFamily="18" charset="0"/>
                </a:rPr>
                <a:t>Подпрограмма «Формирование системы антикоррупционного просвещения»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2020 – 10,0 тыс.руб.</a:t>
              </a:r>
            </a:p>
            <a:p>
              <a:pPr algn="ctr"/>
              <a:endParaRPr lang="ru-RU" altLang="ru-RU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ransition spd="slow">
    <p:newsflash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Заголовок 1"/>
          <p:cNvSpPr txBox="1">
            <a:spLocks/>
          </p:cNvSpPr>
          <p:nvPr/>
        </p:nvSpPr>
        <p:spPr bwMode="auto">
          <a:xfrm>
            <a:off x="0" y="115888"/>
            <a:ext cx="91440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sz="1800" b="1" i="1">
                <a:latin typeface="Times New Roman" pitchFamily="18" charset="0"/>
                <a:cs typeface="Times New Roman" pitchFamily="18" charset="0"/>
              </a:rPr>
              <a:t>Непрограммные направления деятельности</a:t>
            </a:r>
          </a:p>
          <a:p>
            <a:pPr algn="ctr"/>
            <a:r>
              <a:rPr lang="ru-RU" sz="1800" b="1" i="1">
                <a:latin typeface="Times New Roman" pitchFamily="18" charset="0"/>
                <a:cs typeface="Times New Roman" pitchFamily="18" charset="0"/>
              </a:rPr>
              <a:t>2020 год – 36538,0 тыс.руб.</a:t>
            </a:r>
          </a:p>
          <a:p>
            <a:pPr algn="ctr"/>
            <a:r>
              <a:rPr lang="ru-RU" sz="1800" b="1" i="1">
                <a:latin typeface="Times New Roman" pitchFamily="18" charset="0"/>
                <a:cs typeface="Times New Roman" pitchFamily="18" charset="0"/>
              </a:rPr>
              <a:t>2021 год – 38738,4 тыс.руб.         2022 год – 34336,6 тыс.руб.</a:t>
            </a:r>
            <a:endParaRPr lang="ru-RU" altLang="ru-RU" sz="1800" b="1" i="1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3426" name="Скругленный прямоугольник 3"/>
          <p:cNvGrpSpPr>
            <a:grpSpLocks/>
          </p:cNvGrpSpPr>
          <p:nvPr/>
        </p:nvGrpSpPr>
        <p:grpSpPr bwMode="auto">
          <a:xfrm>
            <a:off x="323850" y="2781300"/>
            <a:ext cx="4105275" cy="1871663"/>
            <a:chOff x="42" y="2454"/>
            <a:chExt cx="2681" cy="378"/>
          </a:xfrm>
        </p:grpSpPr>
        <p:pic>
          <p:nvPicPr>
            <p:cNvPr id="103442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42" y="2454"/>
              <a:ext cx="2681" cy="3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3443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Обеспечение функций администрации Тейковского муниципального района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2020-</a:t>
              </a:r>
              <a:r>
                <a:rPr lang="ru-RU" altLang="ru-RU" sz="1600">
                  <a:latin typeface="Times New Roman" pitchFamily="18" charset="0"/>
                </a:rPr>
                <a:t> </a:t>
              </a:r>
              <a:r>
                <a:rPr lang="ru-RU" altLang="ru-RU" sz="1600" b="1">
                  <a:latin typeface="Times New Roman" pitchFamily="18" charset="0"/>
                </a:rPr>
                <a:t>15571,4 тыс.руб.;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2021-2022 по 15571,4 тыс.руб. </a:t>
              </a:r>
            </a:p>
            <a:p>
              <a:pPr algn="ctr"/>
              <a:endParaRPr lang="ru-RU" altLang="ru-RU">
                <a:latin typeface="Times New Roman" pitchFamily="18" charset="0"/>
              </a:endParaRPr>
            </a:p>
          </p:txBody>
        </p:sp>
      </p:grpSp>
      <p:grpSp>
        <p:nvGrpSpPr>
          <p:cNvPr id="103427" name="Скругленный прямоугольник 9"/>
          <p:cNvGrpSpPr>
            <a:grpSpLocks/>
          </p:cNvGrpSpPr>
          <p:nvPr/>
        </p:nvGrpSpPr>
        <p:grpSpPr bwMode="auto">
          <a:xfrm>
            <a:off x="323850" y="4941888"/>
            <a:ext cx="4148138" cy="1727200"/>
            <a:chOff x="84" y="2880"/>
            <a:chExt cx="2581" cy="389"/>
          </a:xfrm>
        </p:grpSpPr>
        <p:pic>
          <p:nvPicPr>
            <p:cNvPr id="103440" name="Скругленный прямоугольник 9"/>
            <p:cNvPicPr>
              <a:picLocks noChangeArrowheads="1"/>
            </p:cNvPicPr>
            <p:nvPr/>
          </p:nvPicPr>
          <p:blipFill>
            <a:blip r:embed="rId3">
              <a:grayscl/>
            </a:blip>
            <a:srcRect/>
            <a:stretch>
              <a:fillRect/>
            </a:stretch>
          </p:blipFill>
          <p:spPr bwMode="auto">
            <a:xfrm>
              <a:off x="84" y="2880"/>
              <a:ext cx="2581" cy="3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3441" name="Text Box 18"/>
            <p:cNvSpPr txBox="1">
              <a:spLocks noChangeArrowheads="1"/>
            </p:cNvSpPr>
            <p:nvPr/>
          </p:nvSpPr>
          <p:spPr bwMode="auto">
            <a:xfrm>
              <a:off x="84" y="2903"/>
              <a:ext cx="2520" cy="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  <a:cs typeface="Times New Roman" pitchFamily="18" charset="0"/>
                </a:rPr>
                <a:t>Обеспечение функций финансового органа администрации Тейковского муниципального района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  <a:cs typeface="Times New Roman" pitchFamily="18" charset="0"/>
                </a:rPr>
                <a:t>ежегодно по 3930,1 тыс.руб. </a:t>
              </a:r>
            </a:p>
            <a:p>
              <a:pPr algn="ctr"/>
              <a:endParaRPr lang="ru-RU" altLang="ru-RU" sz="1200"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endParaRPr lang="ru-RU" altLang="ru-RU" b="1"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endParaRPr lang="ru-RU" altLang="ru-RU" sz="1200"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endParaRPr lang="ru-RU" altLang="ru-RU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03428" name="Скругленный прямоугольник 11"/>
          <p:cNvGrpSpPr>
            <a:grpSpLocks/>
          </p:cNvGrpSpPr>
          <p:nvPr/>
        </p:nvGrpSpPr>
        <p:grpSpPr bwMode="auto">
          <a:xfrm>
            <a:off x="4643438" y="1125538"/>
            <a:ext cx="4324350" cy="1366837"/>
            <a:chOff x="2842" y="1632"/>
            <a:chExt cx="2707" cy="746"/>
          </a:xfrm>
        </p:grpSpPr>
        <p:pic>
          <p:nvPicPr>
            <p:cNvPr id="10257" name="Скругленный прямоугольник 11"/>
            <p:cNvPicPr>
              <a:picLocks noChangeArrowheads="1"/>
            </p:cNvPicPr>
            <p:nvPr/>
          </p:nvPicPr>
          <p:blipFill>
            <a:blip r:embed="rId4">
              <a:grayscl/>
            </a:blip>
            <a:srcRect/>
            <a:stretch>
              <a:fillRect/>
            </a:stretch>
          </p:blipFill>
          <p:spPr bwMode="auto">
            <a:xfrm>
              <a:off x="2842" y="1632"/>
              <a:ext cx="2707" cy="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tx1">
                  <a:lumMod val="50000"/>
                  <a:lumOff val="50000"/>
                </a:schemeClr>
              </a:outerShdw>
            </a:effectLst>
          </p:spPr>
        </p:pic>
        <p:sp>
          <p:nvSpPr>
            <p:cNvPr id="103439" name="Text Box 21"/>
            <p:cNvSpPr txBox="1">
              <a:spLocks noChangeArrowheads="1"/>
            </p:cNvSpPr>
            <p:nvPr/>
          </p:nvSpPr>
          <p:spPr bwMode="auto">
            <a:xfrm>
              <a:off x="2881" y="1671"/>
              <a:ext cx="2626" cy="7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Calibri" pitchFamily="34" charset="0"/>
                </a:rPr>
                <a:t>Резервный фонд администрации Тейковского муниципального района </a:t>
              </a:r>
            </a:p>
            <a:p>
              <a:pPr algn="ctr"/>
              <a:r>
                <a:rPr lang="ru-RU" altLang="ru-RU" sz="1600">
                  <a:latin typeface="Calibri" pitchFamily="34" charset="0"/>
                </a:rPr>
                <a:t> </a:t>
              </a:r>
              <a:r>
                <a:rPr lang="ru-RU" altLang="ru-RU" b="1">
                  <a:latin typeface="Calibri" pitchFamily="34" charset="0"/>
                </a:rPr>
                <a:t>20</a:t>
              </a:r>
              <a:r>
                <a:rPr lang="ru-RU" altLang="ru-RU" b="1"/>
                <a:t>20</a:t>
              </a:r>
              <a:r>
                <a:rPr lang="ru-RU" altLang="ru-RU" b="1">
                  <a:latin typeface="Calibri" pitchFamily="34" charset="0"/>
                </a:rPr>
                <a:t> </a:t>
              </a:r>
              <a:r>
                <a:rPr lang="ru-RU" altLang="ru-RU" sz="1600" b="1">
                  <a:latin typeface="Calibri" pitchFamily="34" charset="0"/>
                </a:rPr>
                <a:t>– </a:t>
              </a:r>
              <a:r>
                <a:rPr lang="ru-RU" altLang="ru-RU" b="1"/>
                <a:t>1160,2</a:t>
              </a:r>
              <a:r>
                <a:rPr lang="ru-RU" altLang="ru-RU" b="1">
                  <a:latin typeface="Calibri" pitchFamily="34" charset="0"/>
                </a:rPr>
                <a:t> </a:t>
              </a:r>
              <a:r>
                <a:rPr lang="ru-RU" altLang="ru-RU" sz="1600" b="1">
                  <a:latin typeface="Calibri" pitchFamily="34" charset="0"/>
                </a:rPr>
                <a:t>т.р.; </a:t>
              </a:r>
              <a:r>
                <a:rPr lang="ru-RU" altLang="ru-RU" b="1">
                  <a:latin typeface="Calibri" pitchFamily="34" charset="0"/>
                </a:rPr>
                <a:t>202</a:t>
              </a:r>
              <a:r>
                <a:rPr lang="ru-RU" altLang="ru-RU" b="1"/>
                <a:t>1</a:t>
              </a:r>
              <a:r>
                <a:rPr lang="ru-RU" altLang="ru-RU" b="1">
                  <a:latin typeface="Calibri" pitchFamily="34" charset="0"/>
                </a:rPr>
                <a:t> – </a:t>
              </a:r>
              <a:r>
                <a:rPr lang="ru-RU" altLang="ru-RU" b="1"/>
                <a:t>2659,9</a:t>
              </a:r>
              <a:r>
                <a:rPr lang="ru-RU" altLang="ru-RU" sz="1600" b="1">
                  <a:latin typeface="Calibri" pitchFamily="34" charset="0"/>
                </a:rPr>
                <a:t> </a:t>
              </a:r>
              <a:r>
                <a:rPr lang="ru-RU" altLang="ru-RU" b="1">
                  <a:latin typeface="Calibri" pitchFamily="34" charset="0"/>
                </a:rPr>
                <a:t>т.р.;</a:t>
              </a:r>
            </a:p>
            <a:p>
              <a:pPr algn="ctr"/>
              <a:r>
                <a:rPr lang="ru-RU" altLang="ru-RU" b="1">
                  <a:latin typeface="Calibri" pitchFamily="34" charset="0"/>
                </a:rPr>
                <a:t>202</a:t>
              </a:r>
              <a:r>
                <a:rPr lang="ru-RU" altLang="ru-RU" b="1"/>
                <a:t>2</a:t>
              </a:r>
              <a:r>
                <a:rPr lang="ru-RU" altLang="ru-RU" b="1">
                  <a:latin typeface="Calibri" pitchFamily="34" charset="0"/>
                </a:rPr>
                <a:t> –</a:t>
              </a:r>
              <a:r>
                <a:rPr lang="ru-RU" altLang="ru-RU" b="1"/>
                <a:t>643,8 </a:t>
              </a:r>
              <a:r>
                <a:rPr lang="ru-RU" altLang="ru-RU" b="1">
                  <a:latin typeface="Calibri" pitchFamily="34" charset="0"/>
                </a:rPr>
                <a:t>тыс.руб.</a:t>
              </a:r>
              <a:r>
                <a:rPr lang="ru-RU" altLang="ru-RU" sz="1600" b="1">
                  <a:latin typeface="Calibri" pitchFamily="34" charset="0"/>
                </a:rPr>
                <a:t> </a:t>
              </a:r>
            </a:p>
          </p:txBody>
        </p:sp>
      </p:grpSp>
      <p:grpSp>
        <p:nvGrpSpPr>
          <p:cNvPr id="103429" name="Скругленный прямоугольник 4"/>
          <p:cNvGrpSpPr>
            <a:grpSpLocks/>
          </p:cNvGrpSpPr>
          <p:nvPr/>
        </p:nvGrpSpPr>
        <p:grpSpPr bwMode="auto">
          <a:xfrm>
            <a:off x="250825" y="1125538"/>
            <a:ext cx="4103688" cy="1295400"/>
            <a:chOff x="40" y="1966"/>
            <a:chExt cx="2663" cy="380"/>
          </a:xfrm>
        </p:grpSpPr>
        <p:pic>
          <p:nvPicPr>
            <p:cNvPr id="103436" name="Скругленный прямоугольник 4"/>
            <p:cNvPicPr>
              <a:picLocks noChangeArrowheads="1"/>
            </p:cNvPicPr>
            <p:nvPr/>
          </p:nvPicPr>
          <p:blipFill>
            <a:blip r:embed="rId5">
              <a:grayscl/>
            </a:blip>
            <a:srcRect/>
            <a:stretch>
              <a:fillRect/>
            </a:stretch>
          </p:blipFill>
          <p:spPr bwMode="auto">
            <a:xfrm>
              <a:off x="40" y="1966"/>
              <a:ext cx="2663" cy="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3437" name="Text Box 30"/>
            <p:cNvSpPr txBox="1">
              <a:spLocks noChangeArrowheads="1"/>
            </p:cNvSpPr>
            <p:nvPr/>
          </p:nvSpPr>
          <p:spPr bwMode="auto">
            <a:xfrm>
              <a:off x="119" y="1995"/>
              <a:ext cx="2419" cy="2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Функционирование высшего должностного лица Тейковского муниципального района    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ежегодно по  1486,5 тыс.руб. </a:t>
              </a:r>
            </a:p>
          </p:txBody>
        </p:sp>
      </p:grpSp>
      <p:grpSp>
        <p:nvGrpSpPr>
          <p:cNvPr id="103430" name="Скругленный прямоугольник 3"/>
          <p:cNvGrpSpPr>
            <a:grpSpLocks/>
          </p:cNvGrpSpPr>
          <p:nvPr/>
        </p:nvGrpSpPr>
        <p:grpSpPr bwMode="auto">
          <a:xfrm>
            <a:off x="4716463" y="2565400"/>
            <a:ext cx="4141787" cy="1943100"/>
            <a:chOff x="42" y="2454"/>
            <a:chExt cx="2681" cy="378"/>
          </a:xfrm>
        </p:grpSpPr>
        <p:pic>
          <p:nvPicPr>
            <p:cNvPr id="103434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42" y="2454"/>
              <a:ext cx="2681" cy="3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3435" name="Text Box 6"/>
            <p:cNvSpPr txBox="1">
              <a:spLocks noChangeArrowheads="1"/>
            </p:cNvSpPr>
            <p:nvPr/>
          </p:nvSpPr>
          <p:spPr bwMode="auto">
            <a:xfrm>
              <a:off x="118" y="2525"/>
              <a:ext cx="2412" cy="2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Оценка недвижимости, признание прав и регулирование отношений по муниципальной собственности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2020- 2000,0 тыс.руб.;2021 - 2500,0 т.руб. </a:t>
              </a:r>
            </a:p>
            <a:p>
              <a:pPr algn="ctr"/>
              <a:endParaRPr lang="ru-RU" altLang="ru-RU">
                <a:latin typeface="Times New Roman" pitchFamily="18" charset="0"/>
              </a:endParaRPr>
            </a:p>
          </p:txBody>
        </p:sp>
      </p:grpSp>
      <p:grpSp>
        <p:nvGrpSpPr>
          <p:cNvPr id="103431" name="Скругленный прямоугольник 9"/>
          <p:cNvGrpSpPr>
            <a:grpSpLocks/>
          </p:cNvGrpSpPr>
          <p:nvPr/>
        </p:nvGrpSpPr>
        <p:grpSpPr bwMode="auto">
          <a:xfrm>
            <a:off x="4716463" y="4797425"/>
            <a:ext cx="4103687" cy="1655763"/>
            <a:chOff x="84" y="2880"/>
            <a:chExt cx="2581" cy="389"/>
          </a:xfrm>
        </p:grpSpPr>
        <p:pic>
          <p:nvPicPr>
            <p:cNvPr id="103432" name="Скругленный прямоугольник 9"/>
            <p:cNvPicPr>
              <a:picLocks noChangeArrowheads="1"/>
            </p:cNvPicPr>
            <p:nvPr/>
          </p:nvPicPr>
          <p:blipFill>
            <a:blip r:embed="rId3">
              <a:grayscl/>
            </a:blip>
            <a:srcRect/>
            <a:stretch>
              <a:fillRect/>
            </a:stretch>
          </p:blipFill>
          <p:spPr bwMode="auto">
            <a:xfrm>
              <a:off x="84" y="2880"/>
              <a:ext cx="2581" cy="3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3433" name="Text Box 18"/>
            <p:cNvSpPr txBox="1">
              <a:spLocks noChangeArrowheads="1"/>
            </p:cNvSpPr>
            <p:nvPr/>
          </p:nvSpPr>
          <p:spPr bwMode="auto">
            <a:xfrm>
              <a:off x="84" y="2903"/>
              <a:ext cx="2520" cy="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  <a:cs typeface="Times New Roman" pitchFamily="18" charset="0"/>
                </a:rPr>
                <a:t>Обеспечение функций отделов администрации Тейковского муниципального района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  <a:cs typeface="Times New Roman" pitchFamily="18" charset="0"/>
                </a:rPr>
                <a:t>ежегодно по 1857,4 тыс.руб. </a:t>
              </a:r>
            </a:p>
            <a:p>
              <a:pPr algn="ctr"/>
              <a:endParaRPr lang="ru-RU" altLang="ru-RU" sz="1200"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endParaRPr lang="ru-RU" altLang="ru-RU" b="1"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endParaRPr lang="ru-RU" altLang="ru-RU" sz="1200"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endParaRPr lang="ru-RU" altLang="ru-RU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ransition spd="slow">
    <p:zoom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Заголовок 1"/>
          <p:cNvSpPr txBox="1">
            <a:spLocks/>
          </p:cNvSpPr>
          <p:nvPr/>
        </p:nvSpPr>
        <p:spPr bwMode="auto">
          <a:xfrm>
            <a:off x="0" y="115888"/>
            <a:ext cx="91440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altLang="ru-RU" sz="1800" b="1" i="1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4450" name="Скругленный прямоугольник 3"/>
          <p:cNvGrpSpPr>
            <a:grpSpLocks/>
          </p:cNvGrpSpPr>
          <p:nvPr/>
        </p:nvGrpSpPr>
        <p:grpSpPr bwMode="auto">
          <a:xfrm>
            <a:off x="2124075" y="476250"/>
            <a:ext cx="5040313" cy="1366838"/>
            <a:chOff x="118" y="2459"/>
            <a:chExt cx="2590" cy="324"/>
          </a:xfrm>
        </p:grpSpPr>
        <p:pic>
          <p:nvPicPr>
            <p:cNvPr id="104463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4464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Расходы на уплату членских </a:t>
              </a:r>
            </a:p>
            <a:p>
              <a:pPr algn="ctr"/>
              <a:r>
                <a:rPr lang="ru-RU" altLang="ru-RU" sz="1600">
                  <a:latin typeface="Times New Roman" pitchFamily="18" charset="0"/>
                </a:rPr>
                <a:t>взносов в Ассоциацию «Совет</a:t>
              </a:r>
            </a:p>
            <a:p>
              <a:pPr algn="ctr"/>
              <a:r>
                <a:rPr lang="ru-RU" altLang="ru-RU" sz="1600">
                  <a:latin typeface="Times New Roman" pitchFamily="18" charset="0"/>
                </a:rPr>
                <a:t>муниципальных образований»</a:t>
              </a:r>
            </a:p>
            <a:p>
              <a:pPr algn="ctr"/>
              <a:r>
                <a:rPr lang="ru-RU" altLang="ru-RU" sz="1600">
                  <a:latin typeface="Times New Roman" pitchFamily="18" charset="0"/>
                </a:rPr>
                <a:t>ежегодно по </a:t>
              </a:r>
              <a:r>
                <a:rPr lang="ru-RU" altLang="ru-RU" sz="1600" b="1">
                  <a:latin typeface="Times New Roman" pitchFamily="18" charset="0"/>
                </a:rPr>
                <a:t>28,5 </a:t>
              </a:r>
              <a:r>
                <a:rPr lang="ru-RU" altLang="ru-RU" sz="1600">
                  <a:latin typeface="Times New Roman" pitchFamily="18" charset="0"/>
                </a:rPr>
                <a:t>тыс.руб.</a:t>
              </a:r>
              <a:r>
                <a:rPr lang="ru-RU" altLang="ru-RU" sz="1600" b="1">
                  <a:latin typeface="Times New Roman" pitchFamily="18" charset="0"/>
                </a:rPr>
                <a:t> </a:t>
              </a:r>
            </a:p>
            <a:p>
              <a:pPr algn="ctr"/>
              <a:endParaRPr lang="ru-RU" altLang="ru-RU">
                <a:latin typeface="Times New Roman" pitchFamily="18" charset="0"/>
              </a:endParaRPr>
            </a:p>
          </p:txBody>
        </p:sp>
      </p:grpSp>
      <p:grpSp>
        <p:nvGrpSpPr>
          <p:cNvPr id="104451" name="Скругленный прямоугольник 3"/>
          <p:cNvGrpSpPr>
            <a:grpSpLocks/>
          </p:cNvGrpSpPr>
          <p:nvPr/>
        </p:nvGrpSpPr>
        <p:grpSpPr bwMode="auto">
          <a:xfrm>
            <a:off x="4932363" y="5157788"/>
            <a:ext cx="3816350" cy="1366837"/>
            <a:chOff x="118" y="2459"/>
            <a:chExt cx="2590" cy="324"/>
          </a:xfrm>
        </p:grpSpPr>
        <p:pic>
          <p:nvPicPr>
            <p:cNvPr id="104461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4462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Мероприятия в области строительства, архитектуры и градостроительства</a:t>
              </a:r>
            </a:p>
            <a:p>
              <a:pPr algn="ctr"/>
              <a:r>
                <a:rPr lang="ru-RU" altLang="ru-RU" sz="1600">
                  <a:latin typeface="Times New Roman" pitchFamily="18" charset="0"/>
                </a:rPr>
                <a:t>ежегодно по </a:t>
              </a:r>
              <a:r>
                <a:rPr lang="ru-RU" altLang="ru-RU" sz="1600" b="1">
                  <a:latin typeface="Times New Roman" pitchFamily="18" charset="0"/>
                </a:rPr>
                <a:t>400,0 </a:t>
              </a:r>
              <a:r>
                <a:rPr lang="ru-RU" altLang="ru-RU" sz="1600">
                  <a:latin typeface="Times New Roman" pitchFamily="18" charset="0"/>
                </a:rPr>
                <a:t>тыс.руб.</a:t>
              </a:r>
              <a:r>
                <a:rPr lang="ru-RU" altLang="ru-RU" sz="1600" b="1">
                  <a:latin typeface="Times New Roman" pitchFamily="18" charset="0"/>
                </a:rPr>
                <a:t> </a:t>
              </a:r>
            </a:p>
            <a:p>
              <a:pPr algn="ctr"/>
              <a:endParaRPr lang="ru-RU" altLang="ru-RU">
                <a:latin typeface="Times New Roman" pitchFamily="18" charset="0"/>
              </a:endParaRPr>
            </a:p>
          </p:txBody>
        </p:sp>
      </p:grpSp>
      <p:grpSp>
        <p:nvGrpSpPr>
          <p:cNvPr id="104452" name="Скругленный прямоугольник 3"/>
          <p:cNvGrpSpPr>
            <a:grpSpLocks/>
          </p:cNvGrpSpPr>
          <p:nvPr/>
        </p:nvGrpSpPr>
        <p:grpSpPr bwMode="auto">
          <a:xfrm>
            <a:off x="4787900" y="2276475"/>
            <a:ext cx="3960813" cy="2520950"/>
            <a:chOff x="118" y="2459"/>
            <a:chExt cx="2590" cy="324"/>
          </a:xfrm>
        </p:grpSpPr>
        <p:pic>
          <p:nvPicPr>
            <p:cNvPr id="104459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4460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Проведение комплекса работ по        межеванию земель для постановки на кадастровый учет земельных участков, на которые возникает право собственности Тейковского муниципального района</a:t>
              </a:r>
            </a:p>
            <a:p>
              <a:pPr algn="ctr"/>
              <a:r>
                <a:rPr lang="ru-RU" altLang="ru-RU" sz="1600">
                  <a:latin typeface="Times New Roman" pitchFamily="18" charset="0"/>
                </a:rPr>
                <a:t> </a:t>
              </a:r>
              <a:r>
                <a:rPr lang="ru-RU" altLang="ru-RU" sz="1600" b="1">
                  <a:latin typeface="Times New Roman" pitchFamily="18" charset="0"/>
                </a:rPr>
                <a:t>2020 –</a:t>
              </a:r>
              <a:r>
                <a:rPr lang="ru-RU" altLang="ru-RU" sz="1600">
                  <a:latin typeface="Times New Roman" pitchFamily="18" charset="0"/>
                </a:rPr>
                <a:t> </a:t>
              </a:r>
              <a:r>
                <a:rPr lang="ru-RU" altLang="ru-RU" sz="1600" b="1">
                  <a:latin typeface="Times New Roman" pitchFamily="18" charset="0"/>
                </a:rPr>
                <a:t>725 тыс.руб.;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  2021- 2022 г.г. по  795,0 т.руб.</a:t>
              </a:r>
            </a:p>
            <a:p>
              <a:pPr algn="ctr"/>
              <a:endParaRPr lang="ru-RU" altLang="ru-RU" b="1">
                <a:latin typeface="Times New Roman" pitchFamily="18" charset="0"/>
              </a:endParaRPr>
            </a:p>
          </p:txBody>
        </p:sp>
      </p:grpSp>
      <p:grpSp>
        <p:nvGrpSpPr>
          <p:cNvPr id="104453" name="Скругленный прямоугольник 3"/>
          <p:cNvGrpSpPr>
            <a:grpSpLocks/>
          </p:cNvGrpSpPr>
          <p:nvPr/>
        </p:nvGrpSpPr>
        <p:grpSpPr bwMode="auto">
          <a:xfrm>
            <a:off x="539750" y="2276475"/>
            <a:ext cx="4032250" cy="2232025"/>
            <a:chOff x="118" y="2459"/>
            <a:chExt cx="2590" cy="324"/>
          </a:xfrm>
        </p:grpSpPr>
        <p:pic>
          <p:nvPicPr>
            <p:cNvPr id="104457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4458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Обеспечение деятельности муниципального казенного учреждения  «Единая дежурно-диспетчерская служба Тейковского муниципального района</a:t>
              </a:r>
            </a:p>
            <a:p>
              <a:pPr algn="ctr"/>
              <a:r>
                <a:rPr lang="ru-RU" altLang="ru-RU" sz="1600">
                  <a:latin typeface="Times New Roman" pitchFamily="18" charset="0"/>
                </a:rPr>
                <a:t> </a:t>
              </a:r>
              <a:r>
                <a:rPr lang="ru-RU" altLang="ru-RU" sz="1600" b="1">
                  <a:latin typeface="Times New Roman" pitchFamily="18" charset="0"/>
                </a:rPr>
                <a:t>2020 </a:t>
              </a:r>
              <a:r>
                <a:rPr lang="ru-RU" altLang="ru-RU" sz="1600">
                  <a:latin typeface="Times New Roman" pitchFamily="18" charset="0"/>
                </a:rPr>
                <a:t>– </a:t>
              </a:r>
              <a:r>
                <a:rPr lang="ru-RU" altLang="ru-RU" sz="1600" b="1">
                  <a:latin typeface="Times New Roman" pitchFamily="18" charset="0"/>
                </a:rPr>
                <a:t>4971,5 </a:t>
              </a:r>
              <a:r>
                <a:rPr lang="ru-RU" altLang="ru-RU" sz="1600">
                  <a:latin typeface="Times New Roman" pitchFamily="18" charset="0"/>
                </a:rPr>
                <a:t>тыс.руб.; </a:t>
              </a:r>
              <a:r>
                <a:rPr lang="ru-RU" altLang="ru-RU" sz="1600" b="1">
                  <a:latin typeface="Times New Roman" pitchFamily="18" charset="0"/>
                </a:rPr>
                <a:t>2021 – 4912,2 тыс.руб.; 2022-</a:t>
              </a:r>
              <a:r>
                <a:rPr lang="ru-RU" altLang="ru-RU" sz="1600">
                  <a:latin typeface="Times New Roman" pitchFamily="18" charset="0"/>
                </a:rPr>
                <a:t> </a:t>
              </a:r>
              <a:r>
                <a:rPr lang="ru-RU" altLang="ru-RU" sz="1600" b="1">
                  <a:latin typeface="Times New Roman" pitchFamily="18" charset="0"/>
                </a:rPr>
                <a:t>4954,5 тыс.руб</a:t>
              </a:r>
              <a:r>
                <a:rPr lang="ru-RU" altLang="ru-RU" sz="1600">
                  <a:latin typeface="Times New Roman" pitchFamily="18" charset="0"/>
                </a:rPr>
                <a:t>.</a:t>
              </a:r>
              <a:r>
                <a:rPr lang="ru-RU" altLang="ru-RU" sz="1600" b="1">
                  <a:latin typeface="Times New Roman" pitchFamily="18" charset="0"/>
                </a:rPr>
                <a:t> </a:t>
              </a:r>
            </a:p>
            <a:p>
              <a:pPr algn="ctr"/>
              <a:endParaRPr lang="ru-RU" altLang="ru-RU">
                <a:latin typeface="Times New Roman" pitchFamily="18" charset="0"/>
              </a:endParaRPr>
            </a:p>
          </p:txBody>
        </p:sp>
      </p:grpSp>
      <p:grpSp>
        <p:nvGrpSpPr>
          <p:cNvPr id="104454" name="Скругленный прямоугольник 3"/>
          <p:cNvGrpSpPr>
            <a:grpSpLocks/>
          </p:cNvGrpSpPr>
          <p:nvPr/>
        </p:nvGrpSpPr>
        <p:grpSpPr bwMode="auto">
          <a:xfrm>
            <a:off x="539750" y="4724400"/>
            <a:ext cx="3965575" cy="1944688"/>
            <a:chOff x="118" y="2459"/>
            <a:chExt cx="2590" cy="324"/>
          </a:xfrm>
        </p:grpSpPr>
        <p:pic>
          <p:nvPicPr>
            <p:cNvPr id="104455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4456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Предупреждение и ликвидация </a:t>
              </a:r>
            </a:p>
            <a:p>
              <a:pPr algn="ctr"/>
              <a:r>
                <a:rPr lang="ru-RU" altLang="ru-RU" sz="1600">
                  <a:latin typeface="Times New Roman" pitchFamily="18" charset="0"/>
                </a:rPr>
                <a:t>последствий чрезвычайных ситуаций и стихийных бедствий природного и техногенного характера</a:t>
              </a:r>
            </a:p>
            <a:p>
              <a:pPr algn="ctr"/>
              <a:r>
                <a:rPr lang="ru-RU" altLang="ru-RU" sz="1600">
                  <a:latin typeface="Times New Roman" pitchFamily="18" charset="0"/>
                </a:rPr>
                <a:t>2020- </a:t>
              </a:r>
              <a:r>
                <a:rPr lang="ru-RU" altLang="ru-RU" sz="1600" b="1">
                  <a:latin typeface="Times New Roman" pitchFamily="18" charset="0"/>
                </a:rPr>
                <a:t>330,0 </a:t>
              </a:r>
              <a:r>
                <a:rPr lang="ru-RU" altLang="ru-RU" sz="1600">
                  <a:latin typeface="Times New Roman" pitchFamily="18" charset="0"/>
                </a:rPr>
                <a:t>тыс.руб.; 2021-2022 по 1296,3 тыс.руб. </a:t>
              </a:r>
            </a:p>
            <a:p>
              <a:pPr algn="ctr"/>
              <a:endParaRPr lang="ru-RU" altLang="ru-RU"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ransition spd="slow">
    <p:zoom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Заголовок 1"/>
          <p:cNvSpPr txBox="1">
            <a:spLocks/>
          </p:cNvSpPr>
          <p:nvPr/>
        </p:nvSpPr>
        <p:spPr bwMode="auto">
          <a:xfrm>
            <a:off x="0" y="115888"/>
            <a:ext cx="91440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altLang="ru-RU" sz="1800" b="1" i="1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5474" name="Скругленный прямоугольник 3"/>
          <p:cNvGrpSpPr>
            <a:grpSpLocks/>
          </p:cNvGrpSpPr>
          <p:nvPr/>
        </p:nvGrpSpPr>
        <p:grpSpPr bwMode="auto">
          <a:xfrm>
            <a:off x="539750" y="476250"/>
            <a:ext cx="3965575" cy="1439863"/>
            <a:chOff x="118" y="2459"/>
            <a:chExt cx="2590" cy="324"/>
          </a:xfrm>
        </p:grpSpPr>
        <p:pic>
          <p:nvPicPr>
            <p:cNvPr id="105494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5495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Организация дополнительного пенсионного обеспечения отдельных категорий граждан</a:t>
              </a:r>
            </a:p>
            <a:p>
              <a:pPr algn="ctr"/>
              <a:r>
                <a:rPr lang="ru-RU" altLang="ru-RU" b="1">
                  <a:latin typeface="Times New Roman" pitchFamily="18" charset="0"/>
                </a:rPr>
                <a:t>2020-  1316,4 </a:t>
              </a:r>
              <a:r>
                <a:rPr lang="ru-RU" altLang="ru-RU">
                  <a:latin typeface="Times New Roman" pitchFamily="18" charset="0"/>
                </a:rPr>
                <a:t>тыс.руб</a:t>
              </a:r>
              <a:r>
                <a:rPr lang="ru-RU" altLang="ru-RU" sz="1600">
                  <a:latin typeface="Times New Roman" pitchFamily="18" charset="0"/>
                </a:rPr>
                <a:t>.;</a:t>
              </a:r>
            </a:p>
            <a:p>
              <a:pPr algn="ctr"/>
              <a:r>
                <a:rPr lang="ru-RU" altLang="ru-RU" b="1">
                  <a:latin typeface="Times New Roman" pitchFamily="18" charset="0"/>
                </a:rPr>
                <a:t>2021-2022г.г. по1516,4 тыс.руб</a:t>
              </a:r>
              <a:r>
                <a:rPr lang="ru-RU" altLang="ru-RU" sz="1600" b="1">
                  <a:latin typeface="Times New Roman" pitchFamily="18" charset="0"/>
                </a:rPr>
                <a:t>.</a:t>
              </a:r>
            </a:p>
            <a:p>
              <a:pPr algn="ctr"/>
              <a:endParaRPr lang="ru-RU" altLang="ru-RU" b="1">
                <a:latin typeface="Times New Roman" pitchFamily="18" charset="0"/>
              </a:endParaRPr>
            </a:p>
          </p:txBody>
        </p:sp>
      </p:grpSp>
      <p:grpSp>
        <p:nvGrpSpPr>
          <p:cNvPr id="105475" name="Скругленный прямоугольник 3"/>
          <p:cNvGrpSpPr>
            <a:grpSpLocks/>
          </p:cNvGrpSpPr>
          <p:nvPr/>
        </p:nvGrpSpPr>
        <p:grpSpPr bwMode="auto">
          <a:xfrm>
            <a:off x="468313" y="2205038"/>
            <a:ext cx="3965575" cy="1366837"/>
            <a:chOff x="118" y="2459"/>
            <a:chExt cx="2590" cy="324"/>
          </a:xfrm>
        </p:grpSpPr>
        <p:pic>
          <p:nvPicPr>
            <p:cNvPr id="105492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5493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Обеспечение функций отделов администрации Тейковского муниципального района</a:t>
              </a:r>
            </a:p>
            <a:p>
              <a:pPr algn="ctr"/>
              <a:r>
                <a:rPr lang="ru-RU" altLang="ru-RU" sz="1600">
                  <a:latin typeface="Times New Roman" pitchFamily="18" charset="0"/>
                </a:rPr>
                <a:t>ежегодно по </a:t>
              </a:r>
              <a:r>
                <a:rPr lang="ru-RU" altLang="ru-RU" sz="1600" b="1">
                  <a:latin typeface="Times New Roman" pitchFamily="18" charset="0"/>
                </a:rPr>
                <a:t>1257,7 тыс.руб. </a:t>
              </a:r>
            </a:p>
            <a:p>
              <a:pPr algn="ctr"/>
              <a:endParaRPr lang="ru-RU" altLang="ru-RU">
                <a:latin typeface="Times New Roman" pitchFamily="18" charset="0"/>
              </a:endParaRPr>
            </a:p>
          </p:txBody>
        </p:sp>
      </p:grpSp>
      <p:grpSp>
        <p:nvGrpSpPr>
          <p:cNvPr id="105476" name="Скругленный прямоугольник 3"/>
          <p:cNvGrpSpPr>
            <a:grpSpLocks/>
          </p:cNvGrpSpPr>
          <p:nvPr/>
        </p:nvGrpSpPr>
        <p:grpSpPr bwMode="auto">
          <a:xfrm>
            <a:off x="4716463" y="260350"/>
            <a:ext cx="3965575" cy="1439863"/>
            <a:chOff x="118" y="2459"/>
            <a:chExt cx="2590" cy="324"/>
          </a:xfrm>
        </p:grpSpPr>
        <p:pic>
          <p:nvPicPr>
            <p:cNvPr id="105490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5491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ru-RU" altLang="ru-RU" sz="1600">
                <a:latin typeface="Times New Roman" pitchFamily="18" charset="0"/>
              </a:endParaRPr>
            </a:p>
            <a:p>
              <a:pPr algn="ctr"/>
              <a:r>
                <a:rPr lang="ru-RU" altLang="ru-RU" sz="1600">
                  <a:latin typeface="Times New Roman" pitchFamily="18" charset="0"/>
                </a:rPr>
                <a:t>.</a:t>
              </a:r>
              <a:r>
                <a:rPr lang="ru-RU" altLang="ru-RU" sz="1600" b="1">
                  <a:latin typeface="Times New Roman" pitchFamily="18" charset="0"/>
                </a:rPr>
                <a:t> </a:t>
              </a:r>
            </a:p>
            <a:p>
              <a:pPr algn="ctr"/>
              <a:endParaRPr lang="ru-RU" altLang="ru-RU">
                <a:latin typeface="Times New Roman" pitchFamily="18" charset="0"/>
              </a:endParaRPr>
            </a:p>
          </p:txBody>
        </p:sp>
      </p:grpSp>
      <p:grpSp>
        <p:nvGrpSpPr>
          <p:cNvPr id="105477" name="Скругленный прямоугольник 3"/>
          <p:cNvGrpSpPr>
            <a:grpSpLocks/>
          </p:cNvGrpSpPr>
          <p:nvPr/>
        </p:nvGrpSpPr>
        <p:grpSpPr bwMode="auto">
          <a:xfrm>
            <a:off x="468313" y="2060575"/>
            <a:ext cx="3965575" cy="2881313"/>
            <a:chOff x="118" y="2459"/>
            <a:chExt cx="2590" cy="324"/>
          </a:xfrm>
        </p:grpSpPr>
        <p:pic>
          <p:nvPicPr>
            <p:cNvPr id="105488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5489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Выплата вознаграждений к наградам администрации Тейковского муниципального района, премий к Почетным грамотам и других премий в рамках иных непрограммных мероприятий по непрограммным направлениям деятельности исполнительных органов местного самоуправления 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2020 г.-</a:t>
              </a:r>
              <a:r>
                <a:rPr lang="ru-RU" altLang="ru-RU" sz="1600">
                  <a:latin typeface="Times New Roman" pitchFamily="18" charset="0"/>
                </a:rPr>
                <a:t> </a:t>
              </a:r>
              <a:r>
                <a:rPr lang="ru-RU" altLang="ru-RU" sz="1600" b="1">
                  <a:latin typeface="Times New Roman" pitchFamily="18" charset="0"/>
                </a:rPr>
                <a:t>10,0 </a:t>
              </a:r>
              <a:r>
                <a:rPr lang="ru-RU" altLang="ru-RU" sz="1600">
                  <a:latin typeface="Times New Roman" pitchFamily="18" charset="0"/>
                </a:rPr>
                <a:t>тыс.руб.</a:t>
              </a:r>
              <a:r>
                <a:rPr lang="ru-RU" altLang="ru-RU" sz="1600" b="1">
                  <a:latin typeface="Times New Roman" pitchFamily="18" charset="0"/>
                </a:rPr>
                <a:t> </a:t>
              </a:r>
            </a:p>
            <a:p>
              <a:pPr algn="ctr"/>
              <a:endParaRPr lang="ru-RU" altLang="ru-RU">
                <a:latin typeface="Times New Roman" pitchFamily="18" charset="0"/>
              </a:endParaRPr>
            </a:p>
          </p:txBody>
        </p:sp>
      </p:grpSp>
      <p:grpSp>
        <p:nvGrpSpPr>
          <p:cNvPr id="105478" name="Скругленный прямоугольник 3"/>
          <p:cNvGrpSpPr>
            <a:grpSpLocks/>
          </p:cNvGrpSpPr>
          <p:nvPr/>
        </p:nvGrpSpPr>
        <p:grpSpPr bwMode="auto">
          <a:xfrm>
            <a:off x="539750" y="5157788"/>
            <a:ext cx="3965575" cy="1438275"/>
            <a:chOff x="118" y="2459"/>
            <a:chExt cx="2590" cy="324"/>
          </a:xfrm>
        </p:grpSpPr>
        <p:pic>
          <p:nvPicPr>
            <p:cNvPr id="105486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5487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Разработка проектов планировки и межевания территории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2022</a:t>
              </a:r>
              <a:r>
                <a:rPr lang="ru-RU" altLang="ru-RU" sz="1600">
                  <a:latin typeface="Times New Roman" pitchFamily="18" charset="0"/>
                </a:rPr>
                <a:t> – </a:t>
              </a:r>
              <a:r>
                <a:rPr lang="ru-RU" altLang="ru-RU" sz="1600" b="1">
                  <a:latin typeface="Times New Roman" pitchFamily="18" charset="0"/>
                </a:rPr>
                <a:t>72,0 </a:t>
              </a:r>
              <a:r>
                <a:rPr lang="ru-RU" altLang="ru-RU" sz="1600">
                  <a:latin typeface="Times New Roman" pitchFamily="18" charset="0"/>
                </a:rPr>
                <a:t>тыс.руб.</a:t>
              </a:r>
              <a:r>
                <a:rPr lang="ru-RU" altLang="ru-RU" sz="1600" b="1">
                  <a:latin typeface="Times New Roman" pitchFamily="18" charset="0"/>
                </a:rPr>
                <a:t> </a:t>
              </a:r>
            </a:p>
            <a:p>
              <a:pPr algn="ctr"/>
              <a:endParaRPr lang="ru-RU" altLang="ru-RU">
                <a:latin typeface="Times New Roman" pitchFamily="18" charset="0"/>
              </a:endParaRPr>
            </a:p>
          </p:txBody>
        </p:sp>
      </p:grpSp>
      <p:sp>
        <p:nvSpPr>
          <p:cNvPr id="105479" name="Text Box 25"/>
          <p:cNvSpPr txBox="1">
            <a:spLocks noChangeArrowheads="1"/>
          </p:cNvSpPr>
          <p:nvPr/>
        </p:nvSpPr>
        <p:spPr bwMode="auto">
          <a:xfrm>
            <a:off x="4859338" y="404813"/>
            <a:ext cx="3673475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Обеспечение функций отдела образования администрации Тейковского </a:t>
            </a:r>
          </a:p>
          <a:p>
            <a:r>
              <a:rPr lang="ru-RU"/>
              <a:t>муниципального района</a:t>
            </a:r>
          </a:p>
          <a:p>
            <a:r>
              <a:rPr lang="ru-RU"/>
              <a:t>        ежегодно по </a:t>
            </a:r>
            <a:r>
              <a:rPr lang="ru-RU" b="1"/>
              <a:t>1478,2 тыс.руб</a:t>
            </a:r>
            <a:r>
              <a:rPr lang="ru-RU"/>
              <a:t>.</a:t>
            </a:r>
          </a:p>
        </p:txBody>
      </p:sp>
      <p:grpSp>
        <p:nvGrpSpPr>
          <p:cNvPr id="105480" name="Скругленный прямоугольник 3"/>
          <p:cNvGrpSpPr>
            <a:grpSpLocks/>
          </p:cNvGrpSpPr>
          <p:nvPr/>
        </p:nvGrpSpPr>
        <p:grpSpPr bwMode="auto">
          <a:xfrm>
            <a:off x="4716463" y="4149725"/>
            <a:ext cx="3965575" cy="2519363"/>
            <a:chOff x="118" y="2459"/>
            <a:chExt cx="2590" cy="324"/>
          </a:xfrm>
        </p:grpSpPr>
        <p:pic>
          <p:nvPicPr>
            <p:cNvPr id="105484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5485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Межбюджетные трансферты бюджетам сельских поселений на исполнение полномочий по предупреждению и ликвидации последствий чрезвычайных ситуаций и стихийных действий  природного и техногенного характера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2020</a:t>
              </a:r>
              <a:r>
                <a:rPr lang="ru-RU" altLang="ru-RU" sz="1600">
                  <a:latin typeface="Times New Roman" pitchFamily="18" charset="0"/>
                </a:rPr>
                <a:t> – </a:t>
              </a:r>
              <a:r>
                <a:rPr lang="ru-RU" altLang="ru-RU" sz="1600" b="1">
                  <a:latin typeface="Times New Roman" pitchFamily="18" charset="0"/>
                </a:rPr>
                <a:t>966,3 </a:t>
              </a:r>
              <a:r>
                <a:rPr lang="ru-RU" altLang="ru-RU" sz="1600">
                  <a:latin typeface="Times New Roman" pitchFamily="18" charset="0"/>
                </a:rPr>
                <a:t>тыс.руб.</a:t>
              </a:r>
              <a:r>
                <a:rPr lang="ru-RU" altLang="ru-RU" sz="1600" b="1">
                  <a:latin typeface="Times New Roman" pitchFamily="18" charset="0"/>
                </a:rPr>
                <a:t> </a:t>
              </a:r>
            </a:p>
            <a:p>
              <a:pPr algn="ctr"/>
              <a:endParaRPr lang="ru-RU" altLang="ru-RU">
                <a:latin typeface="Times New Roman" pitchFamily="18" charset="0"/>
              </a:endParaRPr>
            </a:p>
          </p:txBody>
        </p:sp>
      </p:grpSp>
      <p:grpSp>
        <p:nvGrpSpPr>
          <p:cNvPr id="105481" name="Скругленный прямоугольник 3"/>
          <p:cNvGrpSpPr>
            <a:grpSpLocks/>
          </p:cNvGrpSpPr>
          <p:nvPr/>
        </p:nvGrpSpPr>
        <p:grpSpPr bwMode="auto">
          <a:xfrm>
            <a:off x="4716463" y="2133600"/>
            <a:ext cx="4176712" cy="1655763"/>
            <a:chOff x="118" y="2459"/>
            <a:chExt cx="2590" cy="324"/>
          </a:xfrm>
        </p:grpSpPr>
        <p:pic>
          <p:nvPicPr>
            <p:cNvPr id="105482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5483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>
                  <a:latin typeface="Times New Roman" pitchFamily="18" charset="0"/>
                </a:rPr>
                <a:t>Расходы на организацию и проведение</a:t>
              </a:r>
            </a:p>
            <a:p>
              <a:pPr algn="ctr"/>
              <a:r>
                <a:rPr lang="ru-RU" altLang="ru-RU">
                  <a:latin typeface="Times New Roman" pitchFamily="18" charset="0"/>
                </a:rPr>
                <a:t>мероприятий, связанных с праздничными, </a:t>
              </a:r>
            </a:p>
            <a:p>
              <a:pPr algn="ctr"/>
              <a:r>
                <a:rPr lang="ru-RU" altLang="ru-RU">
                  <a:latin typeface="Times New Roman" pitchFamily="18" charset="0"/>
                </a:rPr>
                <a:t>юбилейными и памятными датами,</a:t>
              </a:r>
            </a:p>
            <a:p>
              <a:pPr algn="ctr"/>
              <a:r>
                <a:rPr lang="ru-RU" altLang="ru-RU">
                  <a:latin typeface="Times New Roman" pitchFamily="18" charset="0"/>
                </a:rPr>
                <a:t>совещания, семинары.</a:t>
              </a:r>
              <a:endParaRPr lang="ru-RU" altLang="ru-RU" b="1">
                <a:latin typeface="Times New Roman" pitchFamily="18" charset="0"/>
              </a:endParaRP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ежегодно</a:t>
              </a:r>
              <a:r>
                <a:rPr lang="ru-RU" altLang="ru-RU" b="1">
                  <a:latin typeface="Times New Roman" pitchFamily="18" charset="0"/>
                </a:rPr>
                <a:t> </a:t>
              </a:r>
              <a:r>
                <a:rPr lang="ru-RU" altLang="ru-RU" sz="1600" b="1">
                  <a:latin typeface="Times New Roman" pitchFamily="18" charset="0"/>
                </a:rPr>
                <a:t>по</a:t>
              </a:r>
              <a:r>
                <a:rPr lang="ru-RU" altLang="ru-RU" sz="1600">
                  <a:latin typeface="Times New Roman" pitchFamily="18" charset="0"/>
                </a:rPr>
                <a:t> </a:t>
              </a:r>
              <a:r>
                <a:rPr lang="ru-RU" altLang="ru-RU" sz="1600" b="1">
                  <a:latin typeface="Times New Roman" pitchFamily="18" charset="0"/>
                </a:rPr>
                <a:t>306,5 </a:t>
              </a:r>
              <a:r>
                <a:rPr lang="ru-RU" altLang="ru-RU" b="1">
                  <a:latin typeface="Times New Roman" pitchFamily="18" charset="0"/>
                </a:rPr>
                <a:t>тыс.руб</a:t>
              </a:r>
              <a:r>
                <a:rPr lang="ru-RU" altLang="ru-RU">
                  <a:latin typeface="Times New Roman" pitchFamily="18" charset="0"/>
                </a:rPr>
                <a:t>.</a:t>
              </a:r>
              <a:r>
                <a:rPr lang="ru-RU" altLang="ru-RU" sz="1600" b="1">
                  <a:latin typeface="Times New Roman" pitchFamily="18" charset="0"/>
                </a:rPr>
                <a:t> </a:t>
              </a:r>
            </a:p>
            <a:p>
              <a:pPr algn="ctr"/>
              <a:endParaRPr lang="ru-RU" altLang="ru-RU"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ransition spd="slow">
    <p:zoom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Заголовок 1"/>
          <p:cNvSpPr txBox="1">
            <a:spLocks/>
          </p:cNvSpPr>
          <p:nvPr/>
        </p:nvSpPr>
        <p:spPr bwMode="auto">
          <a:xfrm>
            <a:off x="0" y="115888"/>
            <a:ext cx="91440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sz="1800" b="1" i="1">
                <a:latin typeface="Times New Roman" pitchFamily="18" charset="0"/>
                <a:cs typeface="Times New Roman" pitchFamily="18" charset="0"/>
              </a:rPr>
              <a:t>Непрограммные направления деятельности представительного органа Тейковского муниципального района</a:t>
            </a:r>
          </a:p>
          <a:p>
            <a:pPr algn="ctr"/>
            <a:endParaRPr lang="ru-RU" altLang="ru-RU" sz="1800" b="1" i="1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800" b="1" i="1">
                <a:latin typeface="Times New Roman" pitchFamily="18" charset="0"/>
                <a:cs typeface="Times New Roman" pitchFamily="18" charset="0"/>
              </a:rPr>
              <a:t>2020 год – 875,9 тыс.руб.</a:t>
            </a:r>
          </a:p>
          <a:p>
            <a:pPr algn="ctr"/>
            <a:r>
              <a:rPr lang="ru-RU" sz="1800" b="1" i="1">
                <a:latin typeface="Times New Roman" pitchFamily="18" charset="0"/>
                <a:cs typeface="Times New Roman" pitchFamily="18" charset="0"/>
              </a:rPr>
              <a:t>2021 год – 876,0 тыс.руб.         2022 год – 876,0 тыс.руб.</a:t>
            </a:r>
            <a:endParaRPr lang="ru-RU" altLang="ru-RU" sz="1800" b="1" i="1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6498" name="Скругленный прямоугольник 3"/>
          <p:cNvGrpSpPr>
            <a:grpSpLocks/>
          </p:cNvGrpSpPr>
          <p:nvPr/>
        </p:nvGrpSpPr>
        <p:grpSpPr bwMode="auto">
          <a:xfrm>
            <a:off x="2339975" y="1989138"/>
            <a:ext cx="4105275" cy="1800225"/>
            <a:chOff x="42" y="2454"/>
            <a:chExt cx="2681" cy="378"/>
          </a:xfrm>
        </p:grpSpPr>
        <p:pic>
          <p:nvPicPr>
            <p:cNvPr id="106499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42" y="2454"/>
              <a:ext cx="2681" cy="3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6500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Обеспечение функций Совета   Тейковского муниципального района</a:t>
              </a:r>
            </a:p>
            <a:p>
              <a:pPr algn="ctr"/>
              <a:endParaRPr lang="ru-RU" altLang="ru-RU" sz="1600">
                <a:latin typeface="Times New Roman" pitchFamily="18" charset="0"/>
              </a:endParaRP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2020- 875,9 тыс.руб</a:t>
              </a:r>
              <a:r>
                <a:rPr lang="ru-RU" altLang="ru-RU" sz="1600">
                  <a:latin typeface="Times New Roman" pitchFamily="18" charset="0"/>
                </a:rPr>
                <a:t>.;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2021-2022 по</a:t>
              </a:r>
              <a:r>
                <a:rPr lang="ru-RU" altLang="ru-RU" sz="1600">
                  <a:latin typeface="Times New Roman" pitchFamily="18" charset="0"/>
                </a:rPr>
                <a:t> </a:t>
              </a:r>
              <a:r>
                <a:rPr lang="ru-RU" altLang="ru-RU" sz="1600" b="1">
                  <a:latin typeface="Times New Roman" pitchFamily="18" charset="0"/>
                </a:rPr>
                <a:t>875,9 тыс.руб. </a:t>
              </a:r>
            </a:p>
            <a:p>
              <a:pPr algn="ctr"/>
              <a:endParaRPr lang="ru-RU" altLang="ru-RU"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ransition spd="slow">
    <p:zoom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Заголовок 1"/>
          <p:cNvSpPr txBox="1">
            <a:spLocks/>
          </p:cNvSpPr>
          <p:nvPr/>
        </p:nvSpPr>
        <p:spPr bwMode="auto">
          <a:xfrm>
            <a:off x="0" y="115888"/>
            <a:ext cx="91440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sz="1800" b="1" i="1">
                <a:latin typeface="Times New Roman" pitchFamily="18" charset="0"/>
                <a:cs typeface="Times New Roman" pitchFamily="18" charset="0"/>
              </a:rPr>
              <a:t>Реализация полномочий Ивановской области на осуществление переданных органам местного самоуправления государственных полномочий Ивановской области</a:t>
            </a:r>
          </a:p>
          <a:p>
            <a:pPr algn="ctr"/>
            <a:r>
              <a:rPr lang="ru-RU" sz="1800" b="1" i="1">
                <a:latin typeface="Times New Roman" pitchFamily="18" charset="0"/>
                <a:cs typeface="Times New Roman" pitchFamily="18" charset="0"/>
              </a:rPr>
              <a:t>2020 год – 241,1 тыс.руб.</a:t>
            </a:r>
          </a:p>
          <a:p>
            <a:pPr algn="ctr"/>
            <a:r>
              <a:rPr lang="ru-RU" sz="1800" b="1" i="1">
                <a:latin typeface="Times New Roman" pitchFamily="18" charset="0"/>
                <a:cs typeface="Times New Roman" pitchFamily="18" charset="0"/>
              </a:rPr>
              <a:t>2021 год – 9,7 тыс.руб.         2022 год – 9,7 тыс.руб.</a:t>
            </a:r>
            <a:endParaRPr lang="ru-RU" altLang="ru-RU" sz="1800" b="1" i="1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7522" name="Скругленный прямоугольник 3"/>
          <p:cNvGrpSpPr>
            <a:grpSpLocks/>
          </p:cNvGrpSpPr>
          <p:nvPr/>
        </p:nvGrpSpPr>
        <p:grpSpPr bwMode="auto">
          <a:xfrm>
            <a:off x="323850" y="2781300"/>
            <a:ext cx="4105275" cy="3095625"/>
            <a:chOff x="42" y="2454"/>
            <a:chExt cx="2681" cy="378"/>
          </a:xfrm>
        </p:grpSpPr>
        <p:pic>
          <p:nvPicPr>
            <p:cNvPr id="107529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42" y="2454"/>
              <a:ext cx="2681" cy="3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7530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>
                  <a:latin typeface="Times New Roman" pitchFamily="18" charset="0"/>
                </a:rPr>
                <a:t>Осуществление отдельных государственных полномочий по организации проведения на территории Ивановской области мероприятий по предупреждению и ликвидации болезней животных, их лечению, защите населения от болезней, общих для человека и животных, в части организации проведения мероприятий по отлову и содержанию безнадзорных животных</a:t>
              </a:r>
            </a:p>
            <a:p>
              <a:pPr algn="ctr"/>
              <a:r>
                <a:rPr lang="ru-RU" altLang="ru-RU" b="1">
                  <a:latin typeface="Times New Roman" pitchFamily="18" charset="0"/>
                </a:rPr>
                <a:t>2020 </a:t>
              </a:r>
              <a:r>
                <a:rPr lang="ru-RU" altLang="ru-RU">
                  <a:latin typeface="Times New Roman" pitchFamily="18" charset="0"/>
                </a:rPr>
                <a:t>-  </a:t>
              </a:r>
              <a:r>
                <a:rPr lang="ru-RU" altLang="ru-RU" b="1">
                  <a:latin typeface="Times New Roman" pitchFamily="18" charset="0"/>
                </a:rPr>
                <a:t>6,6 тыс.руб.</a:t>
              </a:r>
              <a:r>
                <a:rPr lang="ru-RU" altLang="ru-RU" sz="1600" b="1">
                  <a:latin typeface="Times New Roman" pitchFamily="18" charset="0"/>
                </a:rPr>
                <a:t>; </a:t>
              </a:r>
              <a:r>
                <a:rPr lang="ru-RU" altLang="ru-RU" b="1">
                  <a:latin typeface="Times New Roman" pitchFamily="18" charset="0"/>
                </a:rPr>
                <a:t>2021-2022 по 3,3 тыс.руб.</a:t>
              </a:r>
            </a:p>
            <a:p>
              <a:pPr algn="ctr"/>
              <a:endParaRPr lang="ru-RU" altLang="ru-RU">
                <a:latin typeface="Times New Roman" pitchFamily="18" charset="0"/>
              </a:endParaRPr>
            </a:p>
          </p:txBody>
        </p:sp>
      </p:grpSp>
      <p:grpSp>
        <p:nvGrpSpPr>
          <p:cNvPr id="107523" name="Скругленный прямоугольник 11"/>
          <p:cNvGrpSpPr>
            <a:grpSpLocks/>
          </p:cNvGrpSpPr>
          <p:nvPr/>
        </p:nvGrpSpPr>
        <p:grpSpPr bwMode="auto">
          <a:xfrm>
            <a:off x="4643438" y="1484313"/>
            <a:ext cx="4324350" cy="2736850"/>
            <a:chOff x="2842" y="1632"/>
            <a:chExt cx="2707" cy="746"/>
          </a:xfrm>
        </p:grpSpPr>
        <p:pic>
          <p:nvPicPr>
            <p:cNvPr id="2" name="Скругленный прямоугольник 11"/>
            <p:cNvPicPr>
              <a:picLocks noChangeArrowheads="1"/>
            </p:cNvPicPr>
            <p:nvPr/>
          </p:nvPicPr>
          <p:blipFill>
            <a:blip r:embed="rId3">
              <a:grayscl/>
            </a:blip>
            <a:srcRect/>
            <a:stretch>
              <a:fillRect/>
            </a:stretch>
          </p:blipFill>
          <p:spPr bwMode="auto">
            <a:xfrm>
              <a:off x="2842" y="1632"/>
              <a:ext cx="2707" cy="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tx1">
                  <a:lumMod val="50000"/>
                  <a:lumOff val="50000"/>
                </a:schemeClr>
              </a:outerShdw>
            </a:effectLst>
          </p:spPr>
        </p:pic>
        <p:sp>
          <p:nvSpPr>
            <p:cNvPr id="107528" name="Text Box 21"/>
            <p:cNvSpPr txBox="1">
              <a:spLocks noChangeArrowheads="1"/>
            </p:cNvSpPr>
            <p:nvPr/>
          </p:nvSpPr>
          <p:spPr bwMode="auto">
            <a:xfrm>
              <a:off x="2881" y="1671"/>
              <a:ext cx="2626" cy="7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/>
                <a:t>Осуществление отдельных государственных полномочий по организации проведения на территории Ивановской области мероприятий по предупреждению и ликвидации болезней животных, их лечению, защите населения от болезней, общих для человека и животных, в части организации проведения мероприятий по содержанию сибиреязвенных скотомогильников</a:t>
              </a:r>
            </a:p>
            <a:p>
              <a:pPr algn="ctr"/>
              <a:r>
                <a:rPr lang="ru-RU" altLang="ru-RU" sz="1600">
                  <a:latin typeface="Calibri" pitchFamily="34" charset="0"/>
                </a:rPr>
                <a:t>  </a:t>
              </a:r>
              <a:r>
                <a:rPr lang="ru-RU" altLang="ru-RU" b="1">
                  <a:latin typeface="Calibri" pitchFamily="34" charset="0"/>
                </a:rPr>
                <a:t>20</a:t>
              </a:r>
              <a:r>
                <a:rPr lang="ru-RU" altLang="ru-RU" b="1"/>
                <a:t>20</a:t>
              </a:r>
              <a:r>
                <a:rPr lang="ru-RU" altLang="ru-RU" sz="1600" b="1">
                  <a:latin typeface="Calibri" pitchFamily="34" charset="0"/>
                </a:rPr>
                <a:t> – 228,1 тыс.руб.</a:t>
              </a:r>
            </a:p>
          </p:txBody>
        </p:sp>
      </p:grpSp>
      <p:grpSp>
        <p:nvGrpSpPr>
          <p:cNvPr id="107524" name="Скругленный прямоугольник 4"/>
          <p:cNvGrpSpPr>
            <a:grpSpLocks/>
          </p:cNvGrpSpPr>
          <p:nvPr/>
        </p:nvGrpSpPr>
        <p:grpSpPr bwMode="auto">
          <a:xfrm>
            <a:off x="250825" y="1341438"/>
            <a:ext cx="4103688" cy="1295400"/>
            <a:chOff x="40" y="1966"/>
            <a:chExt cx="2663" cy="380"/>
          </a:xfrm>
        </p:grpSpPr>
        <p:pic>
          <p:nvPicPr>
            <p:cNvPr id="107525" name="Скругленный прямоугольник 4"/>
            <p:cNvPicPr>
              <a:picLocks noChangeArrowheads="1"/>
            </p:cNvPicPr>
            <p:nvPr/>
          </p:nvPicPr>
          <p:blipFill>
            <a:blip r:embed="rId4">
              <a:grayscl/>
            </a:blip>
            <a:srcRect/>
            <a:stretch>
              <a:fillRect/>
            </a:stretch>
          </p:blipFill>
          <p:spPr bwMode="auto">
            <a:xfrm>
              <a:off x="40" y="1966"/>
              <a:ext cx="2663" cy="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7526" name="Text Box 30"/>
            <p:cNvSpPr txBox="1">
              <a:spLocks noChangeArrowheads="1"/>
            </p:cNvSpPr>
            <p:nvPr/>
          </p:nvSpPr>
          <p:spPr bwMode="auto">
            <a:xfrm>
              <a:off x="119" y="1995"/>
              <a:ext cx="2419" cy="2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В сфере административных правонарушений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ежегодно по  6,4 тыс.руб. </a:t>
              </a:r>
            </a:p>
          </p:txBody>
        </p:sp>
      </p:grpSp>
    </p:spTree>
  </p:cSld>
  <p:clrMapOvr>
    <a:masterClrMapping/>
  </p:clrMapOvr>
  <p:transition spd="slow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3"/>
          <p:cNvSpPr>
            <a:spLocks noChangeArrowheads="1"/>
          </p:cNvSpPr>
          <p:nvPr/>
        </p:nvSpPr>
        <p:spPr bwMode="auto">
          <a:xfrm>
            <a:off x="0" y="8258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altLang="ru-RU" sz="1800">
              <a:latin typeface="Calibri" pitchFamily="34" charset="0"/>
            </a:endParaRPr>
          </a:p>
        </p:txBody>
      </p:sp>
      <p:sp>
        <p:nvSpPr>
          <p:cNvPr id="18434" name="Rectangle 4"/>
          <p:cNvSpPr>
            <a:spLocks noChangeArrowheads="1"/>
          </p:cNvSpPr>
          <p:nvPr/>
        </p:nvSpPr>
        <p:spPr bwMode="auto">
          <a:xfrm>
            <a:off x="0" y="8258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altLang="ru-RU" sz="1800">
              <a:latin typeface="Calibri" pitchFamily="34" charset="0"/>
            </a:endParaRPr>
          </a:p>
        </p:txBody>
      </p:sp>
      <p:sp>
        <p:nvSpPr>
          <p:cNvPr id="18435" name="Rectangle 2"/>
          <p:cNvSpPr>
            <a:spLocks noChangeArrowheads="1"/>
          </p:cNvSpPr>
          <p:nvPr/>
        </p:nvSpPr>
        <p:spPr bwMode="auto">
          <a:xfrm>
            <a:off x="0" y="0"/>
            <a:ext cx="9144000" cy="10525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99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2000" b="1">
                <a:latin typeface="Calibri" pitchFamily="34" charset="0"/>
              </a:rPr>
              <a:t> </a:t>
            </a:r>
            <a:r>
              <a:rPr lang="ru-RU" altLang="ru-RU" sz="2000" b="1">
                <a:latin typeface="Times New Roman" pitchFamily="18" charset="0"/>
              </a:rPr>
              <a:t>Основные параметры бюджета Тейковского муниципального </a:t>
            </a:r>
          </a:p>
          <a:p>
            <a:pPr algn="ctr"/>
            <a:r>
              <a:rPr lang="ru-RU" altLang="ru-RU" sz="2000" b="1">
                <a:latin typeface="Times New Roman" pitchFamily="18" charset="0"/>
              </a:rPr>
              <a:t>  района  в 2020 год и плановый период 2021 и 2022  годов,      (тыс. руб.)</a:t>
            </a:r>
          </a:p>
        </p:txBody>
      </p:sp>
      <p:graphicFrame>
        <p:nvGraphicFramePr>
          <p:cNvPr id="16436" name="Group 52"/>
          <p:cNvGraphicFramePr>
            <a:graphicFrameLocks noGrp="1"/>
          </p:cNvGraphicFramePr>
          <p:nvPr>
            <p:ph idx="4294967295"/>
          </p:nvPr>
        </p:nvGraphicFramePr>
        <p:xfrm>
          <a:off x="179388" y="1196975"/>
          <a:ext cx="8785225" cy="5038725"/>
        </p:xfrm>
        <a:graphic>
          <a:graphicData uri="http://schemas.openxmlformats.org/drawingml/2006/table">
            <a:tbl>
              <a:tblPr/>
              <a:tblGrid>
                <a:gridCol w="3067050"/>
                <a:gridCol w="2008187"/>
                <a:gridCol w="2038350"/>
                <a:gridCol w="1671638"/>
              </a:tblGrid>
              <a:tr h="86201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Наименование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2020 год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2021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2022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доходов в  том числе: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204052,2</a:t>
                      </a:r>
                      <a:endParaRPr kumimoji="0" lang="ru-RU" alt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200791,7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197765,8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 доходы</a:t>
                      </a:r>
                      <a:endParaRPr kumimoji="0" lang="ru-RU" alt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53227,0</a:t>
                      </a:r>
                      <a:endParaRPr kumimoji="0" lang="ru-RU" alt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53719,9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53080,7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356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безвозмездные перечисления</a:t>
                      </a:r>
                      <a:endParaRPr kumimoji="0" lang="ru-RU" alt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150825,2</a:t>
                      </a:r>
                      <a:endParaRPr kumimoji="0" lang="ru-RU" alt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147071,8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144685,1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865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расходов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204052,2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200791,7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197765,8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8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том числе условно утвержденные расходы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-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5019,8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9888,3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865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 дефицита (профицита) -/(+)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0,0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0,0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0,0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865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дефицита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0,0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0,0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0,0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pull dir="ld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Заголовок 1"/>
          <p:cNvSpPr txBox="1">
            <a:spLocks/>
          </p:cNvSpPr>
          <p:nvPr/>
        </p:nvSpPr>
        <p:spPr bwMode="auto">
          <a:xfrm>
            <a:off x="755650" y="463550"/>
            <a:ext cx="7954963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sz="1800" b="1" i="1">
                <a:latin typeface="Times New Roman" pitchFamily="18" charset="0"/>
              </a:rPr>
              <a:t>Реализация полномочий Российской Федерации</a:t>
            </a:r>
          </a:p>
          <a:p>
            <a:pPr algn="ctr"/>
            <a:endParaRPr lang="ru-RU" altLang="ru-RU" sz="1800" b="1" i="1">
              <a:latin typeface="Times New Roman" pitchFamily="18" charset="0"/>
            </a:endParaRPr>
          </a:p>
          <a:p>
            <a:pPr algn="ctr"/>
            <a:r>
              <a:rPr lang="ru-RU" altLang="ru-RU" sz="1800" b="1" i="1">
                <a:latin typeface="Times New Roman" pitchFamily="18" charset="0"/>
              </a:rPr>
              <a:t>2020 год – 2,0 тыс.руб.; 2021 – 2,1 тыс.руб.</a:t>
            </a:r>
          </a:p>
          <a:p>
            <a:pPr algn="ctr"/>
            <a:endParaRPr lang="ru-RU" altLang="ru-RU" sz="1800" b="1">
              <a:latin typeface="Times New Roman" pitchFamily="18" charset="0"/>
            </a:endParaRPr>
          </a:p>
        </p:txBody>
      </p:sp>
      <p:grpSp>
        <p:nvGrpSpPr>
          <p:cNvPr id="108546" name="Скругленный прямоугольник 5"/>
          <p:cNvGrpSpPr>
            <a:grpSpLocks/>
          </p:cNvGrpSpPr>
          <p:nvPr/>
        </p:nvGrpSpPr>
        <p:grpSpPr bwMode="auto">
          <a:xfrm>
            <a:off x="1331913" y="2060575"/>
            <a:ext cx="6769100" cy="1441450"/>
            <a:chOff x="84" y="1318"/>
            <a:chExt cx="2565" cy="390"/>
          </a:xfrm>
        </p:grpSpPr>
        <p:pic>
          <p:nvPicPr>
            <p:cNvPr id="108547" name="Скругленный прямоугольник 5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165" y="1318"/>
              <a:ext cx="2484" cy="3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8548" name="Text Box 9"/>
            <p:cNvSpPr txBox="1">
              <a:spLocks noChangeArrowheads="1"/>
            </p:cNvSpPr>
            <p:nvPr/>
          </p:nvSpPr>
          <p:spPr bwMode="auto">
            <a:xfrm>
              <a:off x="84" y="1351"/>
              <a:ext cx="2396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Осуществление полномочий по составлению (изменению) списков кандидатов в присяжные заседатели федеральных судов общей юрисдикции в Российской Федерации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2020 г. – 2,0 тыс.руб.;2021 г. – 2,1 тыс.руб.</a:t>
              </a:r>
            </a:p>
            <a:p>
              <a:pPr algn="ctr">
                <a:buFont typeface="Wingdings" pitchFamily="2" charset="2"/>
                <a:buNone/>
              </a:pPr>
              <a:endParaRPr lang="ru-RU" altLang="ru-RU" sz="1600" b="1"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ransition spd="slow">
    <p:newsflash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412875"/>
            <a:ext cx="7273925" cy="4751388"/>
          </a:xfrm>
        </p:spPr>
        <p:txBody>
          <a:bodyPr/>
          <a:lstStyle/>
          <a:p>
            <a:pPr eaLnBrk="1" hangingPunct="1"/>
            <a:r>
              <a:rPr lang="ru-RU" altLang="ru-RU" sz="1800" b="1" smtClean="0">
                <a:latin typeface="Times New Roman" pitchFamily="18" charset="0"/>
              </a:rPr>
              <a:t>Муниципальный долг Тейковского муниципального района</a:t>
            </a:r>
            <a:br>
              <a:rPr lang="ru-RU" altLang="ru-RU" sz="1800" b="1" smtClean="0">
                <a:latin typeface="Times New Roman" pitchFamily="18" charset="0"/>
              </a:rPr>
            </a:br>
            <a:r>
              <a:rPr lang="ru-RU" altLang="ru-RU" sz="1800" b="1" smtClean="0">
                <a:latin typeface="Times New Roman" pitchFamily="18" charset="0"/>
              </a:rPr>
              <a:t/>
            </a:r>
            <a:br>
              <a:rPr lang="ru-RU" altLang="ru-RU" sz="1800" b="1" smtClean="0">
                <a:latin typeface="Times New Roman" pitchFamily="18" charset="0"/>
              </a:rPr>
            </a:br>
            <a:r>
              <a:rPr lang="ru-RU" altLang="ru-RU" sz="1800" b="1" smtClean="0">
                <a:latin typeface="Times New Roman" pitchFamily="18" charset="0"/>
              </a:rPr>
              <a:t>Оценка на 01.01.2020 г. – 0,0 тыс.руб.</a:t>
            </a:r>
            <a:br>
              <a:rPr lang="ru-RU" altLang="ru-RU" sz="1800" b="1" smtClean="0">
                <a:latin typeface="Times New Roman" pitchFamily="18" charset="0"/>
              </a:rPr>
            </a:br>
            <a:r>
              <a:rPr lang="ru-RU" altLang="ru-RU" sz="1800" b="1" smtClean="0">
                <a:latin typeface="Times New Roman" pitchFamily="18" charset="0"/>
              </a:rPr>
              <a:t>Прогноз на 01.01.2021 г. – 0,0 тыс.руб.</a:t>
            </a:r>
            <a:br>
              <a:rPr lang="ru-RU" altLang="ru-RU" sz="1800" b="1" smtClean="0">
                <a:latin typeface="Times New Roman" pitchFamily="18" charset="0"/>
              </a:rPr>
            </a:br>
            <a:r>
              <a:rPr lang="ru-RU" altLang="ru-RU" sz="1800" b="1" smtClean="0">
                <a:latin typeface="Times New Roman" pitchFamily="18" charset="0"/>
              </a:rPr>
              <a:t>Прогноз на 01.01.2022г. – 0,0 тыс.руб.</a:t>
            </a:r>
            <a:br>
              <a:rPr lang="ru-RU" altLang="ru-RU" sz="1800" b="1" smtClean="0">
                <a:latin typeface="Times New Roman" pitchFamily="18" charset="0"/>
              </a:rPr>
            </a:br>
            <a:r>
              <a:rPr lang="ru-RU" altLang="ru-RU" sz="1800" b="1" smtClean="0">
                <a:latin typeface="Times New Roman" pitchFamily="18" charset="0"/>
              </a:rPr>
              <a:t>Прогноз на 01.01.2023 г. – 0,0 тыс.руб.</a:t>
            </a:r>
            <a:br>
              <a:rPr lang="ru-RU" altLang="ru-RU" sz="1800" b="1" smtClean="0">
                <a:latin typeface="Times New Roman" pitchFamily="18" charset="0"/>
              </a:rPr>
            </a:br>
            <a:endParaRPr lang="ru-RU" altLang="ru-RU" sz="1800" b="1" smtClean="0">
              <a:latin typeface="Times New Roman" pitchFamily="18" charset="0"/>
            </a:endParaRPr>
          </a:p>
        </p:txBody>
      </p:sp>
      <p:sp>
        <p:nvSpPr>
          <p:cNvPr id="109570" name="Text Box 24"/>
          <p:cNvSpPr txBox="1">
            <a:spLocks noChangeArrowheads="1"/>
          </p:cNvSpPr>
          <p:nvPr/>
        </p:nvSpPr>
        <p:spPr bwMode="auto">
          <a:xfrm>
            <a:off x="8710613" y="188913"/>
            <a:ext cx="433387" cy="369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1800">
                <a:latin typeface="Times New Roman" pitchFamily="18" charset="0"/>
              </a:rPr>
              <a:t>14</a:t>
            </a:r>
          </a:p>
        </p:txBody>
      </p:sp>
      <p:sp>
        <p:nvSpPr>
          <p:cNvPr id="109571" name="Text Box 4"/>
          <p:cNvSpPr txBox="1">
            <a:spLocks noChangeArrowheads="1"/>
          </p:cNvSpPr>
          <p:nvPr/>
        </p:nvSpPr>
        <p:spPr bwMode="auto">
          <a:xfrm>
            <a:off x="4140200" y="333375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4213" y="1412875"/>
            <a:ext cx="7273925" cy="4751388"/>
          </a:xfrm>
        </p:spPr>
        <p:txBody>
          <a:bodyPr/>
          <a:lstStyle/>
          <a:p>
            <a:pPr eaLnBrk="1" hangingPunct="1"/>
            <a:r>
              <a:rPr lang="ru-RU" altLang="ru-RU" sz="1800" b="1" smtClean="0">
                <a:latin typeface="Times New Roman" pitchFamily="18" charset="0"/>
              </a:rPr>
              <a:t>Контактная информация:</a:t>
            </a:r>
            <a:br>
              <a:rPr lang="ru-RU" altLang="ru-RU" sz="1800" b="1" smtClean="0">
                <a:latin typeface="Times New Roman" pitchFamily="18" charset="0"/>
              </a:rPr>
            </a:br>
            <a:r>
              <a:rPr lang="en-US" altLang="ru-RU" sz="1800" b="1" smtClean="0">
                <a:latin typeface="Times New Roman" pitchFamily="18" charset="0"/>
              </a:rPr>
              <a:t/>
            </a:r>
            <a:br>
              <a:rPr lang="en-US" altLang="ru-RU" sz="1800" b="1" smtClean="0">
                <a:latin typeface="Times New Roman" pitchFamily="18" charset="0"/>
              </a:rPr>
            </a:br>
            <a:r>
              <a:rPr lang="en-US" altLang="ru-RU" sz="1800" b="1" smtClean="0">
                <a:latin typeface="Times New Roman" pitchFamily="18" charset="0"/>
              </a:rPr>
              <a:t/>
            </a:r>
            <a:br>
              <a:rPr lang="en-US" altLang="ru-RU" sz="1800" b="1" smtClean="0">
                <a:latin typeface="Times New Roman" pitchFamily="18" charset="0"/>
              </a:rPr>
            </a:br>
            <a:r>
              <a:rPr lang="ru-RU" altLang="ru-RU" sz="1800" b="1" smtClean="0">
                <a:latin typeface="Times New Roman" pitchFamily="18" charset="0"/>
              </a:rPr>
              <a:t>1. Начальник финансового отдела – </a:t>
            </a:r>
            <a:br>
              <a:rPr lang="ru-RU" altLang="ru-RU" sz="1800" b="1" smtClean="0">
                <a:latin typeface="Times New Roman" pitchFamily="18" charset="0"/>
              </a:rPr>
            </a:br>
            <a:r>
              <a:rPr lang="ru-RU" altLang="ru-RU" sz="1800" b="1" smtClean="0">
                <a:latin typeface="Times New Roman" pitchFamily="18" charset="0"/>
              </a:rPr>
              <a:t>8(49343) 2-17-04</a:t>
            </a:r>
            <a:br>
              <a:rPr lang="ru-RU" altLang="ru-RU" sz="1800" b="1" smtClean="0">
                <a:latin typeface="Times New Roman" pitchFamily="18" charset="0"/>
              </a:rPr>
            </a:br>
            <a:r>
              <a:rPr lang="ru-RU" altLang="ru-RU" sz="1800" b="1" smtClean="0">
                <a:latin typeface="Times New Roman" pitchFamily="18" charset="0"/>
              </a:rPr>
              <a:t>2. Заместитель начальника финансового отдела –</a:t>
            </a:r>
            <a:br>
              <a:rPr lang="ru-RU" altLang="ru-RU" sz="1800" b="1" smtClean="0">
                <a:latin typeface="Times New Roman" pitchFamily="18" charset="0"/>
              </a:rPr>
            </a:br>
            <a:r>
              <a:rPr lang="ru-RU" altLang="ru-RU" sz="1800" b="1" smtClean="0">
                <a:latin typeface="Times New Roman" pitchFamily="18" charset="0"/>
              </a:rPr>
              <a:t>8(49343) 2-20-78</a:t>
            </a:r>
            <a:br>
              <a:rPr lang="ru-RU" altLang="ru-RU" sz="1800" b="1" smtClean="0">
                <a:latin typeface="Times New Roman" pitchFamily="18" charset="0"/>
              </a:rPr>
            </a:br>
            <a:r>
              <a:rPr lang="ru-RU" altLang="ru-RU" sz="1800" b="1" smtClean="0">
                <a:latin typeface="Times New Roman" pitchFamily="18" charset="0"/>
              </a:rPr>
              <a:t>3. Электронная почта: </a:t>
            </a:r>
            <a:r>
              <a:rPr lang="en-US" altLang="ru-RU" sz="1800" b="1" smtClean="0">
                <a:latin typeface="Times New Roman" pitchFamily="18" charset="0"/>
              </a:rPr>
              <a:t>raifoteik@mail</a:t>
            </a:r>
            <a:r>
              <a:rPr lang="ru-RU" altLang="ru-RU" sz="1800" b="1" smtClean="0">
                <a:latin typeface="Times New Roman" pitchFamily="18" charset="0"/>
              </a:rPr>
              <a:t>.</a:t>
            </a:r>
            <a:r>
              <a:rPr lang="en-US" altLang="ru-RU" sz="1800" b="1" smtClean="0">
                <a:latin typeface="Times New Roman" pitchFamily="18" charset="0"/>
              </a:rPr>
              <a:t>ru</a:t>
            </a:r>
            <a:endParaRPr lang="ru-RU" altLang="ru-RU" sz="1800" b="1" smtClean="0">
              <a:latin typeface="Times New Roman" pitchFamily="18" charset="0"/>
            </a:endParaRPr>
          </a:p>
        </p:txBody>
      </p:sp>
      <p:sp>
        <p:nvSpPr>
          <p:cNvPr id="110594" name="Text Box 24"/>
          <p:cNvSpPr txBox="1">
            <a:spLocks noChangeArrowheads="1"/>
          </p:cNvSpPr>
          <p:nvPr/>
        </p:nvSpPr>
        <p:spPr bwMode="auto">
          <a:xfrm>
            <a:off x="8710613" y="188913"/>
            <a:ext cx="433387" cy="369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1800">
                <a:latin typeface="Times New Roman" pitchFamily="18" charset="0"/>
              </a:rPr>
              <a:t>14</a:t>
            </a:r>
          </a:p>
        </p:txBody>
      </p:sp>
      <p:sp>
        <p:nvSpPr>
          <p:cNvPr id="110595" name="Text Box 4"/>
          <p:cNvSpPr txBox="1">
            <a:spLocks noChangeArrowheads="1"/>
          </p:cNvSpPr>
          <p:nvPr/>
        </p:nvSpPr>
        <p:spPr bwMode="auto">
          <a:xfrm>
            <a:off x="4140200" y="333375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7" name="Заголовок 1"/>
          <p:cNvSpPr>
            <a:spLocks noGrp="1"/>
          </p:cNvSpPr>
          <p:nvPr>
            <p:ph type="ctrTitle"/>
          </p:nvPr>
        </p:nvSpPr>
        <p:spPr>
          <a:xfrm>
            <a:off x="684213" y="2133600"/>
            <a:ext cx="7772400" cy="1470025"/>
          </a:xfrm>
        </p:spPr>
        <p:txBody>
          <a:bodyPr/>
          <a:lstStyle/>
          <a:p>
            <a:pPr eaLnBrk="1" hangingPunct="1"/>
            <a:r>
              <a:rPr lang="ru-RU" sz="3200" b="1" i="1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i="1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smtClean="0">
                <a:latin typeface="Times New Roman" pitchFamily="18" charset="0"/>
                <a:cs typeface="Times New Roman" pitchFamily="18" charset="0"/>
              </a:rPr>
              <a:t>Благодарим за внимание!</a:t>
            </a:r>
          </a:p>
        </p:txBody>
      </p:sp>
      <p:sp>
        <p:nvSpPr>
          <p:cNvPr id="111618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350" y="3860800"/>
            <a:ext cx="6400800" cy="1752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ru-RU" sz="2000" b="1" i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ru-RU" sz="2000" b="1" i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ru-RU" sz="2000" b="1" i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ru-RU" sz="2000" b="1" i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Тейковский муниципальный район»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b="1" i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2019 г .</a:t>
            </a:r>
          </a:p>
          <a:p>
            <a:pPr eaLnBrk="1" hangingPunct="1">
              <a:lnSpc>
                <a:spcPct val="80000"/>
              </a:lnSpc>
            </a:pPr>
            <a:endParaRPr lang="ru-RU" smtClean="0">
              <a:solidFill>
                <a:srgbClr val="898989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ru-RU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 spd="slow">
    <p:pull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9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07950" y="274638"/>
            <a:ext cx="8578850" cy="561975"/>
          </a:xfrm>
        </p:spPr>
        <p:txBody>
          <a:bodyPr lIns="91177" tIns="45589" rIns="91177" bIns="45589"/>
          <a:lstStyle/>
          <a:p>
            <a:pPr eaLnBrk="1" hangingPunct="1"/>
            <a:r>
              <a:rPr lang="ru-RU" altLang="ru-RU" sz="1800" b="1" smtClean="0">
                <a:latin typeface="Times New Roman" pitchFamily="18" charset="0"/>
              </a:rPr>
              <a:t>Структура  доходов бюджета Тейковского муниципального района </a:t>
            </a:r>
            <a:br>
              <a:rPr lang="ru-RU" altLang="ru-RU" sz="1800" b="1" smtClean="0">
                <a:latin typeface="Times New Roman" pitchFamily="18" charset="0"/>
              </a:rPr>
            </a:br>
            <a:r>
              <a:rPr lang="ru-RU" altLang="ru-RU" sz="1800" b="1" smtClean="0">
                <a:latin typeface="Times New Roman" pitchFamily="18" charset="0"/>
              </a:rPr>
              <a:t> за 2020-2022 г.г.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667625" y="908050"/>
            <a:ext cx="1225550" cy="3603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b="1">
                <a:solidFill>
                  <a:schemeClr val="tx1"/>
                </a:solidFill>
                <a:latin typeface="Times New Roman" pitchFamily="18" charset="0"/>
              </a:rPr>
              <a:t>млн.руб.</a:t>
            </a:r>
            <a:endParaRPr lang="ru-RU" sz="1800" b="1">
              <a:solidFill>
                <a:srgbClr val="FFFFFF"/>
              </a:solidFill>
              <a:latin typeface="Times New Roman" pitchFamily="18" charset="0"/>
            </a:endParaRPr>
          </a:p>
        </p:txBody>
      </p:sp>
      <p:graphicFrame>
        <p:nvGraphicFramePr>
          <p:cNvPr id="36895" name="Object 31"/>
          <p:cNvGraphicFramePr>
            <a:graphicFrameLocks noChangeAspect="1"/>
          </p:cNvGraphicFramePr>
          <p:nvPr/>
        </p:nvGraphicFramePr>
        <p:xfrm>
          <a:off x="323850" y="981075"/>
          <a:ext cx="4176713" cy="4176713"/>
        </p:xfrm>
        <a:graphic>
          <a:graphicData uri="http://schemas.openxmlformats.org/presentationml/2006/ole">
            <p:oleObj spid="_x0000_s36895" name="Диаграмма" r:id="rId4" imgW="6096075" imgH="4067089" progId="MSGraph.Chart.8">
              <p:embed followColorScheme="full"/>
            </p:oleObj>
          </a:graphicData>
        </a:graphic>
      </p:graphicFrame>
      <p:sp>
        <p:nvSpPr>
          <p:cNvPr id="36900" name="Rectangle 13"/>
          <p:cNvSpPr>
            <a:spLocks noChangeArrowheads="1"/>
          </p:cNvSpPr>
          <p:nvPr/>
        </p:nvSpPr>
        <p:spPr bwMode="auto">
          <a:xfrm>
            <a:off x="755650" y="1196975"/>
            <a:ext cx="33845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/>
              <a:t>Проект 2020 г.</a:t>
            </a:r>
          </a:p>
          <a:p>
            <a:pPr algn="ctr"/>
            <a:r>
              <a:rPr lang="ru-RU" b="1"/>
              <a:t>Всего доходов – 204,0 млн.руб.</a:t>
            </a:r>
          </a:p>
        </p:txBody>
      </p:sp>
      <p:sp>
        <p:nvSpPr>
          <p:cNvPr id="36901" name="Text Box 14"/>
          <p:cNvSpPr txBox="1">
            <a:spLocks noChangeArrowheads="1"/>
          </p:cNvSpPr>
          <p:nvPr/>
        </p:nvSpPr>
        <p:spPr bwMode="auto">
          <a:xfrm>
            <a:off x="2411413" y="2565400"/>
            <a:ext cx="1703387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chemeClr val="bg1"/>
                </a:solidFill>
              </a:rPr>
              <a:t>150,8 млн. руб.</a:t>
            </a:r>
          </a:p>
          <a:p>
            <a:pPr algn="ctr"/>
            <a:r>
              <a:rPr lang="ru-RU" b="1">
                <a:solidFill>
                  <a:schemeClr val="bg1"/>
                </a:solidFill>
              </a:rPr>
              <a:t>73,9%</a:t>
            </a:r>
          </a:p>
        </p:txBody>
      </p:sp>
      <p:sp>
        <p:nvSpPr>
          <p:cNvPr id="36902" name="Text Box 15"/>
          <p:cNvSpPr txBox="1">
            <a:spLocks noChangeArrowheads="1"/>
          </p:cNvSpPr>
          <p:nvPr/>
        </p:nvSpPr>
        <p:spPr bwMode="auto">
          <a:xfrm>
            <a:off x="971550" y="2133600"/>
            <a:ext cx="18002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>
                <a:solidFill>
                  <a:schemeClr val="bg1"/>
                </a:solidFill>
              </a:rPr>
              <a:t>46,1 млн.руб. 22,6%</a:t>
            </a:r>
          </a:p>
        </p:txBody>
      </p:sp>
      <p:sp>
        <p:nvSpPr>
          <p:cNvPr id="36903" name="Text Box 16"/>
          <p:cNvSpPr txBox="1">
            <a:spLocks noChangeArrowheads="1"/>
          </p:cNvSpPr>
          <p:nvPr/>
        </p:nvSpPr>
        <p:spPr bwMode="auto">
          <a:xfrm>
            <a:off x="611188" y="2708275"/>
            <a:ext cx="1728787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300" b="1">
                <a:solidFill>
                  <a:schemeClr val="bg1"/>
                </a:solidFill>
              </a:rPr>
              <a:t>7,1 млн. руб. 3,5%</a:t>
            </a:r>
          </a:p>
        </p:txBody>
      </p:sp>
      <p:graphicFrame>
        <p:nvGraphicFramePr>
          <p:cNvPr id="36896" name="Object 32"/>
          <p:cNvGraphicFramePr>
            <a:graphicFrameLocks noChangeAspect="1"/>
          </p:cNvGraphicFramePr>
          <p:nvPr/>
        </p:nvGraphicFramePr>
        <p:xfrm>
          <a:off x="5219700" y="981075"/>
          <a:ext cx="4140200" cy="4176713"/>
        </p:xfrm>
        <a:graphic>
          <a:graphicData uri="http://schemas.openxmlformats.org/presentationml/2006/ole">
            <p:oleObj spid="_x0000_s36896" name="Диаграмма" r:id="rId5" imgW="6096075" imgH="4067089" progId="MSGraph.Chart.8">
              <p:embed followColorScheme="full"/>
            </p:oleObj>
          </a:graphicData>
        </a:graphic>
      </p:graphicFrame>
      <p:sp>
        <p:nvSpPr>
          <p:cNvPr id="36904" name="Rectangle 19"/>
          <p:cNvSpPr>
            <a:spLocks noChangeArrowheads="1"/>
          </p:cNvSpPr>
          <p:nvPr/>
        </p:nvSpPr>
        <p:spPr bwMode="auto">
          <a:xfrm>
            <a:off x="5724525" y="1268413"/>
            <a:ext cx="302418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/>
              <a:t>Проект 2021 г.</a:t>
            </a:r>
          </a:p>
          <a:p>
            <a:pPr algn="ctr"/>
            <a:r>
              <a:rPr lang="ru-RU" b="1"/>
              <a:t>Всего доходов – 200,8 млн.руб.</a:t>
            </a:r>
          </a:p>
        </p:txBody>
      </p:sp>
      <p:sp>
        <p:nvSpPr>
          <p:cNvPr id="36905" name="Rectangle 24"/>
          <p:cNvSpPr>
            <a:spLocks noChangeArrowheads="1"/>
          </p:cNvSpPr>
          <p:nvPr/>
        </p:nvSpPr>
        <p:spPr bwMode="auto">
          <a:xfrm>
            <a:off x="6011863" y="2133600"/>
            <a:ext cx="15113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chemeClr val="bg1"/>
                </a:solidFill>
              </a:rPr>
              <a:t>46,7 млн.руб. </a:t>
            </a:r>
          </a:p>
          <a:p>
            <a:pPr algn="ctr"/>
            <a:r>
              <a:rPr lang="ru-RU" b="1">
                <a:solidFill>
                  <a:schemeClr val="bg1"/>
                </a:solidFill>
              </a:rPr>
              <a:t>23,3%</a:t>
            </a:r>
          </a:p>
        </p:txBody>
      </p:sp>
      <p:sp>
        <p:nvSpPr>
          <p:cNvPr id="36906" name="Rectangle 25"/>
          <p:cNvSpPr>
            <a:spLocks noChangeArrowheads="1"/>
          </p:cNvSpPr>
          <p:nvPr/>
        </p:nvSpPr>
        <p:spPr bwMode="auto">
          <a:xfrm>
            <a:off x="7308850" y="2492375"/>
            <a:ext cx="16383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chemeClr val="bg1"/>
                </a:solidFill>
              </a:rPr>
              <a:t>147,1 млн. руб.</a:t>
            </a:r>
          </a:p>
          <a:p>
            <a:pPr algn="ctr"/>
            <a:r>
              <a:rPr lang="ru-RU" b="1">
                <a:solidFill>
                  <a:schemeClr val="bg1"/>
                </a:solidFill>
              </a:rPr>
              <a:t>73,2%</a:t>
            </a:r>
          </a:p>
        </p:txBody>
      </p:sp>
      <p:sp>
        <p:nvSpPr>
          <p:cNvPr id="36907" name="Rectangle 26"/>
          <p:cNvSpPr>
            <a:spLocks noChangeArrowheads="1"/>
          </p:cNvSpPr>
          <p:nvPr/>
        </p:nvSpPr>
        <p:spPr bwMode="auto">
          <a:xfrm>
            <a:off x="5508625" y="2636838"/>
            <a:ext cx="18430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chemeClr val="bg1"/>
                </a:solidFill>
              </a:rPr>
              <a:t>7,0млн. руб. 3,5%</a:t>
            </a:r>
          </a:p>
        </p:txBody>
      </p:sp>
      <p:sp>
        <p:nvSpPr>
          <p:cNvPr id="36908" name="Rectangle 28"/>
          <p:cNvSpPr>
            <a:spLocks noChangeArrowheads="1"/>
          </p:cNvSpPr>
          <p:nvPr/>
        </p:nvSpPr>
        <p:spPr bwMode="auto">
          <a:xfrm>
            <a:off x="684213" y="4149725"/>
            <a:ext cx="14414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chemeClr val="bg1"/>
                </a:solidFill>
              </a:rPr>
              <a:t>. </a:t>
            </a:r>
          </a:p>
        </p:txBody>
      </p:sp>
      <p:graphicFrame>
        <p:nvGraphicFramePr>
          <p:cNvPr id="36897" name="Object 33"/>
          <p:cNvGraphicFramePr>
            <a:graphicFrameLocks noChangeAspect="1"/>
          </p:cNvGraphicFramePr>
          <p:nvPr/>
        </p:nvGraphicFramePr>
        <p:xfrm>
          <a:off x="1835150" y="2852738"/>
          <a:ext cx="6553200" cy="5218112"/>
        </p:xfrm>
        <a:graphic>
          <a:graphicData uri="http://schemas.openxmlformats.org/presentationml/2006/ole">
            <p:oleObj spid="_x0000_s36897" name="Диаграмма" r:id="rId6" imgW="6096075" imgH="4067089" progId="MSGraph.Chart.8">
              <p:embed followColorScheme="full"/>
            </p:oleObj>
          </a:graphicData>
        </a:graphic>
      </p:graphicFrame>
      <p:sp>
        <p:nvSpPr>
          <p:cNvPr id="36909" name="Rectangle 31"/>
          <p:cNvSpPr>
            <a:spLocks noChangeArrowheads="1"/>
          </p:cNvSpPr>
          <p:nvPr/>
        </p:nvSpPr>
        <p:spPr bwMode="auto">
          <a:xfrm>
            <a:off x="2484438" y="4652963"/>
            <a:ext cx="17113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chemeClr val="bg1"/>
                </a:solidFill>
              </a:rPr>
              <a:t>46,3 млн.руб. </a:t>
            </a:r>
          </a:p>
          <a:p>
            <a:pPr algn="ctr"/>
            <a:r>
              <a:rPr lang="ru-RU" b="1">
                <a:solidFill>
                  <a:schemeClr val="bg1"/>
                </a:solidFill>
              </a:rPr>
              <a:t>23,4%</a:t>
            </a:r>
          </a:p>
        </p:txBody>
      </p:sp>
      <p:sp>
        <p:nvSpPr>
          <p:cNvPr id="36910" name="Rectangle 32"/>
          <p:cNvSpPr>
            <a:spLocks noChangeArrowheads="1"/>
          </p:cNvSpPr>
          <p:nvPr/>
        </p:nvSpPr>
        <p:spPr bwMode="auto">
          <a:xfrm>
            <a:off x="3851275" y="5157788"/>
            <a:ext cx="19462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chemeClr val="bg1"/>
                </a:solidFill>
              </a:rPr>
              <a:t>144,7 млн. руб.</a:t>
            </a:r>
          </a:p>
          <a:p>
            <a:pPr algn="ctr"/>
            <a:r>
              <a:rPr lang="ru-RU" b="1">
                <a:solidFill>
                  <a:schemeClr val="bg1"/>
                </a:solidFill>
              </a:rPr>
              <a:t>73,2%</a:t>
            </a:r>
          </a:p>
        </p:txBody>
      </p:sp>
      <p:sp>
        <p:nvSpPr>
          <p:cNvPr id="36911" name="Rectangle 34"/>
          <p:cNvSpPr>
            <a:spLocks noChangeArrowheads="1"/>
          </p:cNvSpPr>
          <p:nvPr/>
        </p:nvSpPr>
        <p:spPr bwMode="auto">
          <a:xfrm>
            <a:off x="2268538" y="5157788"/>
            <a:ext cx="16732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chemeClr val="bg1"/>
                </a:solidFill>
              </a:rPr>
              <a:t>6,8 млн. руб. 3,4%</a:t>
            </a:r>
          </a:p>
        </p:txBody>
      </p:sp>
      <p:sp>
        <p:nvSpPr>
          <p:cNvPr id="36912" name="Rectangle 35"/>
          <p:cNvSpPr>
            <a:spLocks noChangeArrowheads="1"/>
          </p:cNvSpPr>
          <p:nvPr/>
        </p:nvSpPr>
        <p:spPr bwMode="auto">
          <a:xfrm>
            <a:off x="2339975" y="3716338"/>
            <a:ext cx="45720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/>
              <a:t>Проект 2022 г.</a:t>
            </a:r>
          </a:p>
          <a:p>
            <a:pPr algn="ctr"/>
            <a:r>
              <a:rPr lang="ru-RU" b="1"/>
              <a:t>Всего доходов – 197,8 млн.руб.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07950" y="274638"/>
            <a:ext cx="8578850" cy="561975"/>
          </a:xfrm>
        </p:spPr>
        <p:txBody>
          <a:bodyPr lIns="91177" tIns="45589" rIns="91177" bIns="45589"/>
          <a:lstStyle/>
          <a:p>
            <a:pPr eaLnBrk="1" hangingPunct="1"/>
            <a:r>
              <a:rPr lang="ru-RU" altLang="ru-RU" sz="1800" b="1" smtClean="0">
                <a:latin typeface="Times New Roman" pitchFamily="18" charset="0"/>
              </a:rPr>
              <a:t>Структура  безвозмездных поступлений в бюджет</a:t>
            </a:r>
            <a:br>
              <a:rPr lang="ru-RU" altLang="ru-RU" sz="1800" b="1" smtClean="0">
                <a:latin typeface="Times New Roman" pitchFamily="18" charset="0"/>
              </a:rPr>
            </a:br>
            <a:r>
              <a:rPr lang="ru-RU" altLang="ru-RU" sz="1800" b="1" smtClean="0">
                <a:latin typeface="Times New Roman" pitchFamily="18" charset="0"/>
              </a:rPr>
              <a:t> Тейковского муниципального района </a:t>
            </a:r>
            <a:br>
              <a:rPr lang="ru-RU" altLang="ru-RU" sz="1800" b="1" smtClean="0">
                <a:latin typeface="Times New Roman" pitchFamily="18" charset="0"/>
              </a:rPr>
            </a:br>
            <a:r>
              <a:rPr lang="ru-RU" altLang="ru-RU" sz="1800" b="1" smtClean="0">
                <a:latin typeface="Times New Roman" pitchFamily="18" charset="0"/>
              </a:rPr>
              <a:t> на 2020-2022 г.г.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667625" y="908050"/>
            <a:ext cx="1225550" cy="3603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b="1">
                <a:solidFill>
                  <a:schemeClr val="tx1"/>
                </a:solidFill>
                <a:latin typeface="Times New Roman" pitchFamily="18" charset="0"/>
              </a:rPr>
              <a:t>млн.руб.</a:t>
            </a:r>
            <a:endParaRPr lang="ru-RU" sz="1800" b="1">
              <a:solidFill>
                <a:srgbClr val="FFFFFF"/>
              </a:solidFill>
              <a:latin typeface="Times New Roman" pitchFamily="18" charset="0"/>
            </a:endParaRPr>
          </a:p>
        </p:txBody>
      </p:sp>
      <p:graphicFrame>
        <p:nvGraphicFramePr>
          <p:cNvPr id="71701" name="Object 21"/>
          <p:cNvGraphicFramePr>
            <a:graphicFrameLocks noChangeAspect="1"/>
          </p:cNvGraphicFramePr>
          <p:nvPr/>
        </p:nvGraphicFramePr>
        <p:xfrm>
          <a:off x="323850" y="981075"/>
          <a:ext cx="4176713" cy="4176713"/>
        </p:xfrm>
        <a:graphic>
          <a:graphicData uri="http://schemas.openxmlformats.org/presentationml/2006/ole">
            <p:oleObj spid="_x0000_s71701" name="Диаграмма" r:id="rId4" imgW="6096075" imgH="4067089" progId="MSGraph.Chart.8">
              <p:embed followColorScheme="full"/>
            </p:oleObj>
          </a:graphicData>
        </a:graphic>
      </p:graphicFrame>
      <p:sp>
        <p:nvSpPr>
          <p:cNvPr id="71706" name="Rectangle 5"/>
          <p:cNvSpPr>
            <a:spLocks noChangeArrowheads="1"/>
          </p:cNvSpPr>
          <p:nvPr/>
        </p:nvSpPr>
        <p:spPr bwMode="auto">
          <a:xfrm>
            <a:off x="755650" y="1196975"/>
            <a:ext cx="33845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/>
              <a:t>Проект 2020 г.</a:t>
            </a:r>
          </a:p>
          <a:p>
            <a:pPr algn="ctr"/>
            <a:r>
              <a:rPr lang="ru-RU" b="1"/>
              <a:t>Всего – 150,8 млн.руб.</a:t>
            </a:r>
          </a:p>
        </p:txBody>
      </p:sp>
      <p:sp>
        <p:nvSpPr>
          <p:cNvPr id="71707" name="Text Box 6"/>
          <p:cNvSpPr txBox="1">
            <a:spLocks noChangeArrowheads="1"/>
          </p:cNvSpPr>
          <p:nvPr/>
        </p:nvSpPr>
        <p:spPr bwMode="auto">
          <a:xfrm>
            <a:off x="2411413" y="2565400"/>
            <a:ext cx="1703387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chemeClr val="bg1"/>
                </a:solidFill>
              </a:rPr>
              <a:t>79,2 млн. руб.</a:t>
            </a:r>
          </a:p>
          <a:p>
            <a:pPr algn="ctr"/>
            <a:r>
              <a:rPr lang="ru-RU" b="1">
                <a:solidFill>
                  <a:schemeClr val="bg1"/>
                </a:solidFill>
              </a:rPr>
              <a:t>52,5%</a:t>
            </a:r>
          </a:p>
        </p:txBody>
      </p:sp>
      <p:sp>
        <p:nvSpPr>
          <p:cNvPr id="71708" name="Text Box 7"/>
          <p:cNvSpPr txBox="1">
            <a:spLocks noChangeArrowheads="1"/>
          </p:cNvSpPr>
          <p:nvPr/>
        </p:nvSpPr>
        <p:spPr bwMode="auto">
          <a:xfrm>
            <a:off x="971550" y="2133600"/>
            <a:ext cx="1800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>
                <a:solidFill>
                  <a:schemeClr val="bg1"/>
                </a:solidFill>
              </a:rPr>
              <a:t>3,2 млн.руб. 2,1%</a:t>
            </a:r>
          </a:p>
        </p:txBody>
      </p:sp>
      <p:sp>
        <p:nvSpPr>
          <p:cNvPr id="71709" name="Text Box 8"/>
          <p:cNvSpPr txBox="1">
            <a:spLocks noChangeArrowheads="1"/>
          </p:cNvSpPr>
          <p:nvPr/>
        </p:nvSpPr>
        <p:spPr bwMode="auto">
          <a:xfrm>
            <a:off x="755650" y="2565400"/>
            <a:ext cx="1728788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300" b="1">
                <a:solidFill>
                  <a:schemeClr val="bg1"/>
                </a:solidFill>
              </a:rPr>
              <a:t>68,4 млн. руб. 45,4%</a:t>
            </a:r>
          </a:p>
        </p:txBody>
      </p:sp>
      <p:sp>
        <p:nvSpPr>
          <p:cNvPr id="71710" name="Rectangle 10"/>
          <p:cNvSpPr>
            <a:spLocks noChangeArrowheads="1"/>
          </p:cNvSpPr>
          <p:nvPr/>
        </p:nvSpPr>
        <p:spPr bwMode="auto">
          <a:xfrm>
            <a:off x="5795963" y="1268413"/>
            <a:ext cx="3024187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/>
              <a:t>Проект 2021 г.</a:t>
            </a:r>
          </a:p>
          <a:p>
            <a:pPr algn="ctr"/>
            <a:r>
              <a:rPr lang="ru-RU" b="1"/>
              <a:t>Всего – 147,1 млн.руб.</a:t>
            </a:r>
          </a:p>
        </p:txBody>
      </p:sp>
      <p:sp>
        <p:nvSpPr>
          <p:cNvPr id="71711" name="Rectangle 14"/>
          <p:cNvSpPr>
            <a:spLocks noChangeArrowheads="1"/>
          </p:cNvSpPr>
          <p:nvPr/>
        </p:nvSpPr>
        <p:spPr bwMode="auto">
          <a:xfrm>
            <a:off x="684213" y="4149725"/>
            <a:ext cx="14414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chemeClr val="bg1"/>
                </a:solidFill>
              </a:rPr>
              <a:t>. </a:t>
            </a:r>
          </a:p>
        </p:txBody>
      </p:sp>
      <p:graphicFrame>
        <p:nvGraphicFramePr>
          <p:cNvPr id="71702" name="Object 22"/>
          <p:cNvGraphicFramePr>
            <a:graphicFrameLocks noChangeAspect="1"/>
          </p:cNvGraphicFramePr>
          <p:nvPr/>
        </p:nvGraphicFramePr>
        <p:xfrm>
          <a:off x="1979613" y="2924175"/>
          <a:ext cx="6553200" cy="5218113"/>
        </p:xfrm>
        <a:graphic>
          <a:graphicData uri="http://schemas.openxmlformats.org/presentationml/2006/ole">
            <p:oleObj spid="_x0000_s71702" name="Диаграмма" r:id="rId5" imgW="6096075" imgH="4067089" progId="MSGraph.Chart.8">
              <p:embed followColorScheme="full"/>
            </p:oleObj>
          </a:graphicData>
        </a:graphic>
      </p:graphicFrame>
      <p:sp>
        <p:nvSpPr>
          <p:cNvPr id="71712" name="Rectangle 16"/>
          <p:cNvSpPr>
            <a:spLocks noChangeArrowheads="1"/>
          </p:cNvSpPr>
          <p:nvPr/>
        </p:nvSpPr>
        <p:spPr bwMode="auto">
          <a:xfrm>
            <a:off x="3851275" y="4652963"/>
            <a:ext cx="17113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chemeClr val="bg1"/>
                </a:solidFill>
              </a:rPr>
              <a:t>0,3 млн.руб. </a:t>
            </a:r>
          </a:p>
          <a:p>
            <a:pPr algn="ctr"/>
            <a:r>
              <a:rPr lang="ru-RU" b="1">
                <a:solidFill>
                  <a:schemeClr val="bg1"/>
                </a:solidFill>
              </a:rPr>
              <a:t>0,2%</a:t>
            </a:r>
          </a:p>
        </p:txBody>
      </p:sp>
      <p:sp>
        <p:nvSpPr>
          <p:cNvPr id="71713" name="Rectangle 17"/>
          <p:cNvSpPr>
            <a:spLocks noChangeArrowheads="1"/>
          </p:cNvSpPr>
          <p:nvPr/>
        </p:nvSpPr>
        <p:spPr bwMode="auto">
          <a:xfrm>
            <a:off x="2268538" y="5013325"/>
            <a:ext cx="1728787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chemeClr val="bg1"/>
                </a:solidFill>
              </a:rPr>
              <a:t>71,6 млн. руб.</a:t>
            </a:r>
          </a:p>
          <a:p>
            <a:pPr algn="ctr"/>
            <a:r>
              <a:rPr lang="ru-RU" b="1">
                <a:solidFill>
                  <a:schemeClr val="bg1"/>
                </a:solidFill>
              </a:rPr>
              <a:t>49,5%</a:t>
            </a:r>
          </a:p>
        </p:txBody>
      </p:sp>
      <p:sp>
        <p:nvSpPr>
          <p:cNvPr id="71714" name="Rectangle 18"/>
          <p:cNvSpPr>
            <a:spLocks noChangeArrowheads="1"/>
          </p:cNvSpPr>
          <p:nvPr/>
        </p:nvSpPr>
        <p:spPr bwMode="auto">
          <a:xfrm>
            <a:off x="4356100" y="5157788"/>
            <a:ext cx="19462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solidFill>
                  <a:schemeClr val="bg1"/>
                </a:solidFill>
              </a:rPr>
              <a:t>72,8 млн. руб. 50,3%</a:t>
            </a:r>
          </a:p>
        </p:txBody>
      </p:sp>
      <p:sp>
        <p:nvSpPr>
          <p:cNvPr id="71715" name="Rectangle 19"/>
          <p:cNvSpPr>
            <a:spLocks noChangeArrowheads="1"/>
          </p:cNvSpPr>
          <p:nvPr/>
        </p:nvSpPr>
        <p:spPr bwMode="auto">
          <a:xfrm>
            <a:off x="2411413" y="3789363"/>
            <a:ext cx="45720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/>
              <a:t>Проект 2022 г.</a:t>
            </a:r>
          </a:p>
          <a:p>
            <a:pPr algn="ctr"/>
            <a:r>
              <a:rPr lang="ru-RU" b="1"/>
              <a:t>Всего доходов – 144,7 млн.руб.</a:t>
            </a:r>
          </a:p>
        </p:txBody>
      </p:sp>
      <p:graphicFrame>
        <p:nvGraphicFramePr>
          <p:cNvPr id="71703" name="Object 23"/>
          <p:cNvGraphicFramePr>
            <a:graphicFrameLocks noChangeAspect="1"/>
          </p:cNvGraphicFramePr>
          <p:nvPr/>
        </p:nvGraphicFramePr>
        <p:xfrm>
          <a:off x="4930775" y="857250"/>
          <a:ext cx="4427538" cy="4392613"/>
        </p:xfrm>
        <a:graphic>
          <a:graphicData uri="http://schemas.openxmlformats.org/presentationml/2006/ole">
            <p:oleObj spid="_x0000_s71703" name="Диаграмма" r:id="rId6" imgW="6096075" imgH="4067089" progId="MSGraph.Chart.8">
              <p:embed followColorScheme="full"/>
            </p:oleObj>
          </a:graphicData>
        </a:graphic>
      </p:graphicFrame>
      <p:sp>
        <p:nvSpPr>
          <p:cNvPr id="71716" name="Rectangle 22"/>
          <p:cNvSpPr>
            <a:spLocks noChangeArrowheads="1"/>
          </p:cNvSpPr>
          <p:nvPr/>
        </p:nvSpPr>
        <p:spPr bwMode="auto">
          <a:xfrm>
            <a:off x="7434263" y="2205038"/>
            <a:ext cx="1709737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chemeClr val="bg1"/>
                </a:solidFill>
              </a:rPr>
              <a:t>72,8 млн. руб.</a:t>
            </a:r>
          </a:p>
          <a:p>
            <a:pPr algn="ctr"/>
            <a:r>
              <a:rPr lang="ru-RU" b="1">
                <a:solidFill>
                  <a:schemeClr val="bg1"/>
                </a:solidFill>
              </a:rPr>
              <a:t>49,5%</a:t>
            </a:r>
          </a:p>
        </p:txBody>
      </p:sp>
      <p:sp>
        <p:nvSpPr>
          <p:cNvPr id="71717" name="Rectangle 23"/>
          <p:cNvSpPr>
            <a:spLocks noChangeArrowheads="1"/>
          </p:cNvSpPr>
          <p:nvPr/>
        </p:nvSpPr>
        <p:spPr bwMode="auto">
          <a:xfrm>
            <a:off x="5219700" y="2349500"/>
            <a:ext cx="16383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chemeClr val="bg1"/>
                </a:solidFill>
              </a:rPr>
              <a:t>74,0 млн. руб.</a:t>
            </a:r>
          </a:p>
          <a:p>
            <a:pPr algn="ctr"/>
            <a:r>
              <a:rPr lang="ru-RU" b="1">
                <a:solidFill>
                  <a:schemeClr val="bg1"/>
                </a:solidFill>
              </a:rPr>
              <a:t>50,3%</a:t>
            </a:r>
          </a:p>
        </p:txBody>
      </p:sp>
      <p:sp>
        <p:nvSpPr>
          <p:cNvPr id="71718" name="Rectangle 24"/>
          <p:cNvSpPr>
            <a:spLocks noChangeArrowheads="1"/>
          </p:cNvSpPr>
          <p:nvPr/>
        </p:nvSpPr>
        <p:spPr bwMode="auto">
          <a:xfrm>
            <a:off x="6227763" y="1989138"/>
            <a:ext cx="1638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200" b="1">
                <a:solidFill>
                  <a:schemeClr val="bg1"/>
                </a:solidFill>
              </a:rPr>
              <a:t>0,3 млн. руб.</a:t>
            </a:r>
          </a:p>
          <a:p>
            <a:pPr algn="ctr"/>
            <a:r>
              <a:rPr lang="ru-RU" sz="1200" b="1">
                <a:solidFill>
                  <a:schemeClr val="bg1"/>
                </a:solidFill>
              </a:rPr>
              <a:t>0,2%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0"/>
            <a:ext cx="8218487" cy="1301750"/>
          </a:xfrm>
        </p:spPr>
        <p:txBody>
          <a:bodyPr/>
          <a:lstStyle/>
          <a:p>
            <a:pPr eaLnBrk="1" hangingPunct="1"/>
            <a:r>
              <a:rPr lang="ru-RU" altLang="ru-RU" sz="1800" b="1" smtClean="0">
                <a:latin typeface="Times New Roman" pitchFamily="18" charset="0"/>
              </a:rPr>
              <a:t>Налоговые и неналоговые доходы  бюджета Тейковского муниципального района по видам доходов, тыс. рублей</a:t>
            </a:r>
          </a:p>
        </p:txBody>
      </p:sp>
      <p:graphicFrame>
        <p:nvGraphicFramePr>
          <p:cNvPr id="73817" name="Group 89"/>
          <p:cNvGraphicFramePr>
            <a:graphicFrameLocks noGrp="1"/>
          </p:cNvGraphicFramePr>
          <p:nvPr/>
        </p:nvGraphicFramePr>
        <p:xfrm>
          <a:off x="395288" y="1052513"/>
          <a:ext cx="8497887" cy="5008562"/>
        </p:xfrm>
        <a:graphic>
          <a:graphicData uri="http://schemas.openxmlformats.org/drawingml/2006/table">
            <a:tbl>
              <a:tblPr/>
              <a:tblGrid>
                <a:gridCol w="835025"/>
                <a:gridCol w="2738437"/>
                <a:gridCol w="1641475"/>
                <a:gridCol w="1641475"/>
                <a:gridCol w="1641475"/>
              </a:tblGrid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П/П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Наименование показателя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2020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20</a:t>
                      </a: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21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20</a:t>
                      </a: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го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1.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Налоговые  доходы, всего  (тыс.руб.)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46087,6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46717,5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46317,6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1.1.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Налог на доходы физических лиц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37971,3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39751,2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39751,3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1.2.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Налоги на товары (работы, услуги), реализуемые на территории РФ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5985,4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5985,4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5985,4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1.3.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Налоги на совокупный доход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1961,9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811,9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411,9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1.4.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Налоги, сборы и регулярные платежи за пользование природными ресурсами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 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169,0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  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169,0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 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169,0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8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2.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Неналоговые доходы, всего  (тыс.руб.)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7139,4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 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7002,4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6763,1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2.1.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3098,7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 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2861,4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2403,2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</a:t>
                      </a: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2.</a:t>
                      </a: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Доходы от оказания платных услуг (работ) и компенсация затрат государства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 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2231,7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 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2231,7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2231,7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2.</a:t>
                      </a: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Доходы от продажи материальных и нематериальных активов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 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1660,4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 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1745,9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1922,1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2.</a:t>
                      </a: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Штрафы, санкции, возмещение ущерба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   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5,3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    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4,7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  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4,6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2</a:t>
                      </a: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.</a:t>
                      </a: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Прочие неналоговые доходы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   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143,3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    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158,7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  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3.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ВСЕГО: (тыс.руб.)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53227,0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53719,9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53080,7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5846" name="Group 70"/>
          <p:cNvGraphicFramePr>
            <a:graphicFrameLocks noGrp="1"/>
          </p:cNvGraphicFramePr>
          <p:nvPr>
            <p:ph idx="1"/>
          </p:nvPr>
        </p:nvGraphicFramePr>
        <p:xfrm>
          <a:off x="539750" y="1268413"/>
          <a:ext cx="8245475" cy="4195762"/>
        </p:xfrm>
        <a:graphic>
          <a:graphicData uri="http://schemas.openxmlformats.org/drawingml/2006/table">
            <a:tbl>
              <a:tblPr/>
              <a:tblGrid>
                <a:gridCol w="3282950"/>
                <a:gridCol w="1839913"/>
                <a:gridCol w="1681162"/>
                <a:gridCol w="1441450"/>
              </a:tblGrid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разделов КБК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2020 год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2021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2022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81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204052,2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200791,7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197765,8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0100 Общегосударственные вопросы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27579,0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27910,0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23291,8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0300 Национальная безопасность и правоохранительная   деятельность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6267,8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6208,5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6250,8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0400 Национальная экономика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8444,2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7245,4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7255,7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0500  ЖКХ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10579,4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9915,5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8409,3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0700 Образование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134814,3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129960,5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130430,5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0800 Культура и кинематография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13947,2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8681,4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8773,3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1000  Социальная политика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1938,2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5338,5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2954,0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1100   Физическая культура и спорт 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482,1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512,1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512,1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Условно утвержденные расходы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5019,8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9888,3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5844" name="Rectangle 2"/>
          <p:cNvSpPr>
            <a:spLocks noChangeArrowheads="1"/>
          </p:cNvSpPr>
          <p:nvPr/>
        </p:nvSpPr>
        <p:spPr bwMode="auto">
          <a:xfrm>
            <a:off x="107950" y="0"/>
            <a:ext cx="9144000" cy="10525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99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2000" b="1" i="1">
                <a:latin typeface="Times New Roman" pitchFamily="18" charset="0"/>
                <a:cs typeface="Times New Roman" pitchFamily="18" charset="0"/>
              </a:rPr>
              <a:t>Расходы  бюджета Тейковского муниципального района </a:t>
            </a:r>
          </a:p>
          <a:p>
            <a:pPr algn="ctr"/>
            <a:r>
              <a:rPr lang="ru-RU" altLang="ru-RU" sz="2000" b="1" i="1">
                <a:latin typeface="Times New Roman" pitchFamily="18" charset="0"/>
                <a:cs typeface="Times New Roman" pitchFamily="18" charset="0"/>
              </a:rPr>
              <a:t>по функциональной   направленности,    на 2020-2022 годы       </a:t>
            </a:r>
            <a:r>
              <a:rPr lang="ru-RU" altLang="ru-RU" sz="1600" b="1" i="1">
                <a:latin typeface="Times New Roman" pitchFamily="18" charset="0"/>
                <a:cs typeface="Times New Roman" pitchFamily="18" charset="0"/>
              </a:rPr>
              <a:t>тыс. руб.</a:t>
            </a:r>
          </a:p>
        </p:txBody>
      </p:sp>
    </p:spTree>
  </p:cSld>
  <p:clrMapOvr>
    <a:masterClrMapping/>
  </p:clrMapOvr>
  <p:transition spd="slow"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2000" b="1" smtClean="0">
                <a:latin typeface="Arial" charset="0"/>
              </a:rPr>
              <a:t>Планирование бюджетных ассигнований на 2020 год и плановый период 2021-2022 г.г. по разделу 0100 «Общегосударственные вопросы»</a:t>
            </a:r>
          </a:p>
        </p:txBody>
      </p:sp>
      <p:sp>
        <p:nvSpPr>
          <p:cNvPr id="76802" name="AutoShape 7"/>
          <p:cNvSpPr>
            <a:spLocks noChangeArrowheads="1"/>
          </p:cNvSpPr>
          <p:nvPr/>
        </p:nvSpPr>
        <p:spPr bwMode="auto">
          <a:xfrm>
            <a:off x="179388" y="2276475"/>
            <a:ext cx="2736850" cy="4249738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ru-RU" sz="1200"/>
              <a:t>Функционирование высшего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должностного лица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муниципального образования –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1313,5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Функционирование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представительных органов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муниципальных  образований -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977,9 тыс.руб.;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Функционирование местной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администрации- 17384,5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Обеспечение деятельности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финансовых органов – 3445,8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Резервные фонды – 5200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Другие общегосударственные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вопросы – 2185,4 тыс.руб.</a:t>
            </a:r>
          </a:p>
          <a:p>
            <a:pPr>
              <a:buFont typeface="Wingdings" pitchFamily="2" charset="2"/>
              <a:buChar char="Ø"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76803" name="AutoShape 8"/>
          <p:cNvSpPr>
            <a:spLocks noChangeArrowheads="1"/>
          </p:cNvSpPr>
          <p:nvPr/>
        </p:nvSpPr>
        <p:spPr bwMode="auto">
          <a:xfrm>
            <a:off x="323850" y="1412875"/>
            <a:ext cx="2519363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800" b="1"/>
              <a:t>2020 год- 27578,0 т.р. </a:t>
            </a:r>
          </a:p>
        </p:txBody>
      </p:sp>
      <p:sp>
        <p:nvSpPr>
          <p:cNvPr id="76804" name="AutoShape 12"/>
          <p:cNvSpPr>
            <a:spLocks noChangeArrowheads="1"/>
          </p:cNvSpPr>
          <p:nvPr/>
        </p:nvSpPr>
        <p:spPr bwMode="auto">
          <a:xfrm>
            <a:off x="6372225" y="1412875"/>
            <a:ext cx="2519363" cy="503238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800" b="1"/>
              <a:t>2022 год- 23291,8 т.р.</a:t>
            </a:r>
          </a:p>
        </p:txBody>
      </p:sp>
      <p:sp>
        <p:nvSpPr>
          <p:cNvPr id="76805" name="AutoShape 13"/>
          <p:cNvSpPr>
            <a:spLocks noChangeArrowheads="1"/>
          </p:cNvSpPr>
          <p:nvPr/>
        </p:nvSpPr>
        <p:spPr bwMode="auto">
          <a:xfrm>
            <a:off x="3348038" y="1412875"/>
            <a:ext cx="2519362" cy="503238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800" b="1"/>
              <a:t>2021 год- 27910,0 т.р.</a:t>
            </a:r>
          </a:p>
        </p:txBody>
      </p:sp>
      <p:sp>
        <p:nvSpPr>
          <p:cNvPr id="76806" name="AutoShape 16"/>
          <p:cNvSpPr>
            <a:spLocks noChangeArrowheads="1"/>
          </p:cNvSpPr>
          <p:nvPr/>
        </p:nvSpPr>
        <p:spPr bwMode="auto">
          <a:xfrm>
            <a:off x="3203575" y="2060575"/>
            <a:ext cx="2736850" cy="4608513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ru-RU" sz="1200"/>
              <a:t>Функционирование высшего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должностного лица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муниципального образования –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1486,5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Функционирование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представительных органов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муниципальных  образований -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876,0 тыс.руб.;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Функционирование местной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администрации- 15934,0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r>
              <a:rPr lang="ru-RU" sz="1200"/>
              <a:t>- Судебная система – 2,0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Обеспечение деятельности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финансовых органов – 3930,1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Резервные фонды – 2740,0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Другие общегосударственные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вопросы – 2941,4 тыс.руб.</a:t>
            </a:r>
          </a:p>
          <a:p>
            <a:pPr>
              <a:buFont typeface="Wingdings" pitchFamily="2" charset="2"/>
              <a:buChar char="Ø"/>
            </a:pPr>
            <a:endParaRPr lang="ru-RU" sz="1200"/>
          </a:p>
        </p:txBody>
      </p:sp>
      <p:sp>
        <p:nvSpPr>
          <p:cNvPr id="76807" name="AutoShape 17"/>
          <p:cNvSpPr>
            <a:spLocks noChangeArrowheads="1"/>
          </p:cNvSpPr>
          <p:nvPr/>
        </p:nvSpPr>
        <p:spPr bwMode="auto">
          <a:xfrm>
            <a:off x="179388" y="2060575"/>
            <a:ext cx="2736850" cy="4537075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ru-RU" sz="1200"/>
              <a:t>Функционирование высшего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должностного лица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муниципального образования –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1486,5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Функционирование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представительных органов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муниципальных  образований -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875,9 тыс.руб.;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Функционирование местной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администрации- 15962,9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Tx/>
              <a:buChar char="-"/>
            </a:pPr>
            <a:r>
              <a:rPr lang="ru-RU" sz="1200"/>
              <a:t> Судебная система – 2,0 тыс.руб.</a:t>
            </a:r>
          </a:p>
          <a:p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Обеспечение деятельности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финансовых органов – 3930,1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тыс.руб.</a:t>
            </a:r>
          </a:p>
          <a:p>
            <a:pPr>
              <a:buFont typeface="Wingdings" pitchFamily="2" charset="2"/>
              <a:buChar char="Ø"/>
            </a:pPr>
            <a:r>
              <a:rPr lang="ru-RU" sz="1200"/>
              <a:t>Резервные фонды – 1160,2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 тыс.руб.</a:t>
            </a:r>
          </a:p>
          <a:p>
            <a:pPr>
              <a:buFont typeface="Wingdings" pitchFamily="2" charset="2"/>
              <a:buChar char="Ø"/>
            </a:pPr>
            <a:r>
              <a:rPr lang="ru-RU" sz="1200"/>
              <a:t>Другие общегосударственные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вопросы – 4161,4 тыс.руб.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 </a:t>
            </a:r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76808" name="AutoShape 18"/>
          <p:cNvSpPr>
            <a:spLocks noChangeArrowheads="1"/>
          </p:cNvSpPr>
          <p:nvPr/>
        </p:nvSpPr>
        <p:spPr bwMode="auto">
          <a:xfrm>
            <a:off x="6227763" y="2060575"/>
            <a:ext cx="2736850" cy="4608513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ru-RU" sz="1200"/>
              <a:t>Функционирование высшего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должностного лица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муниципального образования –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1486,5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Функционирование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представительных органов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муниципальных  образований -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876,0 тыс.руб.;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Функционирование местной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администрации- 15934,0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r>
              <a:rPr lang="ru-RU" sz="1200"/>
              <a:t>- Судебная система – 0,0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Обеспечение деятельности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финансовых органов – 3930,1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Резервные фонды – 723,8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Другие общегосударственные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вопросы – 341,4 тыс.руб.</a:t>
            </a:r>
          </a:p>
          <a:p>
            <a:pPr>
              <a:buFont typeface="Wingdings" pitchFamily="2" charset="2"/>
              <a:buChar char="Ø"/>
            </a:pPr>
            <a:endParaRPr lang="ru-RU" sz="1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10370</TotalTime>
  <Words>3290</Words>
  <Application>Microsoft Office PowerPoint</Application>
  <PresentationFormat>Экран (4:3)</PresentationFormat>
  <Paragraphs>934</Paragraphs>
  <Slides>43</Slides>
  <Notes>3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43</vt:i4>
      </vt:variant>
    </vt:vector>
  </HeadingPairs>
  <TitlesOfParts>
    <vt:vector size="50" baseType="lpstr">
      <vt:lpstr>Arial</vt:lpstr>
      <vt:lpstr>Calibri</vt:lpstr>
      <vt:lpstr>Times New Roman</vt:lpstr>
      <vt:lpstr>Wingdings</vt:lpstr>
      <vt:lpstr>Тема Office</vt:lpstr>
      <vt:lpstr>Тема Office</vt:lpstr>
      <vt:lpstr>Диаграмма</vt:lpstr>
      <vt:lpstr>БЮДЖЕТ ДЛЯ ГРАЖДАН Бюджет Тейковского муниципального района на 2020 год и плановый период  2021-2022 годов</vt:lpstr>
      <vt:lpstr>Проект бюджета Тейковского муниципального района сформирован в соответствии с требованиями бюджетного и налогового законодательства Российской Федерации, на основании:</vt:lpstr>
      <vt:lpstr>Слайд 3</vt:lpstr>
      <vt:lpstr>Слайд 4</vt:lpstr>
      <vt:lpstr>Структура  доходов бюджета Тейковского муниципального района   за 2020-2022 г.г.</vt:lpstr>
      <vt:lpstr>Структура  безвозмездных поступлений в бюджет  Тейковского муниципального района   на 2020-2022 г.г.</vt:lpstr>
      <vt:lpstr>Налоговые и неналоговые доходы  бюджета Тейковского муниципального района по видам доходов, тыс. рублей</vt:lpstr>
      <vt:lpstr>Слайд 8</vt:lpstr>
      <vt:lpstr>Планирование бюджетных ассигнований на 2020 год и плановый период 2021-2022 г.г. по разделу 0100 «Общегосударственные вопросы»</vt:lpstr>
      <vt:lpstr>Планирование бюджетных ассигнований на 2020 год и плановый период 2021-2022 г.г. по разделу 0300 «Национальная безопасность и правоохранительная деятельность»</vt:lpstr>
      <vt:lpstr>Планирование бюджетных ассигнований на 2020 год и плановый период 2021-2022 г.г. по разделу 0400 «Национальная экономика»</vt:lpstr>
      <vt:lpstr>Планирование бюджетных ассигнований на 2020 год и плановый период 2021-2022 г.г. по разделу 0500 «Жилищно-коммунальное хозяйство»</vt:lpstr>
      <vt:lpstr>Планирование бюджетных ассигнований на 2020 год и плановый период 2021-2022 г.г. по разделу 0700 «Образование»</vt:lpstr>
      <vt:lpstr>Планирование бюджетных ассигнований на 2020 год и плановый период 2021-2022 г.г. по разделу 0800 «Культура, кинематография»</vt:lpstr>
      <vt:lpstr>Планирование бюджетных ассигнований на 2020 год и плановый период 2021-2022 г.г. по разделу 1000 «Социальная политика»</vt:lpstr>
      <vt:lpstr>Планирование бюджетных ассигнований на 2020 год и плановый период 2021-2022 г.г. по разделу 1100 «Физическая культура и спорт»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  <vt:lpstr>Слайд 40</vt:lpstr>
      <vt:lpstr>Муниципальный долг Тейковского муниципального района  Оценка на 01.01.2020 г. – 0,0 тыс.руб. Прогноз на 01.01.2021 г. – 0,0 тыс.руб. Прогноз на 01.01.2022г. – 0,0 тыс.руб. Прогноз на 01.01.2023 г. – 0,0 тыс.руб. </vt:lpstr>
      <vt:lpstr>Контактная информация:   1. Начальник финансового отдела –  8(49343) 2-17-04 2. Заместитель начальника финансового отдела – 8(49343) 2-20-78 3. Электронная почта: raifoteik@mail.ru</vt:lpstr>
      <vt:lpstr> Благодарим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об исполнении бюджета муниципального образования «Усть-Илимский район» за 2015 год</dc:title>
  <dc:creator>User</dc:creator>
  <cp:lastModifiedBy>Райфинотдел</cp:lastModifiedBy>
  <cp:revision>200</cp:revision>
  <dcterms:created xsi:type="dcterms:W3CDTF">2016-05-10T06:05:12Z</dcterms:created>
  <dcterms:modified xsi:type="dcterms:W3CDTF">2019-12-30T06:15:28Z</dcterms:modified>
</cp:coreProperties>
</file>