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1" r:id="rId2"/>
  </p:sldMasterIdLst>
  <p:notesMasterIdLst>
    <p:notesMasterId r:id="rId37"/>
  </p:notesMasterIdLst>
  <p:sldIdLst>
    <p:sldId id="257" r:id="rId3"/>
    <p:sldId id="315" r:id="rId4"/>
    <p:sldId id="299" r:id="rId5"/>
    <p:sldId id="273" r:id="rId6"/>
    <p:sldId id="278" r:id="rId7"/>
    <p:sldId id="330" r:id="rId8"/>
    <p:sldId id="275" r:id="rId9"/>
    <p:sldId id="314" r:id="rId10"/>
    <p:sldId id="264" r:id="rId11"/>
    <p:sldId id="317" r:id="rId12"/>
    <p:sldId id="331" r:id="rId13"/>
    <p:sldId id="318" r:id="rId14"/>
    <p:sldId id="319" r:id="rId15"/>
    <p:sldId id="320" r:id="rId16"/>
    <p:sldId id="324" r:id="rId17"/>
    <p:sldId id="322" r:id="rId18"/>
    <p:sldId id="323" r:id="rId19"/>
    <p:sldId id="335" r:id="rId20"/>
    <p:sldId id="332" r:id="rId21"/>
    <p:sldId id="326" r:id="rId22"/>
    <p:sldId id="327" r:id="rId23"/>
    <p:sldId id="328" r:id="rId24"/>
    <p:sldId id="329" r:id="rId25"/>
    <p:sldId id="333" r:id="rId26"/>
    <p:sldId id="334" r:id="rId27"/>
    <p:sldId id="336" r:id="rId28"/>
    <p:sldId id="271" r:id="rId29"/>
    <p:sldId id="296" r:id="rId30"/>
    <p:sldId id="297" r:id="rId31"/>
    <p:sldId id="298" r:id="rId32"/>
    <p:sldId id="337" r:id="rId33"/>
    <p:sldId id="281" r:id="rId34"/>
    <p:sldId id="313" r:id="rId35"/>
    <p:sldId id="272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40CCB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86" autoAdjust="0"/>
  </p:normalViewPr>
  <p:slideViewPr>
    <p:cSldViewPr>
      <p:cViewPr varScale="1">
        <p:scale>
          <a:sx n="74" d="100"/>
          <a:sy n="74" d="100"/>
        </p:scale>
        <p:origin x="-12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BCAB98-B58C-4EB8-925F-7A489B3B3609}" type="datetimeFigureOut">
              <a:rPr lang="ru-RU"/>
              <a:pPr>
                <a:defRPr/>
              </a:pPr>
              <a:t>03.04.2019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3A6ECAB-011C-4DF8-B215-3D6D02AC6A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E72BD73-661C-4494-A22A-BECBA5F8B0C1}" type="slidenum">
              <a:rPr lang="ru-RU" altLang="ru-RU" sz="1200">
                <a:latin typeface="+mn-lt"/>
              </a:rPr>
              <a:pPr algn="r">
                <a:defRPr/>
              </a:pPr>
              <a:t>5</a:t>
            </a:fld>
            <a:endParaRPr lang="ru-RU" alt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7A673-F190-4671-BE88-571CAA3DD1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C8394-7EE8-45E4-9130-E68958F33F5C}" type="datetimeFigureOut">
              <a:rPr lang="ru-RU"/>
              <a:pPr>
                <a:defRPr/>
              </a:pPr>
              <a:t>03.04.2019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5D7DE-23D1-4F83-B95C-0F5358F0CE07}" type="datetimeFigureOut">
              <a:rPr lang="ru-RU"/>
              <a:pPr>
                <a:defRPr/>
              </a:pPr>
              <a:t>03.04.2019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E69B0-6C10-45F5-99CA-3ACB356FA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4B728-7D0F-412A-B68A-C6C4BC311D30}" type="datetimeFigureOut">
              <a:rPr lang="ru-RU"/>
              <a:pPr>
                <a:defRPr/>
              </a:pPr>
              <a:t>03.04.2019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2E1AC-2BF6-45FD-A6C9-27642D3869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802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802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35AE3-5074-432A-BCF8-BA8500E407D8}" type="datetimeFigureOut">
              <a:rPr lang="ru-RU"/>
              <a:pPr>
                <a:defRPr/>
              </a:pPr>
              <a:t>03.04.2019</a:t>
            </a:fld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D761A-52E8-4BA3-9D3D-BD9D5C6A84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B5708-3EB9-49B0-9B82-4CC64F36DF20}" type="datetimeFigureOut">
              <a:rPr lang="ru-RU"/>
              <a:pPr>
                <a:defRPr/>
              </a:pPr>
              <a:t>03.04.2019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7803C-FBD7-4F99-A0B3-35D577669F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4A1B3-A6AD-40B9-BC08-45AC52D2C9F4}" type="datetimeFigureOut">
              <a:rPr lang="ru-RU"/>
              <a:pPr>
                <a:defRPr/>
              </a:pPr>
              <a:t>03.04.2019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1BD44-A242-4C06-B4E5-D10A720846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84AAD-8F91-4E80-AC14-B8062CB2EF82}" type="datetimeFigureOut">
              <a:rPr lang="ru-RU"/>
              <a:pPr>
                <a:defRPr/>
              </a:pPr>
              <a:t>03.04.2019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6749A-EB2F-4A55-A47B-46D1E1DD1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142D8-2451-4700-8780-B479C8167BAD}" type="datetimeFigureOut">
              <a:rPr lang="ru-RU"/>
              <a:pPr>
                <a:defRPr/>
              </a:pPr>
              <a:t>03.04.2019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FABDA-21F0-46C8-BBED-D748186CEF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6DA07-0493-47E0-8159-9FE67A7EE898}" type="datetimeFigureOut">
              <a:rPr lang="ru-RU"/>
              <a:pPr>
                <a:defRPr/>
              </a:pPr>
              <a:t>03.04.2019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8067A-40D3-47DA-A8B0-0C5C396C91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2DA45-C683-4494-B936-89090B956103}" type="datetimeFigureOut">
              <a:rPr lang="ru-RU"/>
              <a:pPr>
                <a:defRPr/>
              </a:pPr>
              <a:t>03.04.2019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06288-B804-4476-956A-B9C80E626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D3BC0-FE76-4187-A64C-9F2939944731}" type="datetimeFigureOut">
              <a:rPr lang="ru-RU"/>
              <a:pPr>
                <a:defRPr/>
              </a:pPr>
              <a:t>03.04.2019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FE14A-ED28-471C-BE5E-3BF600A37B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6DF03-0C71-49DF-86FE-DF3030874B61}" type="datetimeFigureOut">
              <a:rPr lang="ru-RU"/>
              <a:pPr>
                <a:defRPr/>
              </a:pPr>
              <a:t>03.04.2019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87BC1-58E9-4523-A477-269E186A23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A10C7691-2F74-4683-9277-4C4D8FE29AE8}" type="datetimeFigureOut">
              <a:rPr lang="ru-RU"/>
              <a:pPr>
                <a:defRPr/>
              </a:pPr>
              <a:t>03.04.2019</a:t>
            </a:fld>
            <a:endParaRPr lang="ru-RU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AC95F761-761D-474F-B904-E5AA3F21C0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4" r:id="rId1"/>
    <p:sldLayoutId id="2147483713" r:id="rId2"/>
    <p:sldLayoutId id="2147483712" r:id="rId3"/>
    <p:sldLayoutId id="2147483711" r:id="rId4"/>
    <p:sldLayoutId id="2147483710" r:id="rId5"/>
    <p:sldLayoutId id="2147483709" r:id="rId6"/>
    <p:sldLayoutId id="2147483708" r:id="rId7"/>
    <p:sldLayoutId id="2147483707" r:id="rId8"/>
    <p:sldLayoutId id="2147483706" r:id="rId9"/>
    <p:sldLayoutId id="2147483705" r:id="rId10"/>
    <p:sldLayoutId id="214748370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9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2699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5" name="Rectangle 2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7338DF4-DFC7-4917-9C11-B546D0CD29F4}" type="datetimeFigureOut">
              <a:rPr lang="ru-RU"/>
              <a:pPr>
                <a:defRPr/>
              </a:pPr>
              <a:t>03.04.2019</a:t>
            </a:fld>
            <a:endParaRPr lang="ru-RU"/>
          </a:p>
        </p:txBody>
      </p:sp>
      <p:sp>
        <p:nvSpPr>
          <p:cNvPr id="4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7A946DC-6F58-4A52-A8D5-9230CB9B49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188" y="404813"/>
            <a:ext cx="7993062" cy="460851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i="1">
                <a:cs typeface="Times New Roman" pitchFamily="18" charset="0"/>
              </a:rPr>
              <a:t>БЮДЖЕТ ДЛЯ ГРАЖДАН</a:t>
            </a:r>
            <a:br>
              <a:rPr lang="ru-RU" sz="4000" b="1" i="1">
                <a:cs typeface="Times New Roman" pitchFamily="18" charset="0"/>
              </a:rPr>
            </a:br>
            <a:r>
              <a:rPr lang="ru-RU" sz="4000" b="1" i="1">
                <a:cs typeface="Times New Roman" pitchFamily="18" charset="0"/>
              </a:rPr>
              <a:t/>
            </a:r>
            <a:br>
              <a:rPr lang="ru-RU" sz="4000" b="1" i="1">
                <a:cs typeface="Times New Roman" pitchFamily="18" charset="0"/>
              </a:rPr>
            </a:br>
            <a:r>
              <a:rPr lang="ru-RU" sz="4000" b="1" i="1">
                <a:cs typeface="Times New Roman" pitchFamily="18" charset="0"/>
              </a:rPr>
              <a:t>Исполнение бюджета Тейковского муниципального района</a:t>
            </a:r>
            <a:br>
              <a:rPr lang="ru-RU" sz="4000" b="1" i="1">
                <a:cs typeface="Times New Roman" pitchFamily="18" charset="0"/>
              </a:rPr>
            </a:br>
            <a:r>
              <a:rPr lang="ru-RU" sz="4000" b="1" i="1">
                <a:cs typeface="Times New Roman" pitchFamily="18" charset="0"/>
              </a:rPr>
              <a:t>за 2018 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03350" y="4024313"/>
            <a:ext cx="6334125" cy="1595437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  <a:defRPr/>
            </a:pPr>
            <a:endParaRPr lang="ru-RU" sz="2000" b="1" i="1"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  <a:defRPr/>
            </a:pPr>
            <a:endParaRPr lang="ru-RU" sz="2000" b="1" i="1"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  <a:defRPr/>
            </a:pPr>
            <a:endParaRPr lang="ru-RU" sz="2000" b="1" i="1"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  <a:defRPr/>
            </a:pPr>
            <a:endParaRPr lang="ru-RU">
              <a:solidFill>
                <a:srgbClr val="898989"/>
              </a:solidFill>
            </a:endParaRPr>
          </a:p>
          <a:p>
            <a:pPr marL="0" indent="0" algn="ctr" eaLnBrk="1" hangingPunct="1">
              <a:buFontTx/>
              <a:buNone/>
              <a:defRPr/>
            </a:pPr>
            <a:endParaRPr lang="ru-RU">
              <a:solidFill>
                <a:srgbClr val="898989"/>
              </a:solidFill>
            </a:endParaRP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2608263" y="5011738"/>
            <a:ext cx="5327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Подготовлен на основе проекта решения Совета Тейковского </a:t>
            </a:r>
          </a:p>
          <a:p>
            <a:r>
              <a:rPr lang="ru-RU" sz="1400"/>
              <a:t>муниципального района «Об утверждении отчета об</a:t>
            </a:r>
          </a:p>
          <a:p>
            <a:r>
              <a:rPr lang="ru-RU" sz="1400"/>
              <a:t>исполнении бюджета Тейковского муниципального района</a:t>
            </a:r>
          </a:p>
          <a:p>
            <a:r>
              <a:rPr lang="ru-RU" sz="1400"/>
              <a:t>за 2018 год»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18487" cy="13017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1800" b="1"/>
              <a:t>Муниципальные программы Тейковского муниципального района</a:t>
            </a:r>
            <a:br>
              <a:rPr lang="ru-RU" altLang="ru-RU" sz="1800" b="1"/>
            </a:br>
            <a:r>
              <a:rPr lang="ru-RU" altLang="ru-RU" sz="1800" b="1"/>
              <a:t>                                                                                        (в тыс. руб.)</a:t>
            </a:r>
          </a:p>
        </p:txBody>
      </p:sp>
      <p:graphicFrame>
        <p:nvGraphicFramePr>
          <p:cNvPr id="44124" name="Group 92"/>
          <p:cNvGraphicFramePr>
            <a:graphicFrameLocks noGrp="1"/>
          </p:cNvGraphicFramePr>
          <p:nvPr/>
        </p:nvGraphicFramePr>
        <p:xfrm>
          <a:off x="395288" y="1052513"/>
          <a:ext cx="8497887" cy="5337175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/>
                  </a:extLst>
                </a:gridCol>
                <a:gridCol w="5111750">
                  <a:extLst>
                    <a:ext uri="{9D8B030D-6E8A-4147-A177-3AD203B41FA5}"/>
                  </a:extLst>
                </a:gridCol>
                <a:gridCol w="936625">
                  <a:extLst>
                    <a:ext uri="{9D8B030D-6E8A-4147-A177-3AD203B41FA5}"/>
                  </a:extLst>
                </a:gridCol>
                <a:gridCol w="1008062">
                  <a:extLst>
                    <a:ext uri="{9D8B030D-6E8A-4147-A177-3AD203B41FA5}"/>
                  </a:extLst>
                </a:gridCol>
                <a:gridCol w="936625">
                  <a:extLst>
                    <a:ext uri="{9D8B030D-6E8A-4147-A177-3AD203B41FA5}"/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                        Наименование программы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Утверждено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в бюджете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 2018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Исполнено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за 2018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%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«Развитие образования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128628,0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127213,6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98,9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«Культура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17786,3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14840,0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83,4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«Развитие физической культуры и спорта в Тейковском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247,8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247,8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«Поддержка населения в Тейковском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1202,6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1165,0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96,8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«Развитие сети муниципальных автомобильных дорог общего пользования местного значения Тейковского муниципального района и дорог внутри населенных пунктов»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11181,1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11117,2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99,4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«Обеспечение доступным и комфортным жильем, объектами инженерной инфраструктуры и услугами жилищно-коммунального хозяйства населения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17391,5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16623,6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95,6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«Повышение безопасности дорожного движения на территории Тейковского муниципального района на 2017-2020 годы»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341,8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320,5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93,8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Экономическое развитие Тейковского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84,3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84,3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«Развитие информационного общества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1003,0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854,0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85,1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10.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«Развитие сельского хозяйства и регулирование рынков сельскохозяйственной продукции, сырья и продовольствия в Тейковском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770,0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197,0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25,6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11.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«Обеспечение безопасности граждан и профилактика правонарушений в Тейковском 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525,6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525,6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18487" cy="13017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1800" b="1"/>
              <a:t>Муниципальные программы Тейковского муниципального района</a:t>
            </a:r>
            <a:br>
              <a:rPr lang="ru-RU" altLang="ru-RU" sz="1800" b="1"/>
            </a:br>
            <a:r>
              <a:rPr lang="ru-RU" altLang="ru-RU" sz="1800" b="1"/>
              <a:t> (в тыс. руб.)</a:t>
            </a:r>
          </a:p>
        </p:txBody>
      </p:sp>
      <p:graphicFrame>
        <p:nvGraphicFramePr>
          <p:cNvPr id="46120" name="Group 40"/>
          <p:cNvGraphicFramePr>
            <a:graphicFrameLocks noGrp="1"/>
          </p:cNvGraphicFramePr>
          <p:nvPr/>
        </p:nvGraphicFramePr>
        <p:xfrm>
          <a:off x="395288" y="1052513"/>
          <a:ext cx="8497887" cy="2011362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/>
                  </a:extLst>
                </a:gridCol>
                <a:gridCol w="5111750">
                  <a:extLst>
                    <a:ext uri="{9D8B030D-6E8A-4147-A177-3AD203B41FA5}"/>
                  </a:extLst>
                </a:gridCol>
                <a:gridCol w="936625">
                  <a:extLst>
                    <a:ext uri="{9D8B030D-6E8A-4147-A177-3AD203B41FA5}"/>
                  </a:extLst>
                </a:gridCol>
                <a:gridCol w="1008062">
                  <a:extLst>
                    <a:ext uri="{9D8B030D-6E8A-4147-A177-3AD203B41FA5}"/>
                  </a:extLst>
                </a:gridCol>
                <a:gridCol w="936625">
                  <a:extLst>
                    <a:ext uri="{9D8B030D-6E8A-4147-A177-3AD203B41FA5}"/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                        Наименование программы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Утверждено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в бюджете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 2018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Исполнено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за 2018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%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«Патриотическое воспитание детей и молодежи Тейковского муниципального района»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120,1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120,1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«Улучшение условий и охраны труда в Тейковском муниципальном районе»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87,6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86,2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98,4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«Создание условий для развития туризма в Тейковском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150,0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150,0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203" name="Group 75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5894387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/>
                  </a:extLst>
                </a:gridCol>
                <a:gridCol w="5545138">
                  <a:extLst>
                    <a:ext uri="{9D8B030D-6E8A-4147-A177-3AD203B41FA5}"/>
                  </a:extLst>
                </a:gridCol>
                <a:gridCol w="1150937">
                  <a:extLst>
                    <a:ext uri="{9D8B030D-6E8A-4147-A177-3AD203B41FA5}"/>
                  </a:extLst>
                </a:gridCol>
                <a:gridCol w="1117600">
                  <a:extLst>
                    <a:ext uri="{9D8B030D-6E8A-4147-A177-3AD203B41FA5}"/>
                  </a:extLst>
                </a:gridCol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«Развитие общего образования»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11762,8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11762,4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«Финансовое обеспечение предоставления мер социальной поддержки сфере образования»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1912,5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1780,6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«Выявление</a:t>
                      </a: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 поддержка одаренных детей»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476,4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476,4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«Реализация основных общеобразовательных программ»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47445,7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46208,9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</a:t>
                      </a: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а </a:t>
                      </a: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«Финансовое обеспечение предоставления общедоступного и бесплатного образования в муниципальных образовательных учреждениях 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61506,7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61506,7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«Реализация дополнительных общеобразовательных программ»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4305,2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4260,0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«Организация отдыха и оздоровление детей»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667,6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667,6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«Реализация молодежной политики на территории Тейковского муниципального района»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«Меры социально-экономической поддержки молодых специалистов муниципальных организаций системы образования»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215,0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215,0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«Организация целевой подготовки педагогов для работы в муниципальных организациях Тейковского муниципального района»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226,1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226,0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128628,0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127213,6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8196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«Развитие образования Тейковского муниципального района»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91" name="Group 39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3736975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/>
                  </a:extLst>
                </a:gridCol>
                <a:gridCol w="5616575">
                  <a:extLst>
                    <a:ext uri="{9D8B030D-6E8A-4147-A177-3AD203B41FA5}"/>
                  </a:extLst>
                </a:gridCol>
                <a:gridCol w="1150937">
                  <a:extLst>
                    <a:ext uri="{9D8B030D-6E8A-4147-A177-3AD203B41FA5}"/>
                  </a:extLst>
                </a:gridCol>
                <a:gridCol w="1117600">
                  <a:extLst>
                    <a:ext uri="{9D8B030D-6E8A-4147-A177-3AD203B41FA5}"/>
                  </a:extLst>
                </a:gridCol>
              </a:tblGrid>
              <a:tr h="1296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«Развитие культуры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12196,8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12134,8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«Предоставление дополнительного образования в сфере культуры и искусства»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1889,5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1889,5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«Сохранение, использование, популяризация и государственная охрана объектов культурного наследия (памятников истории культуры) Тейковского муниципального района на 2018-2020 годы»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3700,0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815,7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Итого: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17786,3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14840,0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9185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«Культура Тейковского муниципального района»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83" name="Group 63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3168650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/>
                  </a:extLst>
                </a:gridCol>
                <a:gridCol w="5616575">
                  <a:extLst>
                    <a:ext uri="{9D8B030D-6E8A-4147-A177-3AD203B41FA5}"/>
                  </a:extLst>
                </a:gridCol>
                <a:gridCol w="1150937">
                  <a:extLst>
                    <a:ext uri="{9D8B030D-6E8A-4147-A177-3AD203B41FA5}"/>
                  </a:extLst>
                </a:gridCol>
                <a:gridCol w="1117600">
                  <a:extLst>
                    <a:ext uri="{9D8B030D-6E8A-4147-A177-3AD203B41FA5}"/>
                  </a:extLst>
                </a:gridCol>
              </a:tblGrid>
              <a:tr h="15732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2017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2017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0001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«Организация физкультурных мероприятий, спортивных мероприятий и участие спортсменов Тейковского муниципального района в соревнованиях»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247,8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247,8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247,8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247,8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50199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«Развитие физической культуры и спорта в Тейковском муниципальном районе»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30" name="Group 30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3808412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/>
                  </a:extLst>
                </a:gridCol>
                <a:gridCol w="5616575">
                  <a:extLst>
                    <a:ext uri="{9D8B030D-6E8A-4147-A177-3AD203B41FA5}"/>
                  </a:extLst>
                </a:gridCol>
                <a:gridCol w="1150937">
                  <a:extLst>
                    <a:ext uri="{9D8B030D-6E8A-4147-A177-3AD203B41FA5}"/>
                  </a:extLst>
                </a:gridCol>
                <a:gridCol w="1117600">
                  <a:extLst>
                    <a:ext uri="{9D8B030D-6E8A-4147-A177-3AD203B41FA5}"/>
                  </a:extLst>
                </a:gridCol>
              </a:tblGrid>
              <a:tr h="15732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0001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«Повышение качества жизни граждан пожилого возраста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189,9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189,9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«Повышение качества жизни детей-сирот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1012,7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975,1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1202,6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1165,0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51228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«Поддержка населения в Тейковском муниципальном районе»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54" name="Group 30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3330575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/>
                  </a:extLst>
                </a:gridCol>
                <a:gridCol w="5616575">
                  <a:extLst>
                    <a:ext uri="{9D8B030D-6E8A-4147-A177-3AD203B41FA5}"/>
                  </a:extLst>
                </a:gridCol>
                <a:gridCol w="1150937">
                  <a:extLst>
                    <a:ext uri="{9D8B030D-6E8A-4147-A177-3AD203B41FA5}"/>
                  </a:extLst>
                </a:gridCol>
                <a:gridCol w="1117600">
                  <a:extLst>
                    <a:ext uri="{9D8B030D-6E8A-4147-A177-3AD203B41FA5}"/>
                  </a:extLst>
                </a:gridCol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«Содержание сети муниципальных автомобильных дорог общего пользования местного значения Тейковского муниципального района и дорог внутри населенных пунктов»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3936,1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3919,1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«Текущий и капитальный ремонт сети муниципальных автомобильных дорог общего пользования местного значения Тейковского муниципального района и дорог внутри населенных пунктов»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7245,0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7198,1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11181,1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11117,2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52252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«Развитие сети муниципальных автомобильных дорог общего пользования местного значения Тейковского муниципального района и дорог внутри населенных пунктов»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303" name="Group 55"/>
          <p:cNvGraphicFramePr>
            <a:graphicFrameLocks noGrp="1"/>
          </p:cNvGraphicFramePr>
          <p:nvPr>
            <p:ph idx="4294967295"/>
          </p:nvPr>
        </p:nvGraphicFramePr>
        <p:xfrm>
          <a:off x="539750" y="1125538"/>
          <a:ext cx="8245475" cy="5780087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/>
                  </a:extLst>
                </a:gridCol>
                <a:gridCol w="5616575">
                  <a:extLst>
                    <a:ext uri="{9D8B030D-6E8A-4147-A177-3AD203B41FA5}"/>
                  </a:extLst>
                </a:gridCol>
                <a:gridCol w="1150937">
                  <a:extLst>
                    <a:ext uri="{9D8B030D-6E8A-4147-A177-3AD203B41FA5}"/>
                  </a:extLst>
                </a:gridCol>
                <a:gridCol w="1117600">
                  <a:extLst>
                    <a:ext uri="{9D8B030D-6E8A-4147-A177-3AD203B41FA5}"/>
                  </a:extLst>
                </a:gridCol>
              </a:tblGrid>
              <a:tr h="9874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«Обеспечение жильем молодых семей в Тейковском муниципальном районе»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1353,3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1353,3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«Обеспечение инженерной инфраструктурой земельных участков, предназначенных для бесплатного предоставления семьям с тремя и более детьми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600,0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600,0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«Развитие газификации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75,0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50,5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«Проведение капитального ремонта общего имущества в многоквартирных домах, расположенных на территории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1080,2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1080,2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«Обеспечение водоснабжением жителей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807,1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491,0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64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«Обеспечение населения Тейковского муниципального района теплоснабжением»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12570,0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12570,0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«Содержание территорий сельских кладбищ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113,9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«Подготовка проектов внесения изменений в документы территориального планирования, правила землепользования и застройки»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400,0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176,4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53301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«Обеспечение доступным и комфортным жильем, объектами инженерной инфраструктуры и услугами жилищно-коммунального хозяйства населения  Тейковского муниципального района»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301" name="Group 29"/>
          <p:cNvGraphicFramePr>
            <a:graphicFrameLocks noGrp="1"/>
          </p:cNvGraphicFramePr>
          <p:nvPr/>
        </p:nvGraphicFramePr>
        <p:xfrm>
          <a:off x="395288" y="1052513"/>
          <a:ext cx="8208962" cy="1871662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/>
                  </a:extLst>
                </a:gridCol>
                <a:gridCol w="5688012">
                  <a:extLst>
                    <a:ext uri="{9D8B030D-6E8A-4147-A177-3AD203B41FA5}"/>
                  </a:extLst>
                </a:gridCol>
                <a:gridCol w="1008063">
                  <a:extLst>
                    <a:ext uri="{9D8B030D-6E8A-4147-A177-3AD203B41FA5}"/>
                  </a:extLst>
                </a:gridCol>
                <a:gridCol w="1008062">
                  <a:extLst>
                    <a:ext uri="{9D8B030D-6E8A-4147-A177-3AD203B41FA5}"/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Приоритетные направления муниципальной программы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Утверждено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в бюджете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 2018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Исполнено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за 2018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</a:t>
                      </a: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8</a:t>
                      </a: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Подпрограмма «Реализация мероприятий по участию в организации деятельности по сбору (в том числе раздельному сбору), транспортированию, обработке, утилизации, обезвреживанию, захоронению твердых коммунальных отходов на территории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</a:t>
                      </a: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305,9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</a:t>
                      </a: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188,3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                                                      </a:t>
                      </a: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Итого: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</a:t>
                      </a: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17391,5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</a:t>
                      </a: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16623,6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47" name="Group 27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162175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/>
                  </a:extLst>
                </a:gridCol>
                <a:gridCol w="5616575">
                  <a:extLst>
                    <a:ext uri="{9D8B030D-6E8A-4147-A177-3AD203B41FA5}"/>
                  </a:extLst>
                </a:gridCol>
                <a:gridCol w="1150937">
                  <a:extLst>
                    <a:ext uri="{9D8B030D-6E8A-4147-A177-3AD203B41FA5}"/>
                  </a:extLst>
                </a:gridCol>
                <a:gridCol w="1117600">
                  <a:extLst>
                    <a:ext uri="{9D8B030D-6E8A-4147-A177-3AD203B41FA5}"/>
                  </a:extLst>
                </a:gridCol>
              </a:tblGrid>
              <a:tr h="9366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524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«Развитие малого и среднего предпринимательства в Тейковском муниципальном районе»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84,3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84,3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84,3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84,3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56343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«Экономическое развитие  Тейковского муниципального района»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Основные показатели социально-экономического развития </a:t>
            </a:r>
            <a:br>
              <a:rPr lang="ru-RU" sz="2000" b="1" smtClean="0"/>
            </a:br>
            <a:r>
              <a:rPr lang="ru-RU" sz="2000" b="1" smtClean="0"/>
              <a:t>Тейковского муниципального района  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mtClean="0"/>
              <a:t>                                    </a:t>
            </a:r>
            <a:r>
              <a:rPr lang="ru-RU" sz="1800" smtClean="0"/>
              <a:t>Прогноз 2018 г.   </a:t>
            </a:r>
            <a:r>
              <a:rPr lang="ru-RU" sz="1800" smtClean="0">
                <a:latin typeface="Arial" charset="0"/>
              </a:rPr>
              <a:t>  </a:t>
            </a:r>
            <a:r>
              <a:rPr lang="ru-RU" sz="1800" smtClean="0"/>
              <a:t> Факт  2018 г.</a:t>
            </a:r>
          </a:p>
          <a:p>
            <a:pPr marL="609600" indent="-609600" eaLnBrk="1" hangingPunct="1">
              <a:buFontTx/>
              <a:buNone/>
            </a:pPr>
            <a:endParaRPr lang="ru-RU" sz="1800" smtClean="0"/>
          </a:p>
          <a:p>
            <a:pPr marL="609600" indent="-609600" eaLnBrk="1" hangingPunct="1">
              <a:buFontTx/>
              <a:buNone/>
            </a:pPr>
            <a:r>
              <a:rPr lang="ru-RU" sz="1800" smtClean="0"/>
              <a:t>1)Среднемесячная номинальная            </a:t>
            </a:r>
          </a:p>
          <a:p>
            <a:pPr marL="609600" indent="-609600" eaLnBrk="1" hangingPunct="1">
              <a:buFontTx/>
              <a:buNone/>
            </a:pPr>
            <a:r>
              <a:rPr lang="ru-RU" sz="1800" smtClean="0"/>
              <a:t>начисленная заработная плата (в руб.)    </a:t>
            </a:r>
            <a:r>
              <a:rPr lang="ru-RU" sz="1800" smtClean="0">
                <a:latin typeface="Arial" charset="0"/>
              </a:rPr>
              <a:t>      </a:t>
            </a:r>
            <a:r>
              <a:rPr lang="ru-RU" sz="1800" smtClean="0"/>
              <a:t>18</a:t>
            </a:r>
            <a:r>
              <a:rPr lang="ru-RU" sz="1800" smtClean="0">
                <a:latin typeface="Arial" charset="0"/>
              </a:rPr>
              <a:t>678,52</a:t>
            </a:r>
            <a:r>
              <a:rPr lang="ru-RU" sz="1800" smtClean="0"/>
              <a:t>               </a:t>
            </a:r>
            <a:r>
              <a:rPr lang="ru-RU" sz="1800" smtClean="0">
                <a:latin typeface="Arial" charset="0"/>
              </a:rPr>
              <a:t>20614,38</a:t>
            </a:r>
          </a:p>
          <a:p>
            <a:pPr marL="609600" indent="-609600" eaLnBrk="1" hangingPunct="1">
              <a:buFontTx/>
              <a:buNone/>
            </a:pPr>
            <a:r>
              <a:rPr lang="ru-RU" sz="1800" smtClean="0"/>
              <a:t>2) Фонд оплаты труда (в млн.)                  </a:t>
            </a:r>
            <a:r>
              <a:rPr lang="ru-RU" sz="1800" smtClean="0">
                <a:latin typeface="Arial" charset="0"/>
              </a:rPr>
              <a:t>   </a:t>
            </a:r>
            <a:r>
              <a:rPr lang="ru-RU" sz="1800" smtClean="0"/>
              <a:t>   2</a:t>
            </a:r>
            <a:r>
              <a:rPr lang="ru-RU" sz="1800" smtClean="0">
                <a:latin typeface="Arial" charset="0"/>
              </a:rPr>
              <a:t>09,573</a:t>
            </a:r>
            <a:r>
              <a:rPr lang="ru-RU" sz="1800" smtClean="0"/>
              <a:t>                  </a:t>
            </a:r>
            <a:r>
              <a:rPr lang="ru-RU" sz="1800" smtClean="0">
                <a:latin typeface="Arial" charset="0"/>
              </a:rPr>
              <a:t>217,688</a:t>
            </a:r>
          </a:p>
          <a:p>
            <a:pPr marL="609600" indent="-609600" eaLnBrk="1" hangingPunct="1">
              <a:buFontTx/>
              <a:buNone/>
            </a:pPr>
            <a:r>
              <a:rPr lang="ru-RU" sz="1800" smtClean="0"/>
              <a:t>3) Оборот розничной торговли (в млн.) </a:t>
            </a:r>
            <a:r>
              <a:rPr lang="ru-RU" sz="1800" smtClean="0">
                <a:latin typeface="Arial" charset="0"/>
              </a:rPr>
              <a:t>           703,928               нет данных</a:t>
            </a:r>
          </a:p>
          <a:p>
            <a:pPr marL="609600" indent="-609600" eaLnBrk="1" hangingPunct="1">
              <a:buFontTx/>
              <a:buNone/>
            </a:pPr>
            <a:r>
              <a:rPr lang="ru-RU" sz="1800" smtClean="0">
                <a:latin typeface="Arial" charset="0"/>
              </a:rPr>
              <a:t>4) Объем платных услуг</a:t>
            </a:r>
            <a:r>
              <a:rPr lang="ru-RU" sz="1800" smtClean="0"/>
              <a:t> </a:t>
            </a:r>
            <a:r>
              <a:rPr lang="ru-RU" sz="1800" smtClean="0">
                <a:latin typeface="Arial" charset="0"/>
              </a:rPr>
              <a:t>населению (в млн.)    196,110                  218,435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647" name="Group 31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973387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/>
                  </a:extLst>
                </a:gridCol>
                <a:gridCol w="5616575">
                  <a:extLst>
                    <a:ext uri="{9D8B030D-6E8A-4147-A177-3AD203B41FA5}"/>
                  </a:extLst>
                </a:gridCol>
                <a:gridCol w="1150937">
                  <a:extLst>
                    <a:ext uri="{9D8B030D-6E8A-4147-A177-3AD203B41FA5}"/>
                  </a:extLst>
                </a:gridCol>
                <a:gridCol w="1117600">
                  <a:extLst>
                    <a:ext uri="{9D8B030D-6E8A-4147-A177-3AD203B41FA5}"/>
                  </a:extLst>
                </a:gridCol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«Информатизация и информационная безопасность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800,0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667,4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«Информирование населения о деятельности органов местного самоуправления Тейковского муниципального райна»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203,0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186,6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1003,0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854,0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57372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«Развитие информационного общества Тейковского муниципального района»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0" name="Group 30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333625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/>
                  </a:extLst>
                </a:gridCol>
                <a:gridCol w="5616575">
                  <a:extLst>
                    <a:ext uri="{9D8B030D-6E8A-4147-A177-3AD203B41FA5}"/>
                  </a:extLst>
                </a:gridCol>
                <a:gridCol w="1150937">
                  <a:extLst>
                    <a:ext uri="{9D8B030D-6E8A-4147-A177-3AD203B41FA5}"/>
                  </a:extLst>
                </a:gridCol>
                <a:gridCol w="1117600">
                  <a:extLst>
                    <a:ext uri="{9D8B030D-6E8A-4147-A177-3AD203B41FA5}"/>
                  </a:extLst>
                </a:gridCol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«Профилактика правонарушений, борьба с преступностью и обеспечения безопасности граждан»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525,6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525,6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525,6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525,6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58391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«Обеспечение безопасности граждан и профилактика правонарушений в Тейковском муниципальном районе»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18" name="Group 26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506662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/>
                  </a:extLst>
                </a:gridCol>
                <a:gridCol w="5616575">
                  <a:extLst>
                    <a:ext uri="{9D8B030D-6E8A-4147-A177-3AD203B41FA5}"/>
                  </a:extLst>
                </a:gridCol>
                <a:gridCol w="1150937">
                  <a:extLst>
                    <a:ext uri="{9D8B030D-6E8A-4147-A177-3AD203B41FA5}"/>
                  </a:extLst>
                </a:gridCol>
                <a:gridCol w="1117600">
                  <a:extLst>
                    <a:ext uri="{9D8B030D-6E8A-4147-A177-3AD203B41FA5}"/>
                  </a:extLst>
                </a:gridCol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«Патриотическое воспитание детей и молодежи и подготовка молодежи Тейковского муниципального района к военной службе»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120,1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120,1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120,1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120,1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59415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«Патриотическое воспитание детей и молодежи и подготовка молодежи  Тейковского муниципального района к военной службе»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41" name="Group 25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689225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/>
                  </a:extLst>
                </a:gridCol>
                <a:gridCol w="5616575">
                  <a:extLst>
                    <a:ext uri="{9D8B030D-6E8A-4147-A177-3AD203B41FA5}"/>
                  </a:extLst>
                </a:gridCol>
                <a:gridCol w="1150937">
                  <a:extLst>
                    <a:ext uri="{9D8B030D-6E8A-4147-A177-3AD203B41FA5}"/>
                  </a:extLst>
                </a:gridCol>
                <a:gridCol w="1117600">
                  <a:extLst>
                    <a:ext uri="{9D8B030D-6E8A-4147-A177-3AD203B41FA5}"/>
                  </a:extLst>
                </a:gridCol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Приоритетные 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«Улучшение условий и охраны труда в администрации Тейковского муниципального района, структурных подразделениях администрации и учреждений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87,6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86,2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87,6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86,2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60439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«Улучшение условий и охраны труда в  Тейковском муниципальном районе»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73" name="Group 33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973387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/>
                  </a:extLst>
                </a:gridCol>
                <a:gridCol w="5616575">
                  <a:extLst>
                    <a:ext uri="{9D8B030D-6E8A-4147-A177-3AD203B41FA5}"/>
                  </a:extLst>
                </a:gridCol>
                <a:gridCol w="1150937">
                  <a:extLst>
                    <a:ext uri="{9D8B030D-6E8A-4147-A177-3AD203B41FA5}"/>
                  </a:extLst>
                </a:gridCol>
                <a:gridCol w="1117600">
                  <a:extLst>
                    <a:ext uri="{9D8B030D-6E8A-4147-A177-3AD203B41FA5}"/>
                  </a:extLst>
                </a:gridCol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Приоритетные 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«Устойчивое развитие сельских территорий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400,0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«Планировка территорий и проведение комплексных кадастровых работ на территории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370,0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197,0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770,0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197,0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61468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«Развитие сельского хозяйства и регулирование рынков сельскохозяйственной продукции, сырья и продовольствия в  Тейковском муниципальном районе»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4" name="Group 2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333625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/>
                  </a:extLst>
                </a:gridCol>
                <a:gridCol w="5616575">
                  <a:extLst>
                    <a:ext uri="{9D8B030D-6E8A-4147-A177-3AD203B41FA5}"/>
                  </a:extLst>
                </a:gridCol>
                <a:gridCol w="1150937">
                  <a:extLst>
                    <a:ext uri="{9D8B030D-6E8A-4147-A177-3AD203B41FA5}"/>
                  </a:extLst>
                </a:gridCol>
                <a:gridCol w="1117600">
                  <a:extLst>
                    <a:ext uri="{9D8B030D-6E8A-4147-A177-3AD203B41FA5}"/>
                  </a:extLst>
                </a:gridCol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Приоритетные 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«Повышение туристической привлекательности Тейковского 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62487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«Создание условий для развития туризма в  Тейковском муниципальном районе»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6" name="Group 26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506662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/>
                  </a:extLst>
                </a:gridCol>
                <a:gridCol w="5616575">
                  <a:extLst>
                    <a:ext uri="{9D8B030D-6E8A-4147-A177-3AD203B41FA5}"/>
                  </a:extLst>
                </a:gridCol>
                <a:gridCol w="1150937">
                  <a:extLst>
                    <a:ext uri="{9D8B030D-6E8A-4147-A177-3AD203B41FA5}"/>
                  </a:extLst>
                </a:gridCol>
                <a:gridCol w="1117600">
                  <a:extLst>
                    <a:ext uri="{9D8B030D-6E8A-4147-A177-3AD203B41FA5}"/>
                  </a:extLst>
                </a:gridCol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Приоритетные 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«Развитие системы организации движения транспортных средств и пешеходов, повышение безопасности дорожных условий»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341,8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320,5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341,8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320,5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63511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«Повышение безопасности дорожного движения на территории  Тейковского муниципального района на 2017-2020 годы»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cs typeface="Times New Roman" pitchFamily="18" charset="0"/>
              </a:rPr>
              <a:t>Непрограммные направления деятельности</a:t>
            </a:r>
          </a:p>
          <a:p>
            <a:pPr algn="ctr"/>
            <a:r>
              <a:rPr lang="ru-RU" b="1" i="1">
                <a:cs typeface="Times New Roman" pitchFamily="18" charset="0"/>
              </a:rPr>
              <a:t>в 2018 году  -  31034,4 тыс.руб.</a:t>
            </a:r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64514" name="Скругленный прямоугольник 3"/>
          <p:cNvGrpSpPr>
            <a:grpSpLocks/>
          </p:cNvGrpSpPr>
          <p:nvPr/>
        </p:nvGrpSpPr>
        <p:grpSpPr bwMode="auto">
          <a:xfrm>
            <a:off x="250825" y="2781300"/>
            <a:ext cx="4105275" cy="1439863"/>
            <a:chOff x="42" y="2454"/>
            <a:chExt cx="2681" cy="378"/>
          </a:xfrm>
        </p:grpSpPr>
        <p:pic>
          <p:nvPicPr>
            <p:cNvPr id="6452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528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Обеспечение функций администрации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–14362,5 тыс.руб..</a:t>
              </a:r>
            </a:p>
            <a:p>
              <a:pPr algn="ctr"/>
              <a:endParaRPr lang="ru-RU" altLang="ru-RU" sz="14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64515" name="Скругленный прямоугольник 9"/>
          <p:cNvGrpSpPr>
            <a:grpSpLocks/>
          </p:cNvGrpSpPr>
          <p:nvPr/>
        </p:nvGrpSpPr>
        <p:grpSpPr bwMode="auto">
          <a:xfrm>
            <a:off x="323850" y="4652963"/>
            <a:ext cx="4148138" cy="1800225"/>
            <a:chOff x="84" y="2880"/>
            <a:chExt cx="2581" cy="389"/>
          </a:xfrm>
        </p:grpSpPr>
        <p:pic>
          <p:nvPicPr>
            <p:cNvPr id="64525" name="Скругленный прямоугольник 9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2880"/>
              <a:ext cx="2581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526" name="Text Box 18"/>
            <p:cNvSpPr txBox="1">
              <a:spLocks noChangeArrowheads="1"/>
            </p:cNvSpPr>
            <p:nvPr/>
          </p:nvSpPr>
          <p:spPr bwMode="auto">
            <a:xfrm>
              <a:off x="84" y="2903"/>
              <a:ext cx="25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cs typeface="Times New Roman" pitchFamily="18" charset="0"/>
                </a:rPr>
                <a:t>Обеспечение функций финансового органа администрации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cs typeface="Times New Roman" pitchFamily="18" charset="0"/>
                </a:rPr>
                <a:t>исполнено –3958,9 тыс.руб. 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  <a:cs typeface="Times New Roman" pitchFamily="18" charset="0"/>
              </a:endParaRPr>
            </a:p>
            <a:p>
              <a:pPr algn="ctr"/>
              <a:endParaRPr lang="ru-RU" altLang="ru-RU" sz="1600" b="1">
                <a:solidFill>
                  <a:srgbClr val="000000"/>
                </a:solidFill>
                <a:cs typeface="Times New Roman" pitchFamily="18" charset="0"/>
              </a:endParaRPr>
            </a:p>
            <a:p>
              <a:pPr algn="ctr"/>
              <a:endParaRPr lang="ru-RU" altLang="ru-RU" sz="1200">
                <a:solidFill>
                  <a:srgbClr val="000000"/>
                </a:solidFill>
                <a:cs typeface="Times New Roman" pitchFamily="18" charset="0"/>
              </a:endParaRPr>
            </a:p>
            <a:p>
              <a:pPr algn="ctr"/>
              <a:endParaRPr lang="ru-RU" altLang="ru-RU" sz="1400">
                <a:cs typeface="Times New Roman" pitchFamily="18" charset="0"/>
              </a:endParaRPr>
            </a:p>
          </p:txBody>
        </p:sp>
      </p:grpSp>
      <p:grpSp>
        <p:nvGrpSpPr>
          <p:cNvPr id="64516" name="Скругленный прямоугольник 14"/>
          <p:cNvGrpSpPr>
            <a:grpSpLocks/>
          </p:cNvGrpSpPr>
          <p:nvPr/>
        </p:nvGrpSpPr>
        <p:grpSpPr bwMode="auto">
          <a:xfrm>
            <a:off x="4643438" y="1557338"/>
            <a:ext cx="4500562" cy="1728787"/>
            <a:chOff x="106" y="3383"/>
            <a:chExt cx="2521" cy="785"/>
          </a:xfrm>
        </p:grpSpPr>
        <p:pic>
          <p:nvPicPr>
            <p:cNvPr id="10253" name="Скругленный прямоугольник 1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196" y="3478"/>
              <a:ext cx="2431" cy="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64524" name="Text Box 27"/>
            <p:cNvSpPr txBox="1">
              <a:spLocks noChangeArrowheads="1"/>
            </p:cNvSpPr>
            <p:nvPr/>
          </p:nvSpPr>
          <p:spPr bwMode="auto">
            <a:xfrm>
              <a:off x="106" y="3383"/>
              <a:ext cx="2521" cy="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>
                <a:cs typeface="Times New Roman" pitchFamily="18" charset="0"/>
              </a:endParaRP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cs typeface="Times New Roman" pitchFamily="18" charset="0"/>
                </a:rPr>
                <a:t>Реализация полномочий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cs typeface="Times New Roman" pitchFamily="18" charset="0"/>
                </a:rPr>
                <a:t>Ивановской области,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cs typeface="Times New Roman" pitchFamily="18" charset="0"/>
                </a:rPr>
                <a:t> исполнено -  20,2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</p:grpSp>
      <p:grpSp>
        <p:nvGrpSpPr>
          <p:cNvPr id="64517" name="Скругленный прямоугольник 4"/>
          <p:cNvGrpSpPr>
            <a:grpSpLocks/>
          </p:cNvGrpSpPr>
          <p:nvPr/>
        </p:nvGrpSpPr>
        <p:grpSpPr bwMode="auto">
          <a:xfrm>
            <a:off x="250825" y="1125538"/>
            <a:ext cx="4103688" cy="1295400"/>
            <a:chOff x="40" y="1966"/>
            <a:chExt cx="2663" cy="380"/>
          </a:xfrm>
        </p:grpSpPr>
        <p:pic>
          <p:nvPicPr>
            <p:cNvPr id="64521" name="Скругленный прямоугольник 4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522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Функционирование высшего должностного лица Тейковского муниципального района,   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 - 1411,9 тыс.руб. </a:t>
              </a:r>
            </a:p>
          </p:txBody>
        </p:sp>
      </p:grpSp>
      <p:grpSp>
        <p:nvGrpSpPr>
          <p:cNvPr id="64518" name="Скругленный прямоугольник 3"/>
          <p:cNvGrpSpPr>
            <a:grpSpLocks/>
          </p:cNvGrpSpPr>
          <p:nvPr/>
        </p:nvGrpSpPr>
        <p:grpSpPr bwMode="auto">
          <a:xfrm>
            <a:off x="4787900" y="4005263"/>
            <a:ext cx="4141788" cy="1728787"/>
            <a:chOff x="42" y="2454"/>
            <a:chExt cx="2681" cy="378"/>
          </a:xfrm>
        </p:grpSpPr>
        <p:pic>
          <p:nvPicPr>
            <p:cNvPr id="6451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520" name="Text Box 6"/>
            <p:cNvSpPr txBox="1">
              <a:spLocks noChangeArrowheads="1"/>
            </p:cNvSpPr>
            <p:nvPr/>
          </p:nvSpPr>
          <p:spPr bwMode="auto">
            <a:xfrm>
              <a:off x="118" y="2525"/>
              <a:ext cx="2412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Оценка недвижимости, признание прав и регулирование отношений по муниципальной собственности,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262,7 тыс.руб.</a:t>
              </a:r>
            </a:p>
            <a:p>
              <a:pPr algn="ctr"/>
              <a:endParaRPr lang="ru-RU" altLang="ru-RU" sz="1400" b="1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65538" name="Скругленный прямоугольник 3"/>
          <p:cNvGrpSpPr>
            <a:grpSpLocks/>
          </p:cNvGrpSpPr>
          <p:nvPr/>
        </p:nvGrpSpPr>
        <p:grpSpPr bwMode="auto">
          <a:xfrm>
            <a:off x="539750" y="549275"/>
            <a:ext cx="3965575" cy="1511300"/>
            <a:chOff x="118" y="2459"/>
            <a:chExt cx="2590" cy="324"/>
          </a:xfrm>
        </p:grpSpPr>
        <p:pic>
          <p:nvPicPr>
            <p:cNvPr id="6554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49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Обеспечение функций отдела образования администрации Тейковского муниципального района, исполнено – 1371,4 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65539" name="Скругленный прямоугольник 3"/>
          <p:cNvGrpSpPr>
            <a:grpSpLocks/>
          </p:cNvGrpSpPr>
          <p:nvPr/>
        </p:nvGrpSpPr>
        <p:grpSpPr bwMode="auto">
          <a:xfrm>
            <a:off x="4932363" y="1773238"/>
            <a:ext cx="3960812" cy="1366837"/>
            <a:chOff x="118" y="2459"/>
            <a:chExt cx="2590" cy="324"/>
          </a:xfrm>
        </p:grpSpPr>
        <p:pic>
          <p:nvPicPr>
            <p:cNvPr id="6554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47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Расходы на уплату членских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взносов в Ассоциацию «Совет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муниципальных образований»,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-  28,6 тыс.руб. 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5540" name="Скругленный прямоугольник 3"/>
          <p:cNvGrpSpPr>
            <a:grpSpLocks/>
          </p:cNvGrpSpPr>
          <p:nvPr/>
        </p:nvGrpSpPr>
        <p:grpSpPr bwMode="auto">
          <a:xfrm>
            <a:off x="611188" y="2852738"/>
            <a:ext cx="3965575" cy="2305050"/>
            <a:chOff x="118" y="2459"/>
            <a:chExt cx="2590" cy="324"/>
          </a:xfrm>
        </p:grpSpPr>
        <p:pic>
          <p:nvPicPr>
            <p:cNvPr id="65544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45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Обеспечение деятельности муниципального казенного учреждения  «Единая дежурно-диспетчерская служба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4641,0 тыс.руб.</a:t>
              </a:r>
            </a:p>
            <a:p>
              <a:pPr algn="ctr"/>
              <a:endParaRPr lang="ru-RU" altLang="ru-RU" sz="14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65541" name="Скругленный прямоугольник 3"/>
          <p:cNvGrpSpPr>
            <a:grpSpLocks/>
          </p:cNvGrpSpPr>
          <p:nvPr/>
        </p:nvGrpSpPr>
        <p:grpSpPr bwMode="auto">
          <a:xfrm>
            <a:off x="5076825" y="4005263"/>
            <a:ext cx="3600450" cy="2089150"/>
            <a:chOff x="118" y="2459"/>
            <a:chExt cx="2590" cy="324"/>
          </a:xfrm>
        </p:grpSpPr>
        <p:pic>
          <p:nvPicPr>
            <p:cNvPr id="6554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43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Мероприятия по осуществлению технологического присоединения плоскостного спортивного сооружения,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 0,6 тыс.руб.</a:t>
              </a:r>
            </a:p>
          </p:txBody>
        </p:sp>
      </p:grpSp>
    </p:spTree>
  </p:cSld>
  <p:clrMapOvr>
    <a:masterClrMapping/>
  </p:clrMapOvr>
  <p:transition spd="slow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66562" name="Скругленный прямоугольник 3"/>
          <p:cNvGrpSpPr>
            <a:grpSpLocks/>
          </p:cNvGrpSpPr>
          <p:nvPr/>
        </p:nvGrpSpPr>
        <p:grpSpPr bwMode="auto">
          <a:xfrm>
            <a:off x="5076825" y="1125538"/>
            <a:ext cx="3455988" cy="1798637"/>
            <a:chOff x="118" y="2459"/>
            <a:chExt cx="2590" cy="324"/>
          </a:xfrm>
        </p:grpSpPr>
        <p:pic>
          <p:nvPicPr>
            <p:cNvPr id="6657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573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Организация дополнительного пенсионного обеспечения отдельных категорий граждан,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1187,1 тыс.руб.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6563" name="Скругленный прямоугольник 3"/>
          <p:cNvGrpSpPr>
            <a:grpSpLocks/>
          </p:cNvGrpSpPr>
          <p:nvPr/>
        </p:nvGrpSpPr>
        <p:grpSpPr bwMode="auto">
          <a:xfrm>
            <a:off x="611188" y="2349500"/>
            <a:ext cx="4038600" cy="3095625"/>
            <a:chOff x="118" y="2459"/>
            <a:chExt cx="2590" cy="324"/>
          </a:xfrm>
        </p:grpSpPr>
        <p:pic>
          <p:nvPicPr>
            <p:cNvPr id="66570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571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Выплата вознаграждений к наградам администрации Тейковского муниципального района, премий к Почетным грамотам и других премий в рамках иных непрограммных мероприятий по непрограммным направлениям деятельности исполнительных органов местного самоуправления,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- 2,0 тыс.руб.</a:t>
              </a:r>
              <a:r>
                <a:rPr lang="ru-RU" altLang="ru-RU" sz="1600" b="1"/>
                <a:t> </a:t>
              </a:r>
            </a:p>
            <a:p>
              <a:pPr algn="ctr"/>
              <a:endParaRPr lang="ru-RU" altLang="ru-RU" sz="1400" b="1"/>
            </a:p>
          </p:txBody>
        </p:sp>
      </p:grpSp>
      <p:grpSp>
        <p:nvGrpSpPr>
          <p:cNvPr id="66564" name="Скругленный прямоугольник 3"/>
          <p:cNvGrpSpPr>
            <a:grpSpLocks/>
          </p:cNvGrpSpPr>
          <p:nvPr/>
        </p:nvGrpSpPr>
        <p:grpSpPr bwMode="auto">
          <a:xfrm>
            <a:off x="5148263" y="3141663"/>
            <a:ext cx="3816350" cy="2087562"/>
            <a:chOff x="118" y="2459"/>
            <a:chExt cx="2590" cy="324"/>
          </a:xfrm>
        </p:grpSpPr>
        <p:pic>
          <p:nvPicPr>
            <p:cNvPr id="6656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569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Расходы на исполнение переданных полномочий от сельских поселений по благоустройству населенных пунктов сельских поселений в части уличного освещения,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406,5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6565" name="Скругленный прямоугольник 3"/>
          <p:cNvGrpSpPr>
            <a:grpSpLocks/>
          </p:cNvGrpSpPr>
          <p:nvPr/>
        </p:nvGrpSpPr>
        <p:grpSpPr bwMode="auto">
          <a:xfrm>
            <a:off x="755650" y="476250"/>
            <a:ext cx="3960813" cy="1439863"/>
            <a:chOff x="118" y="2459"/>
            <a:chExt cx="2590" cy="324"/>
          </a:xfrm>
        </p:grpSpPr>
        <p:pic>
          <p:nvPicPr>
            <p:cNvPr id="6656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567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Мероприятия по демонтажу (сносу) аварийных зданий,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200,0 тыс.руб.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/>
              <a:t>Основные показатели исполнения бюджета Тейковского муниципального района за       2018 год (в тыс.руб.)</a:t>
            </a:r>
          </a:p>
        </p:txBody>
      </p:sp>
      <p:sp>
        <p:nvSpPr>
          <p:cNvPr id="18434" name="Text Box 7"/>
          <p:cNvSpPr txBox="1">
            <a:spLocks noChangeArrowheads="1"/>
          </p:cNvSpPr>
          <p:nvPr/>
        </p:nvSpPr>
        <p:spPr bwMode="auto">
          <a:xfrm>
            <a:off x="971550" y="2997200"/>
            <a:ext cx="2447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Arial" charset="0"/>
              </a:rPr>
              <a:t>Исполнено за 2018 год</a:t>
            </a:r>
          </a:p>
        </p:txBody>
      </p:sp>
      <p:sp>
        <p:nvSpPr>
          <p:cNvPr id="18435" name="Text Box 10"/>
          <p:cNvSpPr txBox="1">
            <a:spLocks noChangeArrowheads="1"/>
          </p:cNvSpPr>
          <p:nvPr/>
        </p:nvSpPr>
        <p:spPr bwMode="auto">
          <a:xfrm>
            <a:off x="900113" y="2133600"/>
            <a:ext cx="2487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latin typeface="Arial" charset="0"/>
              </a:rPr>
              <a:t>Утверждено на 2018 год</a:t>
            </a:r>
          </a:p>
        </p:txBody>
      </p:sp>
      <p:sp>
        <p:nvSpPr>
          <p:cNvPr id="18436" name="Text Box 11"/>
          <p:cNvSpPr txBox="1">
            <a:spLocks noChangeArrowheads="1"/>
          </p:cNvSpPr>
          <p:nvPr/>
        </p:nvSpPr>
        <p:spPr bwMode="auto">
          <a:xfrm>
            <a:off x="3779838" y="1484313"/>
            <a:ext cx="1243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ДОХОДЫ</a:t>
            </a:r>
          </a:p>
        </p:txBody>
      </p:sp>
      <p:sp>
        <p:nvSpPr>
          <p:cNvPr id="18437" name="Text Box 12"/>
          <p:cNvSpPr txBox="1">
            <a:spLocks noChangeArrowheads="1"/>
          </p:cNvSpPr>
          <p:nvPr/>
        </p:nvSpPr>
        <p:spPr bwMode="auto">
          <a:xfrm>
            <a:off x="5651500" y="1484313"/>
            <a:ext cx="144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Arial" charset="0"/>
              </a:rPr>
              <a:t>РАСХОДЫ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3779838" y="2133600"/>
            <a:ext cx="1296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Arial" charset="0"/>
              </a:rPr>
              <a:t>208189,5</a:t>
            </a:r>
          </a:p>
        </p:txBody>
      </p:sp>
      <p:sp>
        <p:nvSpPr>
          <p:cNvPr id="18439" name="Text Box 14"/>
          <p:cNvSpPr txBox="1">
            <a:spLocks noChangeArrowheads="1"/>
          </p:cNvSpPr>
          <p:nvPr/>
        </p:nvSpPr>
        <p:spPr bwMode="auto">
          <a:xfrm>
            <a:off x="5651500" y="2133600"/>
            <a:ext cx="1225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Arial" charset="0"/>
              </a:rPr>
              <a:t>212586,3</a:t>
            </a:r>
          </a:p>
        </p:txBody>
      </p:sp>
      <p:sp>
        <p:nvSpPr>
          <p:cNvPr id="18440" name="Text Box 15"/>
          <p:cNvSpPr txBox="1">
            <a:spLocks noChangeArrowheads="1"/>
          </p:cNvSpPr>
          <p:nvPr/>
        </p:nvSpPr>
        <p:spPr bwMode="auto">
          <a:xfrm>
            <a:off x="3851275" y="2997200"/>
            <a:ext cx="1225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Arial" charset="0"/>
              </a:rPr>
              <a:t>208837,9</a:t>
            </a:r>
          </a:p>
        </p:txBody>
      </p:sp>
      <p:sp>
        <p:nvSpPr>
          <p:cNvPr id="18441" name="Text Box 16"/>
          <p:cNvSpPr txBox="1">
            <a:spLocks noChangeArrowheads="1"/>
          </p:cNvSpPr>
          <p:nvPr/>
        </p:nvSpPr>
        <p:spPr bwMode="auto">
          <a:xfrm>
            <a:off x="5724525" y="2968625"/>
            <a:ext cx="1223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Arial" charset="0"/>
              </a:rPr>
              <a:t>205616,6</a:t>
            </a:r>
          </a:p>
        </p:txBody>
      </p:sp>
      <p:sp>
        <p:nvSpPr>
          <p:cNvPr id="18442" name="Text Box 14"/>
          <p:cNvSpPr txBox="1">
            <a:spLocks noChangeArrowheads="1"/>
          </p:cNvSpPr>
          <p:nvPr/>
        </p:nvSpPr>
        <p:spPr bwMode="auto">
          <a:xfrm>
            <a:off x="7432675" y="1268413"/>
            <a:ext cx="1663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ДЕФИЦИТ </a:t>
            </a:r>
          </a:p>
          <a:p>
            <a:r>
              <a:rPr lang="ru-RU" b="1"/>
              <a:t>(ПРОФИЦИТ)</a:t>
            </a:r>
          </a:p>
        </p:txBody>
      </p:sp>
      <p:sp>
        <p:nvSpPr>
          <p:cNvPr id="18443" name="Text Box 15"/>
          <p:cNvSpPr txBox="1">
            <a:spLocks noChangeArrowheads="1"/>
          </p:cNvSpPr>
          <p:nvPr/>
        </p:nvSpPr>
        <p:spPr bwMode="auto">
          <a:xfrm>
            <a:off x="7451725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8444" name="Text Box 17"/>
          <p:cNvSpPr txBox="1">
            <a:spLocks noChangeArrowheads="1"/>
          </p:cNvSpPr>
          <p:nvPr/>
        </p:nvSpPr>
        <p:spPr bwMode="auto">
          <a:xfrm>
            <a:off x="738028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7432675" y="2133600"/>
            <a:ext cx="955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-4396,8</a:t>
            </a:r>
          </a:p>
        </p:txBody>
      </p:sp>
      <p:sp>
        <p:nvSpPr>
          <p:cNvPr id="18446" name="Text Box 19"/>
          <p:cNvSpPr txBox="1">
            <a:spLocks noChangeArrowheads="1"/>
          </p:cNvSpPr>
          <p:nvPr/>
        </p:nvSpPr>
        <p:spPr bwMode="auto">
          <a:xfrm>
            <a:off x="7432675" y="2946400"/>
            <a:ext cx="81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3221,3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Заголовок 1"/>
          <p:cNvSpPr txBox="1">
            <a:spLocks/>
          </p:cNvSpPr>
          <p:nvPr/>
        </p:nvSpPr>
        <p:spPr bwMode="auto">
          <a:xfrm>
            <a:off x="0" y="0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67586" name="Скругленный прямоугольник 3"/>
          <p:cNvGrpSpPr>
            <a:grpSpLocks/>
          </p:cNvGrpSpPr>
          <p:nvPr/>
        </p:nvGrpSpPr>
        <p:grpSpPr bwMode="auto">
          <a:xfrm>
            <a:off x="4572000" y="692150"/>
            <a:ext cx="3600450" cy="1366838"/>
            <a:chOff x="118" y="2459"/>
            <a:chExt cx="2590" cy="324"/>
          </a:xfrm>
        </p:grpSpPr>
        <p:pic>
          <p:nvPicPr>
            <p:cNvPr id="6760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606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Обеспечение функций отделов администрации Тейковского муниципального района,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исполнено – 1933,6 тыс.руб.</a:t>
              </a:r>
              <a:r>
                <a:rPr lang="ru-RU" altLang="ru-RU" sz="1600" b="1">
                  <a:solidFill>
                    <a:srgbClr val="000000"/>
                  </a:solidFill>
                </a:rPr>
                <a:t> 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7587" name="Скругленный прямоугольник 3"/>
          <p:cNvGrpSpPr>
            <a:grpSpLocks/>
          </p:cNvGrpSpPr>
          <p:nvPr/>
        </p:nvGrpSpPr>
        <p:grpSpPr bwMode="auto">
          <a:xfrm>
            <a:off x="4716463" y="2420938"/>
            <a:ext cx="3671887" cy="1728787"/>
            <a:chOff x="118" y="2459"/>
            <a:chExt cx="2590" cy="324"/>
          </a:xfrm>
        </p:grpSpPr>
        <p:pic>
          <p:nvPicPr>
            <p:cNvPr id="67603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604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Межбюджетные трансферты на исполнение переданных полномочий сельским поселениям,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исполнено – 482,8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7588" name="Скругленный прямоугольник 3"/>
          <p:cNvGrpSpPr>
            <a:grpSpLocks/>
          </p:cNvGrpSpPr>
          <p:nvPr/>
        </p:nvGrpSpPr>
        <p:grpSpPr bwMode="auto">
          <a:xfrm>
            <a:off x="468313" y="1125538"/>
            <a:ext cx="3887787" cy="2232025"/>
            <a:chOff x="118" y="2459"/>
            <a:chExt cx="2590" cy="324"/>
          </a:xfrm>
        </p:grpSpPr>
        <p:pic>
          <p:nvPicPr>
            <p:cNvPr id="6760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60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Расходы на организацию и проведение мероприятий, связанных с праздничными, юбилейными и памятными датами, Совещания, семинары,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226,5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  <a:p>
              <a:pPr algn="ctr"/>
              <a:endParaRPr lang="ru-RU" altLang="ru-RU" sz="1600">
                <a:solidFill>
                  <a:srgbClr val="000000"/>
                </a:solidFill>
              </a:endParaRPr>
            </a:p>
          </p:txBody>
        </p:sp>
      </p:grpSp>
      <p:grpSp>
        <p:nvGrpSpPr>
          <p:cNvPr id="67589" name="Скругленный прямоугольник 3"/>
          <p:cNvGrpSpPr>
            <a:grpSpLocks/>
          </p:cNvGrpSpPr>
          <p:nvPr/>
        </p:nvGrpSpPr>
        <p:grpSpPr bwMode="auto">
          <a:xfrm>
            <a:off x="4572000" y="692150"/>
            <a:ext cx="3600450" cy="1366838"/>
            <a:chOff x="118" y="2459"/>
            <a:chExt cx="2590" cy="324"/>
          </a:xfrm>
        </p:grpSpPr>
        <p:pic>
          <p:nvPicPr>
            <p:cNvPr id="6759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60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Обеспечение функций отделов администрации Тейковского муниципального района,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исполнено – 1933,6 тыс.руб.</a:t>
              </a:r>
              <a:r>
                <a:rPr lang="ru-RU" altLang="ru-RU" sz="1600" b="1">
                  <a:solidFill>
                    <a:srgbClr val="000000"/>
                  </a:solidFill>
                </a:rPr>
                <a:t> 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7590" name="Скругленный прямоугольник 3"/>
          <p:cNvGrpSpPr>
            <a:grpSpLocks/>
          </p:cNvGrpSpPr>
          <p:nvPr/>
        </p:nvGrpSpPr>
        <p:grpSpPr bwMode="auto">
          <a:xfrm>
            <a:off x="4572000" y="692150"/>
            <a:ext cx="3744913" cy="1366838"/>
            <a:chOff x="118" y="2459"/>
            <a:chExt cx="2590" cy="324"/>
          </a:xfrm>
        </p:grpSpPr>
        <p:pic>
          <p:nvPicPr>
            <p:cNvPr id="6759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598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  Обеспечение функций отделов администрации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1426,0 тыс.руб</a:t>
              </a:r>
              <a:r>
                <a:rPr lang="ru-RU" altLang="ru-RU" sz="1600">
                  <a:solidFill>
                    <a:srgbClr val="000000"/>
                  </a:solidFill>
                </a:rPr>
                <a:t>.</a:t>
              </a:r>
              <a:r>
                <a:rPr lang="ru-RU" altLang="ru-RU" sz="1600" b="1">
                  <a:solidFill>
                    <a:srgbClr val="000000"/>
                  </a:solidFill>
                </a:rPr>
                <a:t> 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7591" name="Скругленный прямоугольник 3"/>
          <p:cNvGrpSpPr>
            <a:grpSpLocks/>
          </p:cNvGrpSpPr>
          <p:nvPr/>
        </p:nvGrpSpPr>
        <p:grpSpPr bwMode="auto">
          <a:xfrm>
            <a:off x="4643438" y="2420938"/>
            <a:ext cx="3744912" cy="1728787"/>
            <a:chOff x="118" y="2459"/>
            <a:chExt cx="2590" cy="324"/>
          </a:xfrm>
        </p:grpSpPr>
        <p:pic>
          <p:nvPicPr>
            <p:cNvPr id="6759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596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  Межбюджетные трансферты на исполнение переданных полномочий сельским поселениям,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239,7 тыс.руб</a:t>
              </a:r>
              <a:r>
                <a:rPr lang="ru-RU" altLang="ru-RU" sz="160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7592" name="Скругленный прямоугольник 3"/>
          <p:cNvGrpSpPr>
            <a:grpSpLocks/>
          </p:cNvGrpSpPr>
          <p:nvPr/>
        </p:nvGrpSpPr>
        <p:grpSpPr bwMode="auto">
          <a:xfrm>
            <a:off x="971550" y="4508500"/>
            <a:ext cx="4679950" cy="1800225"/>
            <a:chOff x="118" y="2459"/>
            <a:chExt cx="2590" cy="324"/>
          </a:xfrm>
        </p:grpSpPr>
        <p:pic>
          <p:nvPicPr>
            <p:cNvPr id="67593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594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    Проведение комплекса работ по   межеванию земель для постановки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 на кадастровый учет,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–208,0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68610" name="Скругленный прямоугольник 3"/>
          <p:cNvGrpSpPr>
            <a:grpSpLocks/>
          </p:cNvGrpSpPr>
          <p:nvPr/>
        </p:nvGrpSpPr>
        <p:grpSpPr bwMode="auto">
          <a:xfrm>
            <a:off x="4932363" y="765175"/>
            <a:ext cx="3960812" cy="2374900"/>
            <a:chOff x="118" y="2459"/>
            <a:chExt cx="2590" cy="324"/>
          </a:xfrm>
        </p:grpSpPr>
        <p:pic>
          <p:nvPicPr>
            <p:cNvPr id="68614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615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  Средства, переданные бюджетам поселений для компенсации дополнительных расходов, возникших в результате решений, принятых      органами власти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-  800,0 тыс.руб. 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8611" name="Скругленный прямоугольник 3"/>
          <p:cNvGrpSpPr>
            <a:grpSpLocks/>
          </p:cNvGrpSpPr>
          <p:nvPr/>
        </p:nvGrpSpPr>
        <p:grpSpPr bwMode="auto">
          <a:xfrm>
            <a:off x="611188" y="2852738"/>
            <a:ext cx="3965575" cy="2305050"/>
            <a:chOff x="118" y="2459"/>
            <a:chExt cx="2590" cy="324"/>
          </a:xfrm>
        </p:grpSpPr>
        <p:pic>
          <p:nvPicPr>
            <p:cNvPr id="6861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613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      Поддержка мер по обеспечению сбалансированности местных бюджетов,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280,8 тыс.руб.</a:t>
              </a:r>
            </a:p>
            <a:p>
              <a:pPr algn="ctr"/>
              <a:endParaRPr lang="ru-RU" altLang="ru-RU" sz="1400" b="1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cs typeface="Times New Roman" pitchFamily="18" charset="0"/>
              </a:rPr>
              <a:t>Непрограммные направления деятельности представительного органа Тейковского муниципального района в 2018 году</a:t>
            </a:r>
          </a:p>
          <a:p>
            <a:pPr algn="ctr"/>
            <a:endParaRPr lang="ru-RU" altLang="ru-RU" b="1" i="1">
              <a:cs typeface="Times New Roman" pitchFamily="18" charset="0"/>
            </a:endParaRPr>
          </a:p>
          <a:p>
            <a:pPr algn="ctr"/>
            <a:r>
              <a:rPr lang="ru-RU" b="1" i="1">
                <a:cs typeface="Times New Roman" pitchFamily="18" charset="0"/>
              </a:rPr>
              <a:t>.</a:t>
            </a:r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69634" name="Скругленный прямоугольник 3"/>
          <p:cNvGrpSpPr>
            <a:grpSpLocks/>
          </p:cNvGrpSpPr>
          <p:nvPr/>
        </p:nvGrpSpPr>
        <p:grpSpPr bwMode="auto">
          <a:xfrm>
            <a:off x="2339975" y="1989138"/>
            <a:ext cx="4105275" cy="1368425"/>
            <a:chOff x="42" y="2454"/>
            <a:chExt cx="2681" cy="378"/>
          </a:xfrm>
        </p:grpSpPr>
        <p:pic>
          <p:nvPicPr>
            <p:cNvPr id="6963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9636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Обеспечение функций Совета  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-  1037,3 тыс.руб. 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/>
              <a:t>Контактные телефоны:</a:t>
            </a:r>
          </a:p>
        </p:txBody>
      </p:sp>
      <p:sp>
        <p:nvSpPr>
          <p:cNvPr id="10649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600"/>
              <a:t>Начальник финансового отдела – 8 (49343) 2-17-04</a:t>
            </a:r>
          </a:p>
          <a:p>
            <a:pPr eaLnBrk="1" hangingPunct="1">
              <a:defRPr/>
            </a:pPr>
            <a:r>
              <a:rPr lang="ru-RU" sz="1600"/>
              <a:t>Заместитель начальника финансового отдела – 8 (49343) 2-20-78</a:t>
            </a:r>
          </a:p>
          <a:p>
            <a:pPr eaLnBrk="1" hangingPunct="1">
              <a:defRPr/>
            </a:pPr>
            <a:r>
              <a:rPr lang="ru-RU" sz="1600"/>
              <a:t>Электронная почта:</a:t>
            </a:r>
            <a:r>
              <a:rPr lang="en-US" sz="1600"/>
              <a:t>raifoteik@mail.ru</a:t>
            </a:r>
            <a:endParaRPr lang="ru-RU" sz="16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i="1" dirty="0">
                <a:cs typeface="Times New Roman" pitchFamily="18" charset="0"/>
              </a:rPr>
              <a:t/>
            </a:r>
            <a:br>
              <a:rPr lang="ru-RU" sz="4000" b="1" i="1" dirty="0">
                <a:cs typeface="Times New Roman" pitchFamily="18" charset="0"/>
              </a:rPr>
            </a:br>
            <a:r>
              <a:rPr lang="ru-RU" sz="4000" b="1" i="1" dirty="0">
                <a:cs typeface="Times New Roman" pitchFamily="18" charset="0"/>
              </a:rPr>
              <a:t>Благодарим за внимание</a:t>
            </a:r>
            <a:r>
              <a:rPr lang="en-US" sz="4000" b="1" i="1">
                <a:cs typeface="Times New Roman" pitchFamily="18" charset="0"/>
              </a:rPr>
              <a:t>!</a:t>
            </a:r>
            <a:endParaRPr lang="ru-RU" sz="4000" b="1" i="1">
              <a:cs typeface="Times New Roman" pitchFamily="18" charset="0"/>
            </a:endParaRPr>
          </a:p>
        </p:txBody>
      </p:sp>
      <p:sp>
        <p:nvSpPr>
          <p:cNvPr id="10752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04938" y="3960813"/>
            <a:ext cx="6399212" cy="159385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endParaRPr lang="ru-RU" sz="2000" b="1" i="1"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endParaRPr lang="ru-RU" sz="2000" b="1" i="1"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endParaRPr lang="ru-RU" sz="2000" b="1" i="1"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b="1" i="1">
                <a:cs typeface="Times New Roman" pitchFamily="18" charset="0"/>
              </a:rPr>
              <a:t>Тейковский муниципальный район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b="1" i="1">
                <a:cs typeface="Times New Roman" pitchFamily="18" charset="0"/>
              </a:rPr>
              <a:t>2019 год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endParaRPr lang="ru-RU">
              <a:solidFill>
                <a:srgbClr val="898989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endParaRPr lang="ru-RU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>
                <a:latin typeface="Calibri" pitchFamily="34" charset="0"/>
              </a:rPr>
              <a:t> </a:t>
            </a:r>
            <a:r>
              <a:rPr lang="ru-RU" altLang="ru-RU" sz="2000" b="1"/>
              <a:t>Исполнение  бюджета Тейковского муниципального </a:t>
            </a:r>
          </a:p>
          <a:p>
            <a:pPr algn="ctr"/>
            <a:r>
              <a:rPr lang="ru-RU" altLang="ru-RU" sz="2000" b="1"/>
              <a:t>  района  по доходам за 2018 год,      ( в тыс. руб.)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>
            <p:ph idx="4294967295"/>
          </p:nvPr>
        </p:nvGraphicFramePr>
        <p:xfrm>
          <a:off x="179388" y="1196975"/>
          <a:ext cx="8785225" cy="3757613"/>
        </p:xfrm>
        <a:graphic>
          <a:graphicData uri="http://schemas.openxmlformats.org/drawingml/2006/table">
            <a:tbl>
              <a:tblPr/>
              <a:tblGrid>
                <a:gridCol w="3067050">
                  <a:extLst>
                    <a:ext uri="{9D8B030D-6E8A-4147-A177-3AD203B41FA5}"/>
                  </a:extLst>
                </a:gridCol>
                <a:gridCol w="2008187">
                  <a:extLst>
                    <a:ext uri="{9D8B030D-6E8A-4147-A177-3AD203B41FA5}"/>
                  </a:extLst>
                </a:gridCol>
                <a:gridCol w="2038350">
                  <a:extLst>
                    <a:ext uri="{9D8B030D-6E8A-4147-A177-3AD203B41FA5}"/>
                  </a:extLst>
                </a:gridCol>
                <a:gridCol w="1671638">
                  <a:extLst>
                    <a:ext uri="{9D8B030D-6E8A-4147-A177-3AD203B41FA5}"/>
                  </a:extLst>
                </a:gridCol>
              </a:tblGrid>
              <a:tr h="8080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Утверждено на 2018 г.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 за 2018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% исполнения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Всего доходов в  том числе: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208189,5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208837,9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100,3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51921,9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53766,3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103,6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156267,6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155071,6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99,2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Всего расходов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212586,3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205616,6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96,7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Дефицит (профицит)-/(+)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- 4396,8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3221,3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9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" y="274638"/>
            <a:ext cx="8578850" cy="561975"/>
          </a:xfrm>
        </p:spPr>
        <p:txBody>
          <a:bodyPr lIns="91177" tIns="45589" rIns="91177" bIns="45589"/>
          <a:lstStyle/>
          <a:p>
            <a:pPr eaLnBrk="1" hangingPunct="1"/>
            <a:r>
              <a:rPr lang="ru-RU" altLang="ru-RU" sz="1800" b="1" smtClean="0"/>
              <a:t>Структура исполнения доходов бюджета Тейковского муниципального района </a:t>
            </a:r>
            <a:br>
              <a:rPr lang="ru-RU" altLang="ru-RU" sz="1800" b="1" smtClean="0"/>
            </a:br>
            <a:r>
              <a:rPr lang="ru-RU" altLang="ru-RU" sz="1800" b="1" smtClean="0">
                <a:latin typeface="Arial" charset="0"/>
              </a:rPr>
              <a:t>                                                           </a:t>
            </a:r>
            <a:r>
              <a:rPr lang="ru-RU" altLang="ru-RU" sz="1800" b="1" smtClean="0"/>
              <a:t>2018 год.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7625" y="908050"/>
            <a:ext cx="1225550" cy="360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tx1"/>
                </a:solidFill>
              </a:rPr>
              <a:t>млн.руб.</a:t>
            </a:r>
            <a:endParaRPr lang="ru-RU" b="1">
              <a:solidFill>
                <a:srgbClr val="FFFFFF"/>
              </a:solidFill>
            </a:endParaRPr>
          </a:p>
        </p:txBody>
      </p:sp>
      <p:graphicFrame>
        <p:nvGraphicFramePr>
          <p:cNvPr id="36898" name="Object 34"/>
          <p:cNvGraphicFramePr>
            <a:graphicFrameLocks noChangeAspect="1"/>
          </p:cNvGraphicFramePr>
          <p:nvPr/>
        </p:nvGraphicFramePr>
        <p:xfrm>
          <a:off x="323850" y="981075"/>
          <a:ext cx="4176713" cy="4176713"/>
        </p:xfrm>
        <a:graphic>
          <a:graphicData uri="http://schemas.openxmlformats.org/presentationml/2006/ole">
            <p:oleObj spid="_x0000_s36898" name="Диаграмма" r:id="rId4" imgW="6096075" imgH="4067089" progId="MSGraph.Chart.8">
              <p:embed followColorScheme="full"/>
            </p:oleObj>
          </a:graphicData>
        </a:graphic>
      </p:graphicFrame>
      <p:sp>
        <p:nvSpPr>
          <p:cNvPr id="36903" name="Rectangle 13"/>
          <p:cNvSpPr>
            <a:spLocks noChangeArrowheads="1"/>
          </p:cNvSpPr>
          <p:nvPr/>
        </p:nvSpPr>
        <p:spPr bwMode="auto">
          <a:xfrm>
            <a:off x="755650" y="1196975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Arial" charset="0"/>
              </a:rPr>
              <a:t>Утверждено на 2018 г.</a:t>
            </a:r>
            <a:r>
              <a:rPr lang="ru-RU" sz="1400" b="1">
                <a:latin typeface="Arial" charset="0"/>
              </a:rPr>
              <a:t> – 208,2 млн.руб.</a:t>
            </a:r>
          </a:p>
        </p:txBody>
      </p:sp>
      <p:sp>
        <p:nvSpPr>
          <p:cNvPr id="36904" name="Text Box 14"/>
          <p:cNvSpPr txBox="1">
            <a:spLocks noChangeArrowheads="1"/>
          </p:cNvSpPr>
          <p:nvPr/>
        </p:nvSpPr>
        <p:spPr bwMode="auto">
          <a:xfrm>
            <a:off x="2411413" y="2565400"/>
            <a:ext cx="17033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156,3 млн. руб.</a:t>
            </a:r>
          </a:p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75,1%</a:t>
            </a:r>
          </a:p>
        </p:txBody>
      </p:sp>
      <p:sp>
        <p:nvSpPr>
          <p:cNvPr id="36905" name="Text Box 15"/>
          <p:cNvSpPr txBox="1">
            <a:spLocks noChangeArrowheads="1"/>
          </p:cNvSpPr>
          <p:nvPr/>
        </p:nvSpPr>
        <p:spPr bwMode="auto">
          <a:xfrm>
            <a:off x="971550" y="2133600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  <a:latin typeface="Arial" charset="0"/>
              </a:rPr>
              <a:t>45,0 млн.руб. 21,6%</a:t>
            </a:r>
          </a:p>
        </p:txBody>
      </p:sp>
      <p:sp>
        <p:nvSpPr>
          <p:cNvPr id="36906" name="Text Box 16"/>
          <p:cNvSpPr txBox="1">
            <a:spLocks noChangeArrowheads="1"/>
          </p:cNvSpPr>
          <p:nvPr/>
        </p:nvSpPr>
        <p:spPr bwMode="auto">
          <a:xfrm>
            <a:off x="611188" y="2708275"/>
            <a:ext cx="172878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300" b="1">
                <a:solidFill>
                  <a:schemeClr val="bg1"/>
                </a:solidFill>
                <a:latin typeface="Arial" charset="0"/>
              </a:rPr>
              <a:t>6,9 млн. руб. 3,3%</a:t>
            </a:r>
          </a:p>
        </p:txBody>
      </p:sp>
      <p:graphicFrame>
        <p:nvGraphicFramePr>
          <p:cNvPr id="36899" name="Object 35"/>
          <p:cNvGraphicFramePr>
            <a:graphicFrameLocks noChangeAspect="1"/>
          </p:cNvGraphicFramePr>
          <p:nvPr/>
        </p:nvGraphicFramePr>
        <p:xfrm>
          <a:off x="5219700" y="981075"/>
          <a:ext cx="4140200" cy="4176713"/>
        </p:xfrm>
        <a:graphic>
          <a:graphicData uri="http://schemas.openxmlformats.org/presentationml/2006/ole">
            <p:oleObj spid="_x0000_s36899" name="Диаграмма" r:id="rId5" imgW="6096075" imgH="4067089" progId="MSGraph.Chart.8">
              <p:embed followColorScheme="full"/>
            </p:oleObj>
          </a:graphicData>
        </a:graphic>
      </p:graphicFrame>
      <p:sp>
        <p:nvSpPr>
          <p:cNvPr id="36907" name="Rectangle 19"/>
          <p:cNvSpPr>
            <a:spLocks noChangeArrowheads="1"/>
          </p:cNvSpPr>
          <p:nvPr/>
        </p:nvSpPr>
        <p:spPr bwMode="auto">
          <a:xfrm>
            <a:off x="5724525" y="1268413"/>
            <a:ext cx="30241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Arial" charset="0"/>
              </a:rPr>
              <a:t>Исполнено за 2018 г.</a:t>
            </a:r>
          </a:p>
          <a:p>
            <a:pPr algn="ctr"/>
            <a:r>
              <a:rPr lang="ru-RU" sz="1400" b="1">
                <a:latin typeface="Arial" charset="0"/>
              </a:rPr>
              <a:t> – 208,8 млн.руб.</a:t>
            </a:r>
          </a:p>
        </p:txBody>
      </p:sp>
      <p:sp>
        <p:nvSpPr>
          <p:cNvPr id="36908" name="Rectangle 24"/>
          <p:cNvSpPr>
            <a:spLocks noChangeArrowheads="1"/>
          </p:cNvSpPr>
          <p:nvPr/>
        </p:nvSpPr>
        <p:spPr bwMode="auto">
          <a:xfrm>
            <a:off x="6011863" y="2133600"/>
            <a:ext cx="1511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45,7 млн.руб. </a:t>
            </a:r>
          </a:p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21,9%</a:t>
            </a:r>
          </a:p>
        </p:txBody>
      </p:sp>
      <p:sp>
        <p:nvSpPr>
          <p:cNvPr id="36909" name="Rectangle 25"/>
          <p:cNvSpPr>
            <a:spLocks noChangeArrowheads="1"/>
          </p:cNvSpPr>
          <p:nvPr/>
        </p:nvSpPr>
        <p:spPr bwMode="auto">
          <a:xfrm>
            <a:off x="7308850" y="2492375"/>
            <a:ext cx="1638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155,0 млн. руб.</a:t>
            </a:r>
          </a:p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74,2%</a:t>
            </a:r>
          </a:p>
        </p:txBody>
      </p:sp>
      <p:sp>
        <p:nvSpPr>
          <p:cNvPr id="36910" name="Rectangle 26"/>
          <p:cNvSpPr>
            <a:spLocks noChangeArrowheads="1"/>
          </p:cNvSpPr>
          <p:nvPr/>
        </p:nvSpPr>
        <p:spPr bwMode="auto">
          <a:xfrm>
            <a:off x="5508625" y="2636838"/>
            <a:ext cx="1843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chemeClr val="bg1"/>
                </a:solidFill>
                <a:latin typeface="Arial" charset="0"/>
              </a:rPr>
              <a:t>8,1млн. руб. 3,9%</a:t>
            </a:r>
          </a:p>
        </p:txBody>
      </p:sp>
      <p:sp>
        <p:nvSpPr>
          <p:cNvPr id="36911" name="Rectangle 28"/>
          <p:cNvSpPr>
            <a:spLocks noChangeArrowheads="1"/>
          </p:cNvSpPr>
          <p:nvPr/>
        </p:nvSpPr>
        <p:spPr bwMode="auto">
          <a:xfrm>
            <a:off x="684213" y="4149725"/>
            <a:ext cx="144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. </a:t>
            </a:r>
          </a:p>
        </p:txBody>
      </p:sp>
      <p:graphicFrame>
        <p:nvGraphicFramePr>
          <p:cNvPr id="36900" name="Object 36"/>
          <p:cNvGraphicFramePr>
            <a:graphicFrameLocks noChangeAspect="1"/>
          </p:cNvGraphicFramePr>
          <p:nvPr/>
        </p:nvGraphicFramePr>
        <p:xfrm>
          <a:off x="1835150" y="2852738"/>
          <a:ext cx="6553200" cy="5218112"/>
        </p:xfrm>
        <a:graphic>
          <a:graphicData uri="http://schemas.openxmlformats.org/presentationml/2006/ole">
            <p:oleObj spid="_x0000_s36900" name="Диаграмма" r:id="rId6" imgW="6096075" imgH="4067089" progId="MSGraph.Chart.8">
              <p:embed followColorScheme="full"/>
            </p:oleObj>
          </a:graphicData>
        </a:graphic>
      </p:graphicFrame>
      <p:sp>
        <p:nvSpPr>
          <p:cNvPr id="36912" name="Rectangle 31"/>
          <p:cNvSpPr>
            <a:spLocks noChangeArrowheads="1"/>
          </p:cNvSpPr>
          <p:nvPr/>
        </p:nvSpPr>
        <p:spPr bwMode="auto">
          <a:xfrm>
            <a:off x="2484438" y="4652963"/>
            <a:ext cx="1711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101,5%</a:t>
            </a:r>
          </a:p>
        </p:txBody>
      </p:sp>
      <p:sp>
        <p:nvSpPr>
          <p:cNvPr id="36913" name="Rectangle 32"/>
          <p:cNvSpPr>
            <a:spLocks noChangeArrowheads="1"/>
          </p:cNvSpPr>
          <p:nvPr/>
        </p:nvSpPr>
        <p:spPr bwMode="auto">
          <a:xfrm>
            <a:off x="3851275" y="5157788"/>
            <a:ext cx="1946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99,2%</a:t>
            </a:r>
          </a:p>
        </p:txBody>
      </p:sp>
      <p:sp>
        <p:nvSpPr>
          <p:cNvPr id="36914" name="Rectangle 34"/>
          <p:cNvSpPr>
            <a:spLocks noChangeArrowheads="1"/>
          </p:cNvSpPr>
          <p:nvPr/>
        </p:nvSpPr>
        <p:spPr bwMode="auto">
          <a:xfrm>
            <a:off x="2268538" y="5157788"/>
            <a:ext cx="1673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chemeClr val="bg1"/>
                </a:solidFill>
                <a:latin typeface="Arial" charset="0"/>
              </a:rPr>
              <a:t>117,2%</a:t>
            </a:r>
          </a:p>
        </p:txBody>
      </p:sp>
      <p:sp>
        <p:nvSpPr>
          <p:cNvPr id="36915" name="Rectangle 35"/>
          <p:cNvSpPr>
            <a:spLocks noChangeArrowheads="1"/>
          </p:cNvSpPr>
          <p:nvPr/>
        </p:nvSpPr>
        <p:spPr bwMode="auto">
          <a:xfrm>
            <a:off x="2339975" y="3716338"/>
            <a:ext cx="4572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Arial" charset="0"/>
              </a:rPr>
              <a:t>% исполнения за 2018 г.</a:t>
            </a:r>
          </a:p>
          <a:p>
            <a:pPr algn="ctr"/>
            <a:r>
              <a:rPr lang="ru-RU" sz="1600" b="1">
                <a:latin typeface="Arial" charset="0"/>
              </a:rPr>
              <a:t>– 100,3%</a:t>
            </a:r>
          </a:p>
          <a:p>
            <a:pPr algn="ctr"/>
            <a:r>
              <a:rPr lang="ru-RU" sz="1400" b="1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>
                <a:latin typeface="Calibri" pitchFamily="34" charset="0"/>
              </a:rPr>
              <a:t> </a:t>
            </a:r>
            <a:r>
              <a:rPr lang="ru-RU" altLang="ru-RU" sz="2000" b="1"/>
              <a:t>Структура безвозмездных поступлений в бюджет Тейковского муниципального  района   за 2018 год,      ( в тыс. руб.)</a:t>
            </a:r>
          </a:p>
        </p:txBody>
      </p:sp>
      <p:graphicFrame>
        <p:nvGraphicFramePr>
          <p:cNvPr id="38955" name="Group 43"/>
          <p:cNvGraphicFramePr>
            <a:graphicFrameLocks noGrp="1"/>
          </p:cNvGraphicFramePr>
          <p:nvPr>
            <p:ph idx="4294967295"/>
          </p:nvPr>
        </p:nvGraphicFramePr>
        <p:xfrm>
          <a:off x="179388" y="1196975"/>
          <a:ext cx="8640762" cy="4841875"/>
        </p:xfrm>
        <a:graphic>
          <a:graphicData uri="http://schemas.openxmlformats.org/drawingml/2006/table">
            <a:tbl>
              <a:tblPr/>
              <a:tblGrid>
                <a:gridCol w="5472112">
                  <a:extLst>
                    <a:ext uri="{9D8B030D-6E8A-4147-A177-3AD203B41FA5}"/>
                  </a:extLst>
                </a:gridCol>
                <a:gridCol w="2089150">
                  <a:extLst>
                    <a:ext uri="{9D8B030D-6E8A-4147-A177-3AD203B41FA5}"/>
                  </a:extLst>
                </a:gridCol>
                <a:gridCol w="1079500">
                  <a:extLst>
                    <a:ext uri="{9D8B030D-6E8A-4147-A177-3AD203B41FA5}"/>
                  </a:extLst>
                </a:gridCol>
              </a:tblGrid>
              <a:tr h="8080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Наименование показателя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Сумма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%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Всего, в  том числе: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155071,6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Дотации 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78603,1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50,69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63467,6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40,93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Субсидии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12919,1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8,33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0,00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Возврат остатков субвенций, субсидий, межбюджетных трансфертов, имеющих целевое назначение прошлых лет из бюджета района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- 22,5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- 0,01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Доходы бюджета от возврата остатков иных межбюджетных трансфертов, имеющих целевое назначение прошлых лет из бюджетов поселений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94,3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0,06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18487" cy="13017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1800" b="1"/>
              <a:t>Исполнение по налоговым и неналоговым доходам  бюджета Тейковского муниципального района по видам доходов за 2018 г. (в тыс. руб.)</a:t>
            </a:r>
          </a:p>
        </p:txBody>
      </p:sp>
      <p:graphicFrame>
        <p:nvGraphicFramePr>
          <p:cNvPr id="40039" name="Group 103"/>
          <p:cNvGraphicFramePr>
            <a:graphicFrameLocks noGrp="1"/>
          </p:cNvGraphicFramePr>
          <p:nvPr/>
        </p:nvGraphicFramePr>
        <p:xfrm>
          <a:off x="395288" y="1052513"/>
          <a:ext cx="8497887" cy="5719762"/>
        </p:xfrm>
        <a:graphic>
          <a:graphicData uri="http://schemas.openxmlformats.org/drawingml/2006/table">
            <a:tbl>
              <a:tblPr/>
              <a:tblGrid>
                <a:gridCol w="835025">
                  <a:extLst>
                    <a:ext uri="{9D8B030D-6E8A-4147-A177-3AD203B41FA5}"/>
                  </a:extLst>
                </a:gridCol>
                <a:gridCol w="2738437">
                  <a:extLst>
                    <a:ext uri="{9D8B030D-6E8A-4147-A177-3AD203B41FA5}"/>
                  </a:extLst>
                </a:gridCol>
                <a:gridCol w="1641475">
                  <a:extLst>
                    <a:ext uri="{9D8B030D-6E8A-4147-A177-3AD203B41FA5}"/>
                  </a:extLst>
                </a:gridCol>
                <a:gridCol w="1641475">
                  <a:extLst>
                    <a:ext uri="{9D8B030D-6E8A-4147-A177-3AD203B41FA5}"/>
                  </a:extLst>
                </a:gridCol>
                <a:gridCol w="1641475">
                  <a:extLst>
                    <a:ext uri="{9D8B030D-6E8A-4147-A177-3AD203B41FA5}"/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Наименование показателя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Утверждено на 2018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Исполнено 2018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%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Налоговые 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45039,9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445698,6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Налог на доходы физических лиц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37177,4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37781,5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Налоги на товары (работы, услуги), реализуемые на территории 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5439,4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5507,0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101,2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1.3.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Налоги на совокупный доход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1923,1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1710,2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1.4.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Налоги, сборы и регулярные платежи за пользование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671,4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134,3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Государственная пошлина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28,5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Неналоговые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6882,0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8067,7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117,2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3203,2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3201,0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99,9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127,3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130,1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102,2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Доходы от оказания платных услуг (работ) и компенсация затрат государства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1775,7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1775,7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1496,5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2387,0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159,5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Штрафы, санкции, возмещение ущерба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393,7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373,9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Прочие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174,0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180,2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ВСЕГО: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51921,9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53766,3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/>
              <a:t>Объем муниципального долга </a:t>
            </a:r>
          </a:p>
        </p:txBody>
      </p:sp>
      <p:sp>
        <p:nvSpPr>
          <p:cNvPr id="757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/>
              <a:t>На 01.01.2018 г.    -     0,0 тыс.руб.</a:t>
            </a:r>
          </a:p>
          <a:p>
            <a:pPr eaLnBrk="1" hangingPunct="1">
              <a:buFontTx/>
              <a:buNone/>
              <a:defRPr/>
            </a:pPr>
            <a:endParaRPr lang="ru-RU"/>
          </a:p>
          <a:p>
            <a:pPr eaLnBrk="1" hangingPunct="1">
              <a:buFontTx/>
              <a:buNone/>
              <a:defRPr/>
            </a:pPr>
            <a:r>
              <a:rPr lang="ru-RU"/>
              <a:t>На 01.01.2019 г.    -     0,0 тыс.руб.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85" name="Group 77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4849812"/>
        </p:xfrm>
        <a:graphic>
          <a:graphicData uri="http://schemas.openxmlformats.org/drawingml/2006/table">
            <a:tbl>
              <a:tblPr/>
              <a:tblGrid>
                <a:gridCol w="3282950">
                  <a:extLst>
                    <a:ext uri="{9D8B030D-6E8A-4147-A177-3AD203B41FA5}"/>
                  </a:extLst>
                </a:gridCol>
                <a:gridCol w="1839913">
                  <a:extLst>
                    <a:ext uri="{9D8B030D-6E8A-4147-A177-3AD203B41FA5}"/>
                  </a:extLst>
                </a:gridCol>
                <a:gridCol w="1681162">
                  <a:extLst>
                    <a:ext uri="{9D8B030D-6E8A-4147-A177-3AD203B41FA5}"/>
                  </a:extLst>
                </a:gridCol>
                <a:gridCol w="1441450">
                  <a:extLst>
                    <a:ext uri="{9D8B030D-6E8A-4147-A177-3AD203B41FA5}"/>
                  </a:extLst>
                </a:gridCol>
              </a:tblGrid>
              <a:tr h="7953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Наименование разделов КБК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Утверждено 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% исполнения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212586,3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205616,6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96,7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0100 Общегосударственные вопросы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24036,5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23275,8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96,8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0300 Национальная безопасность и правоохранительная   деятельность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5400,6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5181,0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95,9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0400 Национальная экономика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13160,0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12527,0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95,2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0500 Жилищно-коммунальное хозяйство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15458,2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14900,4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96,4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0700 Образование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131786,2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130371,6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98,9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0800  Культура, кинематография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18170,9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15224,5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83,8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1000 Социальная политика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3926,1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3888,5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99,0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1100 Физическая культура и спорт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647,8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247,8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38,3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3071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Структура расходов бюджета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по функциональной   направленности,    за 2018 год.       </a:t>
            </a:r>
            <a:r>
              <a:rPr lang="ru-RU" altLang="ru-RU" sz="1600" b="1" i="1">
                <a:cs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8162</TotalTime>
  <Words>2104</Words>
  <Application>Microsoft Office PowerPoint</Application>
  <PresentationFormat>Экран (4:3)</PresentationFormat>
  <Paragraphs>758</Paragraphs>
  <Slides>34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4" baseType="lpstr">
      <vt:lpstr>Times New Roman</vt:lpstr>
      <vt:lpstr>Arial</vt:lpstr>
      <vt:lpstr>Tahoma</vt:lpstr>
      <vt:lpstr>Wingdings</vt:lpstr>
      <vt:lpstr>Calibri</vt:lpstr>
      <vt:lpstr>Океан</vt:lpstr>
      <vt:lpstr>Клен</vt:lpstr>
      <vt:lpstr>Океан</vt:lpstr>
      <vt:lpstr>Клен</vt:lpstr>
      <vt:lpstr>Диаграмма</vt:lpstr>
      <vt:lpstr>БЮДЖЕТ ДЛЯ ГРАЖДАН  Исполнение бюджета Тейковского муниципального района за 2018 год</vt:lpstr>
      <vt:lpstr>Основные показатели социально-экономического развития  Тейковского муниципального района  </vt:lpstr>
      <vt:lpstr>Основные показатели исполнения бюджета Тейковского муниципального района за       2018 год (в тыс.руб.)</vt:lpstr>
      <vt:lpstr>Слайд 4</vt:lpstr>
      <vt:lpstr>Структура исполнения доходов бюджета Тейковского муниципального района                                                             2018 год.</vt:lpstr>
      <vt:lpstr>Слайд 6</vt:lpstr>
      <vt:lpstr>Исполнение по налоговым и неналоговым доходам  бюджета Тейковского муниципального района по видам доходов за 2018 г. (в тыс. руб.)</vt:lpstr>
      <vt:lpstr>Объем муниципального долга </vt:lpstr>
      <vt:lpstr>Слайд 9</vt:lpstr>
      <vt:lpstr>Муниципальные программы Тейковского муниципального района                                                                                         (в тыс. руб.)</vt:lpstr>
      <vt:lpstr>Муниципальные программы Тейковского муниципального района  (в тыс. руб.)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Контактные телефоны:</vt:lpstr>
      <vt:lpstr> Благодарим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муниципального образования «Усть-Илимский район» за 2015 год</dc:title>
  <dc:creator>User</dc:creator>
  <cp:lastModifiedBy>Райфинотдел</cp:lastModifiedBy>
  <cp:revision>196</cp:revision>
  <dcterms:created xsi:type="dcterms:W3CDTF">2016-05-10T06:05:12Z</dcterms:created>
  <dcterms:modified xsi:type="dcterms:W3CDTF">2019-04-03T08:09:45Z</dcterms:modified>
</cp:coreProperties>
</file>