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299" r:id="rId3"/>
    <p:sldId id="315" r:id="rId4"/>
    <p:sldId id="273" r:id="rId5"/>
    <p:sldId id="278" r:id="rId6"/>
    <p:sldId id="301" r:id="rId7"/>
    <p:sldId id="275" r:id="rId8"/>
    <p:sldId id="264" r:id="rId9"/>
    <p:sldId id="302" r:id="rId10"/>
    <p:sldId id="311" r:id="rId11"/>
    <p:sldId id="310" r:id="rId12"/>
    <p:sldId id="309" r:id="rId13"/>
    <p:sldId id="308" r:id="rId14"/>
    <p:sldId id="307" r:id="rId15"/>
    <p:sldId id="305" r:id="rId16"/>
    <p:sldId id="316" r:id="rId17"/>
    <p:sldId id="304" r:id="rId18"/>
    <p:sldId id="265" r:id="rId19"/>
    <p:sldId id="280" r:id="rId20"/>
    <p:sldId id="266" r:id="rId21"/>
    <p:sldId id="279" r:id="rId22"/>
    <p:sldId id="267" r:id="rId23"/>
    <p:sldId id="268" r:id="rId24"/>
    <p:sldId id="284" r:id="rId25"/>
    <p:sldId id="289" r:id="rId26"/>
    <p:sldId id="291" r:id="rId27"/>
    <p:sldId id="294" r:id="rId28"/>
    <p:sldId id="295" r:id="rId29"/>
    <p:sldId id="270" r:id="rId30"/>
    <p:sldId id="271" r:id="rId31"/>
    <p:sldId id="296" r:id="rId32"/>
    <p:sldId id="297" r:id="rId33"/>
    <p:sldId id="317" r:id="rId34"/>
    <p:sldId id="281" r:id="rId35"/>
    <p:sldId id="312" r:id="rId36"/>
    <p:sldId id="313" r:id="rId37"/>
    <p:sldId id="277" r:id="rId38"/>
    <p:sldId id="314" r:id="rId39"/>
    <p:sldId id="272" r:id="rId4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CC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86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138B87-9E7B-4C68-BC88-188978E24E20}" type="datetimeFigureOut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A72292C-A649-45B6-8F7B-357250929E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597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BCAB66C-775B-427D-925B-C62F33CD117D}" type="slidenum">
              <a:rPr lang="ru-RU" altLang="ru-RU" sz="1200">
                <a:latin typeface="+mn-lt"/>
              </a:rPr>
              <a:pPr algn="r">
                <a:defRPr/>
              </a:pPr>
              <a:t>5</a:t>
            </a:fld>
            <a:endParaRPr lang="ru-RU" altLang="ru-RU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434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E67F7A8-BD57-4C5A-93FA-A7B3F97884E4}" type="slidenum">
              <a:rPr lang="ru-RU" altLang="ru-RU" sz="1200">
                <a:latin typeface="+mn-lt"/>
              </a:rPr>
              <a:pPr algn="r">
                <a:defRPr/>
              </a:pPr>
              <a:t>6</a:t>
            </a:fld>
            <a:endParaRPr lang="ru-RU" altLang="ru-RU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925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951857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2292C-A649-45B6-8F7B-357250929EAC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215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275DD-F1D3-4BB0-B372-F37581B9BDDC}" type="datetimeFigureOut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A60D5-98F3-4644-B7FF-02B10183A5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2E175-D393-4043-A435-DF2598D33D7A}" type="datetimeFigureOut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A1DB2-931E-4471-BD23-E382444FEC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CAEC5-84E7-4DB6-985B-7CDECFD1FC98}" type="datetimeFigureOut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FDA60-E33D-4332-9E35-E91B51AF5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74C4E-80F3-4C93-BFC3-6684E405C2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53D60-180B-483E-8893-9C6C1DF48CA1}" type="datetimeFigureOut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122A0-0F26-453F-9C46-AF343BD07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4BD09-F848-4FCB-A865-84803D95242C}" type="datetimeFigureOut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4EF49-A879-4052-B13C-86120090C2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054A6-575A-4B16-BB8D-09D0BA1D7A9D}" type="datetimeFigureOut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61A97-1997-4B2A-9886-F066130067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E69D4-BED7-4175-9B73-CAA0845F7031}" type="datetimeFigureOut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5DB7B-425B-475D-B9DF-2A1FD37BAD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8D9C2-C8BC-4956-B920-2C5C7E389E10}" type="datetimeFigureOut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49E20-0E60-4799-87F2-FA2664E5F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8FFF3-7194-4A60-900E-6D0090BC0F69}" type="datetimeFigureOut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67B7D-7C89-4B33-838F-2FF29265FD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917E0-823E-4EB9-BD8B-D84BCCBC8586}" type="datetimeFigureOut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206DE-A141-4705-91EB-E445F5596C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8FEC2-6AD9-46DB-B26D-A262F12A5670}" type="datetimeFigureOut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1D7B8-91B1-4E82-B10D-F990E06A80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649591-7A95-4D3D-AA27-3BA2F061CE7F}" type="datetimeFigureOut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5A1AA-FCCD-4848-9FFD-F4415D4393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611188" y="404813"/>
            <a:ext cx="7993062" cy="4608512"/>
          </a:xfrm>
        </p:spPr>
        <p:txBody>
          <a:bodyPr/>
          <a:lstStyle/>
          <a:p>
            <a:pPr eaLnBrk="1" hangingPunct="1"/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br>
              <a:rPr lang="ru-RU" sz="32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бюджет Тейковского муниципального района</a:t>
            </a:r>
            <a:br>
              <a:rPr lang="ru-RU" sz="32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на 2018 год и плановый период </a:t>
            </a:r>
            <a:br>
              <a:rPr lang="ru-RU" sz="32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2019-2020 годов в соответствии с решением Совета Тейковского муниципального района от 12.12.2017г. № 262-р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3933825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 Бюджетные ассигнования на 2018 год и плановый период 2019-2020 г.г. по разделу 0300 «Национальная безопасность и правоохранительная деятельность»</a:t>
            </a:r>
          </a:p>
        </p:txBody>
      </p:sp>
      <p:sp>
        <p:nvSpPr>
          <p:cNvPr id="77826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7827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2018 год - 6058,0т.р. </a:t>
            </a:r>
          </a:p>
        </p:txBody>
      </p:sp>
      <p:sp>
        <p:nvSpPr>
          <p:cNvPr id="77828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 - 5258,4 т.р.</a:t>
            </a:r>
          </a:p>
        </p:txBody>
      </p:sp>
      <p:sp>
        <p:nvSpPr>
          <p:cNvPr id="77829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2019 год – 5808,2 т.р.</a:t>
            </a:r>
          </a:p>
        </p:txBody>
      </p:sp>
      <p:sp>
        <p:nvSpPr>
          <p:cNvPr id="77830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345757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Предупреждение и ликвидация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последствий чрезвычайных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ситуаций и стихийных бедствий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природного и техногенного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характера – 1296,3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- 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МКУ «Единая дежурно-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диспетчерская служба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Тейковского муниципального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района» - 3962,1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Tx/>
              <a:buChar char="-"/>
            </a:pPr>
            <a:r>
              <a:rPr lang="ru-RU" sz="1200"/>
              <a:t> Реализация мероприятий</a:t>
            </a:r>
          </a:p>
          <a:p>
            <a:r>
              <a:rPr lang="ru-RU" sz="1200"/>
              <a:t> по созданию системы 112 для</a:t>
            </a:r>
          </a:p>
          <a:p>
            <a:r>
              <a:rPr lang="ru-RU" sz="1200"/>
              <a:t>обеспечения вызова </a:t>
            </a:r>
          </a:p>
          <a:p>
            <a:r>
              <a:rPr lang="ru-RU" sz="1200"/>
              <a:t>экстренных оперативных служб-</a:t>
            </a:r>
          </a:p>
          <a:p>
            <a:r>
              <a:rPr lang="ru-RU" sz="1200"/>
              <a:t>549,8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7831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Предупреждение и ликвидация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последствий чрезвычайных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ситуаций и стихийных бедствий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природного и техногенного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характера – 1296,3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МКУ «Единая дежурно-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диспетчерская служба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Тейковского муниципального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района» -4761,7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7832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Предупреждение и ликвидация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последствий чрезвычайных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ситуаций и стихийных бедствий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природного и техногенного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характера –1296,3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МКУ «Единая дежурно-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Диспетчерская служба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Тейковского муниципального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Района» -3962,1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 Бюджетные ассигнования на 2018 год и плановый период 2019-2020 г.г. по разделу 0400 «Национальная экономика»</a:t>
            </a:r>
          </a:p>
        </p:txBody>
      </p:sp>
      <p:sp>
        <p:nvSpPr>
          <p:cNvPr id="78850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1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2018 год - 7305,5 т.р. </a:t>
            </a:r>
          </a:p>
        </p:txBody>
      </p:sp>
      <p:sp>
        <p:nvSpPr>
          <p:cNvPr id="78852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 - 8099,1 т.р.</a:t>
            </a:r>
          </a:p>
        </p:txBody>
      </p:sp>
      <p:sp>
        <p:nvSpPr>
          <p:cNvPr id="78853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2019 год - 8754,1 т.р.</a:t>
            </a:r>
          </a:p>
        </p:txBody>
      </p:sp>
      <p:sp>
        <p:nvSpPr>
          <p:cNvPr id="78854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Сельское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3,0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Дорожное хозяйство (дорожные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фонды) - 5749,9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национальной экономики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- 3001,2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5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Сельское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238,6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Дорожное хозяйства (дорожные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фонды) – 5096,9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национальной экономики</a:t>
            </a:r>
          </a:p>
          <a:p>
            <a:pPr>
              <a:buFontTx/>
              <a:buChar char="-"/>
            </a:pPr>
            <a:r>
              <a:rPr lang="ru-RU" sz="1200"/>
              <a:t>1970,0 тыс.руб.</a:t>
            </a:r>
          </a:p>
          <a:p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6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Сельское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3,0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Дорожное хозяйство (дорожные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фонды) -5985,4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национальной экономики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- 2110,7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 Бюджетные ассигнования на 2018 год и плановый период 2019-2020 г.г. по разделу 0500 «Жилищно-коммунальное хозяйство»</a:t>
            </a:r>
          </a:p>
        </p:txBody>
      </p:sp>
      <p:sp>
        <p:nvSpPr>
          <p:cNvPr id="79874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9875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2018 год - 10039,4 т.р. </a:t>
            </a:r>
          </a:p>
        </p:txBody>
      </p:sp>
      <p:sp>
        <p:nvSpPr>
          <p:cNvPr id="79876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 - 7971,6 т.р.</a:t>
            </a:r>
          </a:p>
        </p:txBody>
      </p:sp>
      <p:sp>
        <p:nvSpPr>
          <p:cNvPr id="79877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2019 год - 8546,1 т.р.</a:t>
            </a:r>
          </a:p>
        </p:txBody>
      </p:sp>
      <p:sp>
        <p:nvSpPr>
          <p:cNvPr id="79878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Жилищное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1023,1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Коммунальное хозяйство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6074,5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Благоустройство - 1448,5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9879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Жилищное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1023,1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Коммунальное хозяйство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7367,8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Благоустройство- 1648,5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9880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4479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Жилищное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1023,1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Коммунальное хозяйство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5500,0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Благоустройство - 1448,5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 Бюджетные ассигнования на 2018 год и плановый период 2019-2020 г.г. по разделу 0700 «Образование»</a:t>
            </a:r>
          </a:p>
        </p:txBody>
      </p:sp>
      <p:sp>
        <p:nvSpPr>
          <p:cNvPr id="80898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30972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0899" name="AutoShape 4"/>
          <p:cNvSpPr>
            <a:spLocks noChangeArrowheads="1"/>
          </p:cNvSpPr>
          <p:nvPr/>
        </p:nvSpPr>
        <p:spPr bwMode="auto">
          <a:xfrm>
            <a:off x="250825" y="1412875"/>
            <a:ext cx="2592388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2018 год- 126880,7 т.р. </a:t>
            </a:r>
          </a:p>
        </p:txBody>
      </p:sp>
      <p:sp>
        <p:nvSpPr>
          <p:cNvPr id="80900" name="AutoShape 5"/>
          <p:cNvSpPr>
            <a:spLocks noChangeArrowheads="1"/>
          </p:cNvSpPr>
          <p:nvPr/>
        </p:nvSpPr>
        <p:spPr bwMode="auto">
          <a:xfrm>
            <a:off x="6372225" y="1412875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год- 110799,5 т.р.</a:t>
            </a:r>
          </a:p>
        </p:txBody>
      </p:sp>
      <p:sp>
        <p:nvSpPr>
          <p:cNvPr id="80901" name="AutoShape 6"/>
          <p:cNvSpPr>
            <a:spLocks noChangeArrowheads="1"/>
          </p:cNvSpPr>
          <p:nvPr/>
        </p:nvSpPr>
        <p:spPr bwMode="auto">
          <a:xfrm>
            <a:off x="3348038" y="1412875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2019 год- 113527,4 т.р.</a:t>
            </a:r>
          </a:p>
        </p:txBody>
      </p:sp>
      <p:sp>
        <p:nvSpPr>
          <p:cNvPr id="80902" name="AutoShape 7"/>
          <p:cNvSpPr>
            <a:spLocks noChangeArrowheads="1"/>
          </p:cNvSpPr>
          <p:nvPr/>
        </p:nvSpPr>
        <p:spPr bwMode="auto">
          <a:xfrm>
            <a:off x="3203575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Дошкольное образование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16144,8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Общее  образование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- 81210,5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Tx/>
              <a:buChar char="-"/>
            </a:pPr>
            <a:r>
              <a:rPr lang="ru-RU" sz="1200"/>
              <a:t>Дополнительное образование</a:t>
            </a:r>
          </a:p>
          <a:p>
            <a:r>
              <a:rPr lang="ru-RU" sz="1200"/>
              <a:t>детей – 5425,5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Молодежная политика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- 855,7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образования – 9890,9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.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0903" name="AutoShape 8"/>
          <p:cNvSpPr>
            <a:spLocks noChangeArrowheads="1"/>
          </p:cNvSpPr>
          <p:nvPr/>
        </p:nvSpPr>
        <p:spPr bwMode="auto">
          <a:xfrm>
            <a:off x="179388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Дошкольное образование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15676,9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Общее  образование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94621,7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Tx/>
              <a:buChar char="-"/>
            </a:pPr>
            <a:r>
              <a:rPr lang="ru-RU" sz="1200"/>
              <a:t>Дополнительное образование</a:t>
            </a:r>
          </a:p>
          <a:p>
            <a:r>
              <a:rPr lang="ru-RU" sz="1200"/>
              <a:t>детей – 5663,6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Молодежная политика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- 877,6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образования – 10040,9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0904" name="AutoShape 9"/>
          <p:cNvSpPr>
            <a:spLocks noChangeArrowheads="1"/>
          </p:cNvSpPr>
          <p:nvPr/>
        </p:nvSpPr>
        <p:spPr bwMode="auto">
          <a:xfrm>
            <a:off x="6227763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Дошкольное образование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16034,4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Общее  образование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79356,4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Tx/>
              <a:buChar char="-"/>
            </a:pPr>
            <a:r>
              <a:rPr lang="ru-RU" sz="1200"/>
              <a:t> Дополнительное образование</a:t>
            </a:r>
          </a:p>
          <a:p>
            <a:r>
              <a:rPr lang="ru-RU" sz="1200"/>
              <a:t>детей – 5425,5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Молодежная политика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- 855,7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образования – 9127,5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 Бюджетные ассигнования на 2018 год и плановый период 2019-2020 г.г. по разделу 0800 «Культура, кинематография»</a:t>
            </a:r>
          </a:p>
        </p:txBody>
      </p:sp>
      <p:sp>
        <p:nvSpPr>
          <p:cNvPr id="81922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1923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2018 год - 9790,7 т.р. </a:t>
            </a:r>
          </a:p>
        </p:txBody>
      </p:sp>
      <p:sp>
        <p:nvSpPr>
          <p:cNvPr id="81924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 - 8053,9 т.р.</a:t>
            </a:r>
          </a:p>
        </p:txBody>
      </p:sp>
      <p:sp>
        <p:nvSpPr>
          <p:cNvPr id="81925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2019 год - 8053,9 т.р.</a:t>
            </a:r>
          </a:p>
        </p:txBody>
      </p:sp>
      <p:sp>
        <p:nvSpPr>
          <p:cNvPr id="81926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Культура – 6654,7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культуры, кинематографии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- 1399,2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1927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Культура  – 8391,5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культуры, кинематографии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- 1399,2 тыс.руб.;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</p:txBody>
      </p:sp>
      <p:sp>
        <p:nvSpPr>
          <p:cNvPr id="81928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Культура – 6654,7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культуры, кинематографии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-1399,2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 Бюджетные ассигнования на 2018 год и плановый период 2019-2020 г.г. по разделу 0900 «Здравоохранение»</a:t>
            </a:r>
          </a:p>
        </p:txBody>
      </p:sp>
      <p:sp>
        <p:nvSpPr>
          <p:cNvPr id="82946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2947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2018 год - 200,0 т.р. </a:t>
            </a:r>
          </a:p>
        </p:txBody>
      </p:sp>
      <p:sp>
        <p:nvSpPr>
          <p:cNvPr id="82948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 - 0,0 т.р.</a:t>
            </a:r>
          </a:p>
        </p:txBody>
      </p:sp>
      <p:sp>
        <p:nvSpPr>
          <p:cNvPr id="82949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2019 год -  0,0 т.р.</a:t>
            </a:r>
          </a:p>
        </p:txBody>
      </p:sp>
      <p:sp>
        <p:nvSpPr>
          <p:cNvPr id="82951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Амбулаторная помощь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200,0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 Бюджетные ассигнования на 2018 год и плановый период 2019-2020 г.г. по разделу 1000 «Социальная политика»</a:t>
            </a:r>
          </a:p>
        </p:txBody>
      </p:sp>
      <p:sp>
        <p:nvSpPr>
          <p:cNvPr id="107523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107524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2018 год - 2435,7 т.р. </a:t>
            </a:r>
          </a:p>
        </p:txBody>
      </p:sp>
      <p:sp>
        <p:nvSpPr>
          <p:cNvPr id="107525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 - 1808,6 т.р.</a:t>
            </a:r>
          </a:p>
        </p:txBody>
      </p:sp>
      <p:sp>
        <p:nvSpPr>
          <p:cNvPr id="107526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2019 год -  1916,0 т.р.</a:t>
            </a:r>
          </a:p>
        </p:txBody>
      </p:sp>
      <p:sp>
        <p:nvSpPr>
          <p:cNvPr id="107527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Пенсионное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1316,4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Социальное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населения - 107,4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Охрана семьи и детства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- 492,2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107528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Пенсионное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1373,5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 Социальное обеспечение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населения  - 570,0тыс.руб.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Охрана семьи и детства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- 492,2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107529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Пенсионное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1316,4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Охрана семьи и детства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- 492,2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 Бюджетные ассигнования на 2018 год и плановый период 2019-2020 г.г. по разделу 1100 «Физическая культура и спорт»</a:t>
            </a:r>
          </a:p>
        </p:txBody>
      </p:sp>
      <p:sp>
        <p:nvSpPr>
          <p:cNvPr id="83970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3971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2018 год - 247,8 т.р. </a:t>
            </a:r>
          </a:p>
        </p:txBody>
      </p:sp>
      <p:sp>
        <p:nvSpPr>
          <p:cNvPr id="83972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 - 177,8 т.р.</a:t>
            </a:r>
          </a:p>
        </p:txBody>
      </p:sp>
      <p:sp>
        <p:nvSpPr>
          <p:cNvPr id="83973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2019 год - 177,8 т.р.</a:t>
            </a:r>
          </a:p>
        </p:txBody>
      </p:sp>
      <p:sp>
        <p:nvSpPr>
          <p:cNvPr id="83974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Массовый спорт – 177,8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3975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Массовый спорт – 247,8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3976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Массовый спорт – 177,8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Заголовок 1"/>
          <p:cNvSpPr txBox="1">
            <a:spLocks/>
          </p:cNvSpPr>
          <p:nvPr/>
        </p:nvSpPr>
        <p:spPr bwMode="auto">
          <a:xfrm>
            <a:off x="209550" y="188913"/>
            <a:ext cx="89344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Муниципальные программы Тейковского муниципального района</a:t>
            </a:r>
          </a:p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2018 год - 152154,5 тыс.руб. (81,5 % общих расходов бюджета)</a:t>
            </a:r>
          </a:p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2019 год - 136829,5 тыс.руб. (76,2 %)              2020 год - 132830,7 тыс.руб. (74,2 %)</a:t>
            </a:r>
          </a:p>
        </p:txBody>
      </p:sp>
      <p:grpSp>
        <p:nvGrpSpPr>
          <p:cNvPr id="84995" name="Скругленный прямоугольник 3"/>
          <p:cNvGrpSpPr>
            <a:grpSpLocks/>
          </p:cNvGrpSpPr>
          <p:nvPr/>
        </p:nvGrpSpPr>
        <p:grpSpPr bwMode="auto">
          <a:xfrm>
            <a:off x="179388" y="3357563"/>
            <a:ext cx="4352925" cy="949325"/>
            <a:chOff x="92" y="2454"/>
            <a:chExt cx="2651" cy="386"/>
          </a:xfrm>
        </p:grpSpPr>
        <p:pic>
          <p:nvPicPr>
            <p:cNvPr id="8502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454"/>
              <a:ext cx="265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3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521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«Развитие физической культуры и спорта в Тейковском муниципальном районе»                    </a:t>
              </a:r>
              <a:r>
                <a:rPr lang="ru-RU" altLang="ru-RU" b="1">
                  <a:latin typeface="Times New Roman" pitchFamily="18" charset="0"/>
                </a:rPr>
                <a:t>2018 г.- 247,8 т.р.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84996" name="Скругленный прямоугольник 6"/>
          <p:cNvGrpSpPr>
            <a:grpSpLocks/>
          </p:cNvGrpSpPr>
          <p:nvPr/>
        </p:nvGrpSpPr>
        <p:grpSpPr bwMode="auto">
          <a:xfrm>
            <a:off x="4643438" y="3644900"/>
            <a:ext cx="4319587" cy="1584325"/>
            <a:chOff x="2880" y="2485"/>
            <a:chExt cx="2711" cy="525"/>
          </a:xfrm>
        </p:grpSpPr>
        <p:pic>
          <p:nvPicPr>
            <p:cNvPr id="85027" name="Скругленный прямоугольник 6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80" y="2485"/>
              <a:ext cx="2711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8" name="Text Box 12"/>
            <p:cNvSpPr txBox="1">
              <a:spLocks noChangeArrowheads="1"/>
            </p:cNvSpPr>
            <p:nvPr/>
          </p:nvSpPr>
          <p:spPr bwMode="auto">
            <a:xfrm>
              <a:off x="2965" y="2526"/>
              <a:ext cx="258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b="1">
                <a:latin typeface="Times New Roman" pitchFamily="18" charset="0"/>
              </a:endParaRPr>
            </a:p>
          </p:txBody>
        </p:sp>
      </p:grpSp>
      <p:grpSp>
        <p:nvGrpSpPr>
          <p:cNvPr id="84997" name="Скругленный прямоугольник 8"/>
          <p:cNvGrpSpPr>
            <a:grpSpLocks/>
          </p:cNvGrpSpPr>
          <p:nvPr/>
        </p:nvGrpSpPr>
        <p:grpSpPr bwMode="auto">
          <a:xfrm>
            <a:off x="4572000" y="5229225"/>
            <a:ext cx="4321175" cy="1425575"/>
            <a:chOff x="2880" y="3164"/>
            <a:chExt cx="2689" cy="748"/>
          </a:xfrm>
        </p:grpSpPr>
        <p:pic>
          <p:nvPicPr>
            <p:cNvPr id="85025" name="Скругленный прямоугольник 8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80" y="3164"/>
              <a:ext cx="2689" cy="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6" name="Text Box 15"/>
            <p:cNvSpPr txBox="1">
              <a:spLocks noChangeArrowheads="1"/>
            </p:cNvSpPr>
            <p:nvPr/>
          </p:nvSpPr>
          <p:spPr bwMode="auto">
            <a:xfrm>
              <a:off x="2880" y="3202"/>
              <a:ext cx="2689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«Патриотическое воспитание детей и молодежи  и подготовка молодежи Тейковского муниципального района к военной службе»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 2018 г. - 100,0 тыс.руб.     </a:t>
              </a:r>
            </a:p>
          </p:txBody>
        </p:sp>
      </p:grpSp>
      <p:grpSp>
        <p:nvGrpSpPr>
          <p:cNvPr id="84998" name="Скругленный прямоугольник 9"/>
          <p:cNvGrpSpPr>
            <a:grpSpLocks/>
          </p:cNvGrpSpPr>
          <p:nvPr/>
        </p:nvGrpSpPr>
        <p:grpSpPr bwMode="auto">
          <a:xfrm>
            <a:off x="179388" y="4221163"/>
            <a:ext cx="4246562" cy="863600"/>
            <a:chOff x="113" y="2880"/>
            <a:chExt cx="2630" cy="346"/>
          </a:xfrm>
        </p:grpSpPr>
        <p:pic>
          <p:nvPicPr>
            <p:cNvPr id="85023" name="Скругленный прямоугольник 9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113" y="2880"/>
              <a:ext cx="2630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4" name="Text Box 18"/>
            <p:cNvSpPr txBox="1">
              <a:spLocks noChangeArrowheads="1"/>
            </p:cNvSpPr>
            <p:nvPr/>
          </p:nvSpPr>
          <p:spPr bwMode="auto">
            <a:xfrm>
              <a:off x="114" y="2908"/>
              <a:ext cx="25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«Поддержка населения в Тейковском муниципальном районе»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  <a:cs typeface="Times New Roman" pitchFamily="18" charset="0"/>
                </a:rPr>
                <a:t> 2018 -  70,0 тыс.руб.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4999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21" name="Скругленный прямоугольник 11"/>
            <p:cNvPicPr>
              <a:picLocks noChangeArrowheads="1"/>
            </p:cNvPicPr>
            <p:nvPr/>
          </p:nvPicPr>
          <p:blipFill>
            <a:blip r:embed="rId6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2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«Обеспечение безопасности граждан и профилактика правонарушений в  Тейковском муниципальном районе»</a:t>
              </a:r>
              <a:endParaRPr lang="ru-RU" altLang="ru-RU" b="1">
                <a:latin typeface="Times New Roman" pitchFamily="18" charset="0"/>
              </a:endParaRP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ежегодно по 513,6 тыс.руб.</a:t>
              </a: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85000" name="Скругленный прямоугольник 12"/>
          <p:cNvGrpSpPr>
            <a:grpSpLocks/>
          </p:cNvGrpSpPr>
          <p:nvPr/>
        </p:nvGrpSpPr>
        <p:grpSpPr bwMode="auto">
          <a:xfrm>
            <a:off x="4500563" y="1125538"/>
            <a:ext cx="4316412" cy="1131887"/>
            <a:chOff x="2897" y="866"/>
            <a:chExt cx="2711" cy="652"/>
          </a:xfrm>
        </p:grpSpPr>
        <p:pic>
          <p:nvPicPr>
            <p:cNvPr id="85019" name="Скругленный прямоугольник 12"/>
            <p:cNvPicPr>
              <a:picLocks noChangeArrowheads="1"/>
            </p:cNvPicPr>
            <p:nvPr/>
          </p:nvPicPr>
          <p:blipFill>
            <a:blip r:embed="rId7">
              <a:grayscl/>
            </a:blip>
            <a:srcRect/>
            <a:stretch>
              <a:fillRect/>
            </a:stretch>
          </p:blipFill>
          <p:spPr bwMode="auto">
            <a:xfrm>
              <a:off x="2939" y="866"/>
              <a:ext cx="2669" cy="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0" name="Text Box 24"/>
            <p:cNvSpPr txBox="1">
              <a:spLocks noChangeArrowheads="1"/>
            </p:cNvSpPr>
            <p:nvPr/>
          </p:nvSpPr>
          <p:spPr bwMode="auto">
            <a:xfrm>
              <a:off x="2897" y="866"/>
              <a:ext cx="2666" cy="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 Экономическое развитие Тейковского муниципального района»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 г.- 400,0 тыс.руб.; 2019 г. – 200,0 тыс.руб.</a:t>
              </a: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</p:txBody>
        </p:sp>
      </p:grpSp>
      <p:grpSp>
        <p:nvGrpSpPr>
          <p:cNvPr id="85001" name="Скругленный прямоугольник 14"/>
          <p:cNvGrpSpPr>
            <a:grpSpLocks/>
          </p:cNvGrpSpPr>
          <p:nvPr/>
        </p:nvGrpSpPr>
        <p:grpSpPr bwMode="auto">
          <a:xfrm>
            <a:off x="250825" y="5157788"/>
            <a:ext cx="4248150" cy="1584325"/>
            <a:chOff x="87" y="3255"/>
            <a:chExt cx="2696" cy="735"/>
          </a:xfrm>
        </p:grpSpPr>
        <p:pic>
          <p:nvPicPr>
            <p:cNvPr id="85017" name="Скругленный прямоугольник 14"/>
            <p:cNvPicPr>
              <a:picLocks noChangeArrowheads="1"/>
            </p:cNvPicPr>
            <p:nvPr/>
          </p:nvPicPr>
          <p:blipFill>
            <a:blip r:embed="rId8">
              <a:grayscl/>
            </a:blip>
            <a:srcRect/>
            <a:stretch>
              <a:fillRect/>
            </a:stretch>
          </p:blipFill>
          <p:spPr bwMode="auto">
            <a:xfrm>
              <a:off x="87" y="3255"/>
              <a:ext cx="2696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8" name="Text Box 27"/>
            <p:cNvSpPr txBox="1">
              <a:spLocks noChangeArrowheads="1"/>
            </p:cNvSpPr>
            <p:nvPr/>
          </p:nvSpPr>
          <p:spPr bwMode="auto">
            <a:xfrm>
              <a:off x="106" y="3294"/>
              <a:ext cx="2547" cy="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«Обеспечение доступным и комфортным жильем, объектами инженерной инфраструктуры и услугами жилищно-коммунального хозяйства Тейковского муниципального района»   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10050,0 т.р.; 8753,5 тыс.руб.;8071,6 т.руб. </a:t>
              </a:r>
              <a:endParaRPr lang="ru-RU" altLang="ru-RU">
                <a:solidFill>
                  <a:schemeClr val="bg1"/>
                </a:solidFill>
                <a:latin typeface="Calibri" pitchFamily="34" charset="0"/>
              </a:endParaRPr>
            </a:p>
            <a:p>
              <a:pPr algn="ctr"/>
              <a:endParaRPr lang="ru-RU" alt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85002" name="Скругленный прямоугольник 4"/>
          <p:cNvGrpSpPr>
            <a:grpSpLocks/>
          </p:cNvGrpSpPr>
          <p:nvPr/>
        </p:nvGrpSpPr>
        <p:grpSpPr bwMode="auto">
          <a:xfrm>
            <a:off x="107950" y="2276475"/>
            <a:ext cx="4319588" cy="1008063"/>
            <a:chOff x="88" y="1966"/>
            <a:chExt cx="2655" cy="369"/>
          </a:xfrm>
        </p:grpSpPr>
        <p:pic>
          <p:nvPicPr>
            <p:cNvPr id="85015" name="Скругленный прямоугольник 4"/>
            <p:cNvPicPr>
              <a:picLocks noChangeArrowheads="1"/>
            </p:cNvPicPr>
            <p:nvPr/>
          </p:nvPicPr>
          <p:blipFill>
            <a:blip r:embed="rId9">
              <a:grayscl/>
            </a:blip>
            <a:srcRect/>
            <a:stretch>
              <a:fillRect/>
            </a:stretch>
          </p:blipFill>
          <p:spPr bwMode="auto">
            <a:xfrm>
              <a:off x="88" y="1966"/>
              <a:ext cx="265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6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51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«Культура Тейковского муниципального района»           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2018 - 10153,4 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2019-2020</a:t>
              </a:r>
              <a:r>
                <a:rPr lang="ru-RU" altLang="ru-RU">
                  <a:latin typeface="Times New Roman" pitchFamily="18" charset="0"/>
                </a:rPr>
                <a:t> - </a:t>
              </a:r>
              <a:r>
                <a:rPr lang="ru-RU" altLang="ru-RU" b="1">
                  <a:latin typeface="Times New Roman" pitchFamily="18" charset="0"/>
                </a:rPr>
                <a:t>по  8152,5 тыс.руб.</a:t>
              </a:r>
            </a:p>
          </p:txBody>
        </p:sp>
      </p:grpSp>
      <p:grpSp>
        <p:nvGrpSpPr>
          <p:cNvPr id="85003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13" name="Скругленный прямоугольник 11"/>
            <p:cNvPicPr>
              <a:picLocks noChangeArrowheads="1"/>
            </p:cNvPicPr>
            <p:nvPr/>
          </p:nvPicPr>
          <p:blipFill>
            <a:blip r:embed="rId6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4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«Обеспечение безопасности граждан и профилактика правонарушений в  Тейковском муниципальном районе»</a:t>
              </a:r>
              <a:endParaRPr lang="ru-RU" altLang="ru-RU" b="1">
                <a:latin typeface="Times New Roman" pitchFamily="18" charset="0"/>
              </a:endParaRP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ежегодно по 513,6 тыс.руб.</a:t>
              </a: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85004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11" name="Скругленный прямоугольник 11"/>
            <p:cNvPicPr>
              <a:picLocks noChangeArrowheads="1"/>
            </p:cNvPicPr>
            <p:nvPr/>
          </p:nvPicPr>
          <p:blipFill>
            <a:blip r:embed="rId6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2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«Обеспечение безопасности граждан и профилактика правонарушений в  Тейковском муниципальном районе»</a:t>
              </a:r>
              <a:endParaRPr lang="ru-RU" altLang="ru-RU" b="1">
                <a:latin typeface="Times New Roman" pitchFamily="18" charset="0"/>
              </a:endParaRP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 г.-  525,6 тыс.руб.</a:t>
              </a: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85005" name="Скругленный прямоугольник 5"/>
          <p:cNvGrpSpPr>
            <a:grpSpLocks/>
          </p:cNvGrpSpPr>
          <p:nvPr/>
        </p:nvGrpSpPr>
        <p:grpSpPr bwMode="auto">
          <a:xfrm>
            <a:off x="179388" y="1125538"/>
            <a:ext cx="4319587" cy="1338262"/>
            <a:chOff x="84" y="1306"/>
            <a:chExt cx="2581" cy="573"/>
          </a:xfrm>
        </p:grpSpPr>
        <p:pic>
          <p:nvPicPr>
            <p:cNvPr id="4122" name="Скругленный прямоугольник 5"/>
            <p:cNvPicPr>
              <a:picLocks noChangeArrowheads="1"/>
            </p:cNvPicPr>
            <p:nvPr/>
          </p:nvPicPr>
          <p:blipFill>
            <a:blip r:embed="rId10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5010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«Развитие образования Тейковского  муниципального района»  </a:t>
              </a:r>
            </a:p>
            <a:p>
              <a:pPr algn="ctr"/>
              <a:r>
                <a:rPr lang="ru-RU" altLang="ru-RU">
                  <a:latin typeface="Times New Roman" pitchFamily="18" charset="0"/>
                </a:rPr>
                <a:t>    </a:t>
              </a:r>
              <a:r>
                <a:rPr lang="ru-RU" altLang="ru-RU" b="1">
                  <a:latin typeface="Times New Roman" pitchFamily="18" charset="0"/>
                </a:rPr>
                <a:t>124037,2  тыс.руб.   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111198,0 тыс.руб.     108470,1 тыс.руб.</a:t>
              </a:r>
            </a:p>
          </p:txBody>
        </p:sp>
      </p:grpSp>
      <p:sp>
        <p:nvSpPr>
          <p:cNvPr id="85006" name="Text Box 37"/>
          <p:cNvSpPr txBox="1">
            <a:spLocks noChangeArrowheads="1"/>
          </p:cNvSpPr>
          <p:nvPr/>
        </p:nvSpPr>
        <p:spPr bwMode="auto">
          <a:xfrm>
            <a:off x="4875213" y="39941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5007" name="Text Box 38"/>
          <p:cNvSpPr txBox="1">
            <a:spLocks noChangeArrowheads="1"/>
          </p:cNvSpPr>
          <p:nvPr/>
        </p:nvSpPr>
        <p:spPr bwMode="auto">
          <a:xfrm>
            <a:off x="5019675" y="39941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«</a:t>
            </a:r>
          </a:p>
        </p:txBody>
      </p:sp>
      <p:sp>
        <p:nvSpPr>
          <p:cNvPr id="85008" name="Text Box 39"/>
          <p:cNvSpPr txBox="1">
            <a:spLocks noChangeArrowheads="1"/>
          </p:cNvSpPr>
          <p:nvPr/>
        </p:nvSpPr>
        <p:spPr bwMode="auto">
          <a:xfrm>
            <a:off x="4643438" y="3789363"/>
            <a:ext cx="42481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«Развитие сети муниципальных автомобильных</a:t>
            </a:r>
          </a:p>
          <a:p>
            <a:r>
              <a:rPr lang="ru-RU"/>
              <a:t>дорог общего пользования местного значения</a:t>
            </a:r>
          </a:p>
          <a:p>
            <a:r>
              <a:rPr lang="ru-RU"/>
              <a:t>Тейковского муниципального района и дорог </a:t>
            </a:r>
          </a:p>
          <a:p>
            <a:r>
              <a:rPr lang="ru-RU"/>
              <a:t>Внутри населенных пунктов»</a:t>
            </a:r>
          </a:p>
          <a:p>
            <a:r>
              <a:rPr lang="ru-RU"/>
              <a:t>                 </a:t>
            </a:r>
            <a:r>
              <a:rPr lang="ru-RU" b="1"/>
              <a:t>2018 г.- 4846,9 тыс.руб.;</a:t>
            </a:r>
          </a:p>
          <a:p>
            <a:r>
              <a:rPr lang="ru-RU" b="1"/>
              <a:t>         2019- 5499,9 т.р.;2020 г.г.- 5735,4 т.р</a:t>
            </a:r>
            <a:r>
              <a:rPr lang="ru-RU"/>
              <a:t>.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17" name="Скругленный прямоугольник 5"/>
          <p:cNvGrpSpPr>
            <a:grpSpLocks/>
          </p:cNvGrpSpPr>
          <p:nvPr/>
        </p:nvGrpSpPr>
        <p:grpSpPr bwMode="auto">
          <a:xfrm>
            <a:off x="179388" y="188913"/>
            <a:ext cx="4319587" cy="2087562"/>
            <a:chOff x="84" y="1306"/>
            <a:chExt cx="2581" cy="573"/>
          </a:xfrm>
        </p:grpSpPr>
        <p:pic>
          <p:nvPicPr>
            <p:cNvPr id="2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41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86018" name="Скругленный прямоугольник 5"/>
          <p:cNvGrpSpPr>
            <a:grpSpLocks/>
          </p:cNvGrpSpPr>
          <p:nvPr/>
        </p:nvGrpSpPr>
        <p:grpSpPr bwMode="auto">
          <a:xfrm>
            <a:off x="179388" y="2060575"/>
            <a:ext cx="4321175" cy="2017713"/>
            <a:chOff x="84" y="1306"/>
            <a:chExt cx="2581" cy="573"/>
          </a:xfrm>
        </p:grpSpPr>
        <p:pic>
          <p:nvPicPr>
            <p:cNvPr id="6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9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86019" name="Скругленный прямоугольник 5"/>
          <p:cNvGrpSpPr>
            <a:grpSpLocks/>
          </p:cNvGrpSpPr>
          <p:nvPr/>
        </p:nvGrpSpPr>
        <p:grpSpPr bwMode="auto">
          <a:xfrm>
            <a:off x="4572000" y="188913"/>
            <a:ext cx="4319588" cy="2087562"/>
            <a:chOff x="84" y="1306"/>
            <a:chExt cx="2581" cy="573"/>
          </a:xfrm>
        </p:grpSpPr>
        <p:pic>
          <p:nvPicPr>
            <p:cNvPr id="4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7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86020" name="Скругленный прямоугольник 5"/>
          <p:cNvGrpSpPr>
            <a:grpSpLocks/>
          </p:cNvGrpSpPr>
          <p:nvPr/>
        </p:nvGrpSpPr>
        <p:grpSpPr bwMode="auto">
          <a:xfrm>
            <a:off x="4572000" y="1989138"/>
            <a:ext cx="4319588" cy="2376487"/>
            <a:chOff x="84" y="1306"/>
            <a:chExt cx="2581" cy="573"/>
          </a:xfrm>
        </p:grpSpPr>
        <p:pic>
          <p:nvPicPr>
            <p:cNvPr id="5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5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21" name="Text Box 28"/>
          <p:cNvSpPr txBox="1">
            <a:spLocks noChangeArrowheads="1"/>
          </p:cNvSpPr>
          <p:nvPr/>
        </p:nvSpPr>
        <p:spPr bwMode="auto">
          <a:xfrm>
            <a:off x="1095375" y="712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800"/>
          </a:p>
        </p:txBody>
      </p:sp>
      <p:sp>
        <p:nvSpPr>
          <p:cNvPr id="86022" name="Text Box 29"/>
          <p:cNvSpPr txBox="1">
            <a:spLocks noChangeArrowheads="1"/>
          </p:cNvSpPr>
          <p:nvPr/>
        </p:nvSpPr>
        <p:spPr bwMode="auto">
          <a:xfrm>
            <a:off x="827088" y="7651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800"/>
          </a:p>
        </p:txBody>
      </p:sp>
      <p:sp>
        <p:nvSpPr>
          <p:cNvPr id="86023" name="Text Box 31"/>
          <p:cNvSpPr txBox="1">
            <a:spLocks noChangeArrowheads="1"/>
          </p:cNvSpPr>
          <p:nvPr/>
        </p:nvSpPr>
        <p:spPr bwMode="auto">
          <a:xfrm>
            <a:off x="250825" y="404813"/>
            <a:ext cx="3960813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/>
              <a:t>«</a:t>
            </a:r>
            <a:r>
              <a:rPr lang="ru-RU" sz="1600"/>
              <a:t>Информатизация и информационная</a:t>
            </a:r>
          </a:p>
          <a:p>
            <a:r>
              <a:rPr lang="ru-RU" sz="1600"/>
              <a:t>безопасность  Тейковского </a:t>
            </a:r>
          </a:p>
          <a:p>
            <a:r>
              <a:rPr lang="ru-RU" sz="1600"/>
              <a:t>муниципального района»</a:t>
            </a:r>
          </a:p>
          <a:p>
            <a:r>
              <a:rPr lang="ru-RU" sz="1600"/>
              <a:t>     </a:t>
            </a:r>
            <a:r>
              <a:rPr lang="ru-RU" b="1"/>
              <a:t>ежегодно по  1330,0 тыс.руб.</a:t>
            </a:r>
          </a:p>
        </p:txBody>
      </p:sp>
      <p:sp>
        <p:nvSpPr>
          <p:cNvPr id="86024" name="Text Box 32"/>
          <p:cNvSpPr txBox="1">
            <a:spLocks noChangeArrowheads="1"/>
          </p:cNvSpPr>
          <p:nvPr/>
        </p:nvSpPr>
        <p:spPr bwMode="auto">
          <a:xfrm>
            <a:off x="4730750" y="466725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««У</a:t>
            </a:r>
          </a:p>
        </p:txBody>
      </p:sp>
      <p:sp>
        <p:nvSpPr>
          <p:cNvPr id="86025" name="Text Box 33"/>
          <p:cNvSpPr txBox="1">
            <a:spLocks noChangeArrowheads="1"/>
          </p:cNvSpPr>
          <p:nvPr/>
        </p:nvSpPr>
        <p:spPr bwMode="auto">
          <a:xfrm>
            <a:off x="4643438" y="333375"/>
            <a:ext cx="3703637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«</a:t>
            </a:r>
            <a:r>
              <a:rPr lang="ru-RU" sz="1600"/>
              <a:t>Улучшение условий труда в </a:t>
            </a:r>
          </a:p>
          <a:p>
            <a:r>
              <a:rPr lang="ru-RU" sz="1600"/>
              <a:t>Тейковском муниципальном районе»</a:t>
            </a:r>
          </a:p>
          <a:p>
            <a:r>
              <a:rPr lang="ru-RU" sz="1600"/>
              <a:t>           </a:t>
            </a:r>
            <a:r>
              <a:rPr lang="ru-RU" b="1"/>
              <a:t>2018 г.- 300,0 тыс.руб.;</a:t>
            </a:r>
          </a:p>
          <a:p>
            <a:r>
              <a:rPr lang="ru-RU" b="1"/>
              <a:t>       2019 – 2020 г.г.по 50,0 тыс.руб.</a:t>
            </a:r>
          </a:p>
          <a:p>
            <a:r>
              <a:rPr lang="ru-RU" sz="1800"/>
              <a:t> </a:t>
            </a:r>
          </a:p>
        </p:txBody>
      </p:sp>
      <p:sp>
        <p:nvSpPr>
          <p:cNvPr id="86026" name="Text Box 34"/>
          <p:cNvSpPr txBox="1">
            <a:spLocks noChangeArrowheads="1"/>
          </p:cNvSpPr>
          <p:nvPr/>
        </p:nvSpPr>
        <p:spPr bwMode="auto">
          <a:xfrm>
            <a:off x="376238" y="2205038"/>
            <a:ext cx="3979862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>
                <a:latin typeface="Times New Roman" pitchFamily="18" charset="0"/>
              </a:rPr>
              <a:t>«</a:t>
            </a:r>
            <a:r>
              <a:rPr lang="ru-RU" sz="1600">
                <a:latin typeface="Times New Roman" pitchFamily="18" charset="0"/>
              </a:rPr>
              <a:t>Повышение безопасности </a:t>
            </a:r>
          </a:p>
          <a:p>
            <a:r>
              <a:rPr lang="ru-RU" sz="1600">
                <a:latin typeface="Times New Roman" pitchFamily="18" charset="0"/>
              </a:rPr>
              <a:t>дорожного движения на территории</a:t>
            </a:r>
          </a:p>
          <a:p>
            <a:r>
              <a:rPr lang="ru-RU" sz="1600">
                <a:latin typeface="Times New Roman" pitchFamily="18" charset="0"/>
              </a:rPr>
              <a:t>Тейковского муниципального района</a:t>
            </a:r>
          </a:p>
          <a:p>
            <a:r>
              <a:rPr lang="ru-RU" sz="1600">
                <a:latin typeface="Times New Roman" pitchFamily="18" charset="0"/>
              </a:rPr>
              <a:t>на 2017- 2020 годы»</a:t>
            </a:r>
          </a:p>
          <a:p>
            <a:r>
              <a:rPr lang="ru-RU" sz="1600"/>
              <a:t>      </a:t>
            </a:r>
            <a:r>
              <a:rPr lang="ru-RU" b="1"/>
              <a:t>ежегодно по 250,0 тыс.руб.</a:t>
            </a:r>
          </a:p>
        </p:txBody>
      </p:sp>
      <p:sp>
        <p:nvSpPr>
          <p:cNvPr id="86027" name="Text Box 35"/>
          <p:cNvSpPr txBox="1">
            <a:spLocks noChangeArrowheads="1"/>
          </p:cNvSpPr>
          <p:nvPr/>
        </p:nvSpPr>
        <p:spPr bwMode="auto">
          <a:xfrm>
            <a:off x="4716463" y="2060575"/>
            <a:ext cx="403225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«Развитие сельского хозяйства и регулирование рынков сельскохозяйственной</a:t>
            </a:r>
          </a:p>
          <a:p>
            <a:r>
              <a:rPr lang="ru-RU"/>
              <a:t>продукции, сырья и продовольствия</a:t>
            </a:r>
          </a:p>
          <a:p>
            <a:r>
              <a:rPr lang="ru-RU"/>
              <a:t>Тейковского муниципального района»</a:t>
            </a:r>
          </a:p>
          <a:p>
            <a:r>
              <a:rPr lang="ru-RU"/>
              <a:t>                    </a:t>
            </a:r>
            <a:r>
              <a:rPr lang="ru-RU" sz="1200" b="1"/>
              <a:t>2018 г.- 770,0 тыс.руб.;</a:t>
            </a:r>
          </a:p>
          <a:p>
            <a:r>
              <a:rPr lang="ru-RU" sz="1200" b="1"/>
              <a:t>                       2019 г. – 1796,9 тыс.руб.;</a:t>
            </a:r>
          </a:p>
          <a:p>
            <a:r>
              <a:rPr lang="ru-RU" sz="1200" b="1"/>
              <a:t>                       2020 г. - 1514,0 тыс.руб.</a:t>
            </a:r>
          </a:p>
        </p:txBody>
      </p:sp>
      <p:sp>
        <p:nvSpPr>
          <p:cNvPr id="86028" name="Text Box 31"/>
          <p:cNvSpPr txBox="1">
            <a:spLocks noChangeArrowheads="1"/>
          </p:cNvSpPr>
          <p:nvPr/>
        </p:nvSpPr>
        <p:spPr bwMode="auto">
          <a:xfrm>
            <a:off x="250825" y="404813"/>
            <a:ext cx="3960813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/>
              <a:t>«</a:t>
            </a:r>
            <a:r>
              <a:rPr lang="ru-RU" sz="1600"/>
              <a:t>Информатизация и информационная</a:t>
            </a:r>
          </a:p>
          <a:p>
            <a:r>
              <a:rPr lang="ru-RU" sz="1600"/>
              <a:t>безопасность  Тейковского </a:t>
            </a:r>
          </a:p>
          <a:p>
            <a:r>
              <a:rPr lang="ru-RU" sz="1600"/>
              <a:t>муниципального района»</a:t>
            </a:r>
          </a:p>
          <a:p>
            <a:r>
              <a:rPr lang="ru-RU" sz="1600"/>
              <a:t>     </a:t>
            </a:r>
            <a:r>
              <a:rPr lang="ru-RU" b="1"/>
              <a:t>ежегодно по  1330,0 тыс.руб.</a:t>
            </a:r>
          </a:p>
        </p:txBody>
      </p:sp>
      <p:sp>
        <p:nvSpPr>
          <p:cNvPr id="86029" name="Text Box 35"/>
          <p:cNvSpPr txBox="1">
            <a:spLocks noChangeArrowheads="1"/>
          </p:cNvSpPr>
          <p:nvPr/>
        </p:nvSpPr>
        <p:spPr bwMode="auto">
          <a:xfrm>
            <a:off x="4716463" y="2060575"/>
            <a:ext cx="40322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«Развитие сельского хозяйства и регулирование рынков сельскохозяйственной</a:t>
            </a:r>
          </a:p>
          <a:p>
            <a:r>
              <a:rPr lang="ru-RU"/>
              <a:t>продукции, сырья и продовольствия</a:t>
            </a:r>
          </a:p>
          <a:p>
            <a:r>
              <a:rPr lang="ru-RU"/>
              <a:t>Тейковского муниципального района»</a:t>
            </a:r>
            <a:endParaRPr lang="ru-RU" sz="1200" b="1"/>
          </a:p>
        </p:txBody>
      </p:sp>
      <p:grpSp>
        <p:nvGrpSpPr>
          <p:cNvPr id="86030" name="Скругленный прямоугольник 5"/>
          <p:cNvGrpSpPr>
            <a:grpSpLocks/>
          </p:cNvGrpSpPr>
          <p:nvPr/>
        </p:nvGrpSpPr>
        <p:grpSpPr bwMode="auto">
          <a:xfrm>
            <a:off x="250825" y="3933825"/>
            <a:ext cx="4321175" cy="2017713"/>
            <a:chOff x="84" y="1306"/>
            <a:chExt cx="2581" cy="573"/>
          </a:xfrm>
        </p:grpSpPr>
        <p:pic>
          <p:nvPicPr>
            <p:cNvPr id="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3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31" name="Text Box 36"/>
          <p:cNvSpPr txBox="1">
            <a:spLocks noChangeArrowheads="1"/>
          </p:cNvSpPr>
          <p:nvPr/>
        </p:nvSpPr>
        <p:spPr bwMode="auto">
          <a:xfrm>
            <a:off x="468313" y="4005263"/>
            <a:ext cx="3878262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«Создание условий для развития туризма в </a:t>
            </a:r>
          </a:p>
          <a:p>
            <a:r>
              <a:rPr lang="ru-RU"/>
              <a:t>Тейковском муниципальном районе»</a:t>
            </a:r>
          </a:p>
          <a:p>
            <a:r>
              <a:rPr lang="ru-RU"/>
              <a:t>              </a:t>
            </a:r>
            <a:r>
              <a:rPr lang="ru-RU" b="1"/>
              <a:t>2018 г. – 150,0 тыс.руб.;</a:t>
            </a:r>
          </a:p>
          <a:p>
            <a:r>
              <a:rPr lang="ru-RU" b="1"/>
              <a:t>              2019 г. – 50,0 тыс.руб.</a:t>
            </a:r>
          </a:p>
        </p:txBody>
      </p:sp>
      <p:grpSp>
        <p:nvGrpSpPr>
          <p:cNvPr id="86043" name="Скругленный прямоугольник 5"/>
          <p:cNvGrpSpPr>
            <a:grpSpLocks/>
          </p:cNvGrpSpPr>
          <p:nvPr/>
        </p:nvGrpSpPr>
        <p:grpSpPr bwMode="auto">
          <a:xfrm>
            <a:off x="4572000" y="4508500"/>
            <a:ext cx="4321175" cy="1584325"/>
            <a:chOff x="84" y="1306"/>
            <a:chExt cx="2581" cy="573"/>
          </a:xfrm>
        </p:grpSpPr>
        <p:pic>
          <p:nvPicPr>
            <p:cNvPr id="3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45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46" name="Text Box 30"/>
          <p:cNvSpPr txBox="1">
            <a:spLocks noChangeArrowheads="1"/>
          </p:cNvSpPr>
          <p:nvPr/>
        </p:nvSpPr>
        <p:spPr bwMode="auto">
          <a:xfrm>
            <a:off x="4803775" y="4138613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6047" name="Text Box 31"/>
          <p:cNvSpPr txBox="1">
            <a:spLocks noChangeArrowheads="1"/>
          </p:cNvSpPr>
          <p:nvPr/>
        </p:nvSpPr>
        <p:spPr bwMode="auto">
          <a:xfrm>
            <a:off x="4624388" y="4508500"/>
            <a:ext cx="3849687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«Создание благоприятных условий в целях </a:t>
            </a:r>
          </a:p>
          <a:p>
            <a:r>
              <a:rPr lang="ru-RU"/>
              <a:t>привлечения медицинских работников для</a:t>
            </a:r>
          </a:p>
          <a:p>
            <a:r>
              <a:rPr lang="ru-RU"/>
              <a:t>работы в учреждениях здравоохранения, </a:t>
            </a:r>
          </a:p>
          <a:p>
            <a:r>
              <a:rPr lang="ru-RU"/>
              <a:t>расположенных на территории Тейковского муниципального района»</a:t>
            </a:r>
          </a:p>
          <a:p>
            <a:r>
              <a:rPr lang="ru-RU"/>
              <a:t>          </a:t>
            </a:r>
            <a:r>
              <a:rPr lang="ru-RU" b="1"/>
              <a:t>2018 год – 200,0 тыс.руб.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smtClean="0">
                <a:latin typeface="Times New Roman" pitchFamily="18" charset="0"/>
              </a:rPr>
              <a:t> Бюджет Тейковского муниципального района сформирован в соответствии с требованиями бюджетного и налогового законодательства Российской Федерации, на основании: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ru-RU" sz="2000" smtClean="0">
                <a:latin typeface="Times New Roman" pitchFamily="18" charset="0"/>
              </a:rPr>
              <a:t>Основных направлениях бюджетной  и налоговой политики Тейковского муниципального района на 2018 год и плановый период 2019 и 2020 годов</a:t>
            </a:r>
          </a:p>
          <a:p>
            <a:r>
              <a:rPr lang="ru-RU" sz="2000" smtClean="0">
                <a:latin typeface="Times New Roman" pitchFamily="18" charset="0"/>
              </a:rPr>
              <a:t>Прогноза социально-экономического развития Тейковского муниципального района на 2018 год и плановый период 2019 - 2020 годов</a:t>
            </a:r>
          </a:p>
          <a:p>
            <a:r>
              <a:rPr lang="ru-RU" sz="2000" smtClean="0">
                <a:latin typeface="Times New Roman" pitchFamily="18" charset="0"/>
              </a:rPr>
              <a:t>Муниципальных программах Тейковского муниципального района</a:t>
            </a:r>
          </a:p>
          <a:p>
            <a:r>
              <a:rPr lang="ru-RU" sz="2000" smtClean="0">
                <a:latin typeface="Times New Roman" pitchFamily="18" charset="0"/>
              </a:rPr>
              <a:t>Ожидаемом исполнении бюджета Тейковского муниципального района за 2017 год</a:t>
            </a:r>
          </a:p>
          <a:p>
            <a:r>
              <a:rPr lang="ru-RU" sz="2000" smtClean="0">
                <a:latin typeface="Times New Roman" pitchFamily="18" charset="0"/>
              </a:rPr>
              <a:t>Бюджетного прогноза Тейковского муниципального района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Заголовок 1"/>
          <p:cNvSpPr txBox="1">
            <a:spLocks/>
          </p:cNvSpPr>
          <p:nvPr/>
        </p:nvSpPr>
        <p:spPr bwMode="auto">
          <a:xfrm>
            <a:off x="731838" y="188913"/>
            <a:ext cx="7875587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Развитие образования Тейковского муниципального района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2018 год      124037,2 тыс.руб. (66,2 % от общего объёма расхода бюджета); 2019 – 111198,0 тыс.руб., 2020 – 108470,1 тыс.руб.</a:t>
            </a:r>
          </a:p>
        </p:txBody>
      </p:sp>
      <p:grpSp>
        <p:nvGrpSpPr>
          <p:cNvPr id="87043" name="Скругленный прямоугольник 3"/>
          <p:cNvGrpSpPr>
            <a:grpSpLocks/>
          </p:cNvGrpSpPr>
          <p:nvPr/>
        </p:nvGrpSpPr>
        <p:grpSpPr bwMode="auto">
          <a:xfrm>
            <a:off x="395288" y="3213100"/>
            <a:ext cx="4176712" cy="1584325"/>
            <a:chOff x="92" y="2454"/>
            <a:chExt cx="2618" cy="318"/>
          </a:xfrm>
        </p:grpSpPr>
        <p:pic>
          <p:nvPicPr>
            <p:cNvPr id="8706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454"/>
              <a:ext cx="2573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7" name="Text Box 6"/>
            <p:cNvSpPr txBox="1">
              <a:spLocks noChangeArrowheads="1"/>
            </p:cNvSpPr>
            <p:nvPr/>
          </p:nvSpPr>
          <p:spPr bwMode="auto">
            <a:xfrm>
              <a:off x="118" y="2457"/>
              <a:ext cx="2592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«Финансовое обеспечение предоставления мер социальной поддержки в сфере образования»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b="1">
                  <a:latin typeface="Times New Roman" pitchFamily="18" charset="0"/>
                </a:rPr>
                <a:t>2018- 1367,5</a:t>
              </a:r>
              <a:r>
                <a:rPr lang="ru-RU" altLang="ru-RU">
                  <a:latin typeface="Times New Roman" pitchFamily="18" charset="0"/>
                </a:rPr>
                <a:t> т.руб.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 2019 – 725,5 </a:t>
              </a:r>
              <a:r>
                <a:rPr lang="ru-RU" altLang="ru-RU">
                  <a:latin typeface="Times New Roman" pitchFamily="18" charset="0"/>
                </a:rPr>
                <a:t>т.руб.;</a:t>
              </a:r>
              <a:r>
                <a:rPr lang="ru-RU" altLang="ru-RU" b="1">
                  <a:latin typeface="Times New Roman" pitchFamily="18" charset="0"/>
                </a:rPr>
                <a:t> 2020 – 725,5 </a:t>
              </a:r>
              <a:r>
                <a:rPr lang="ru-RU" altLang="ru-RU">
                  <a:latin typeface="Times New Roman" pitchFamily="18" charset="0"/>
                </a:rPr>
                <a:t>т.руб.</a:t>
              </a: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</p:txBody>
        </p:sp>
      </p:grpSp>
      <p:grpSp>
        <p:nvGrpSpPr>
          <p:cNvPr id="87044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7064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5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2017  -3309,9 тыс.руб.;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– 3639,7 тыс.руб.; 2019 – 0,0 тыс.руб.</a:t>
              </a: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7045" name="Скругленный прямоугольник 6"/>
          <p:cNvGrpSpPr>
            <a:grpSpLocks/>
          </p:cNvGrpSpPr>
          <p:nvPr/>
        </p:nvGrpSpPr>
        <p:grpSpPr bwMode="auto">
          <a:xfrm>
            <a:off x="4859338" y="2708275"/>
            <a:ext cx="4032250" cy="1873250"/>
            <a:chOff x="2842" y="2398"/>
            <a:chExt cx="2707" cy="671"/>
          </a:xfrm>
        </p:grpSpPr>
        <p:pic>
          <p:nvPicPr>
            <p:cNvPr id="87062" name="Скругленный прямоугольник 6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3" name="Text Box 12"/>
            <p:cNvSpPr txBox="1">
              <a:spLocks noChangeArrowheads="1"/>
            </p:cNvSpPr>
            <p:nvPr/>
          </p:nvSpPr>
          <p:spPr bwMode="auto">
            <a:xfrm>
              <a:off x="2881" y="2398"/>
              <a:ext cx="2616" cy="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«Финансовое обеспечение предоставления общедоступного и бесплатного образования в муниципальных образовательных учреждениях»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2018- 60779,0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  <a:r>
                <a:rPr lang="ru-RU" altLang="ru-RU" b="1">
                  <a:latin typeface="Times New Roman" pitchFamily="18" charset="0"/>
                </a:rPr>
                <a:t>;2019 –2020 по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56008,0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  <a:r>
                <a:rPr lang="ru-RU" altLang="ru-RU" b="1">
                  <a:latin typeface="Times New Roman" pitchFamily="18" charset="0"/>
                </a:rPr>
                <a:t> </a:t>
              </a:r>
            </a:p>
          </p:txBody>
        </p:sp>
      </p:grpSp>
      <p:pic>
        <p:nvPicPr>
          <p:cNvPr id="87046" name="Скругленный прямоугольник 8"/>
          <p:cNvPicPr>
            <a:picLocks noChangeArrowheads="1"/>
          </p:cNvPicPr>
          <p:nvPr/>
        </p:nvPicPr>
        <p:blipFill>
          <a:blip r:embed="rId5">
            <a:grayscl/>
          </a:blip>
          <a:srcRect/>
          <a:stretch>
            <a:fillRect/>
          </a:stretch>
        </p:blipFill>
        <p:spPr bwMode="auto">
          <a:xfrm>
            <a:off x="4859338" y="5876925"/>
            <a:ext cx="40576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7" name="Text Box 15"/>
          <p:cNvSpPr txBox="1">
            <a:spLocks noChangeArrowheads="1"/>
          </p:cNvSpPr>
          <p:nvPr/>
        </p:nvSpPr>
        <p:spPr bwMode="auto">
          <a:xfrm>
            <a:off x="5003800" y="5876925"/>
            <a:ext cx="37258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>
                <a:latin typeface="Times New Roman" pitchFamily="18" charset="0"/>
              </a:rPr>
              <a:t>Подпрограмма « Выявление и поддержка одаренных детей»</a:t>
            </a:r>
          </a:p>
          <a:p>
            <a:pPr algn="ctr"/>
            <a:r>
              <a:rPr lang="ru-RU" altLang="ru-RU" b="1">
                <a:latin typeface="Times New Roman" pitchFamily="18" charset="0"/>
              </a:rPr>
              <a:t>2018-2019г. по 476,4 </a:t>
            </a:r>
            <a:r>
              <a:rPr lang="ru-RU" altLang="ru-RU">
                <a:latin typeface="Times New Roman" pitchFamily="18" charset="0"/>
              </a:rPr>
              <a:t>тыс.руб.</a:t>
            </a:r>
            <a:r>
              <a:rPr lang="ru-RU" altLang="ru-RU" b="1">
                <a:latin typeface="Times New Roman" pitchFamily="18" charset="0"/>
              </a:rPr>
              <a:t> </a:t>
            </a:r>
          </a:p>
        </p:txBody>
      </p:sp>
      <p:grpSp>
        <p:nvGrpSpPr>
          <p:cNvPr id="87048" name="Скругленный прямоугольник 9"/>
          <p:cNvGrpSpPr>
            <a:grpSpLocks/>
          </p:cNvGrpSpPr>
          <p:nvPr/>
        </p:nvGrpSpPr>
        <p:grpSpPr bwMode="auto">
          <a:xfrm>
            <a:off x="395288" y="4797425"/>
            <a:ext cx="4064000" cy="1520825"/>
            <a:chOff x="114" y="2636"/>
            <a:chExt cx="2587" cy="543"/>
          </a:xfrm>
        </p:grpSpPr>
        <p:pic>
          <p:nvPicPr>
            <p:cNvPr id="87060" name="Скругленный прямоугольник 9"/>
            <p:cNvPicPr>
              <a:picLocks noChangeArrowheads="1"/>
            </p:cNvPicPr>
            <p:nvPr/>
          </p:nvPicPr>
          <p:blipFill>
            <a:blip r:embed="rId6">
              <a:grayscl/>
            </a:blip>
            <a:srcRect/>
            <a:stretch>
              <a:fillRect/>
            </a:stretch>
          </p:blipFill>
          <p:spPr bwMode="auto">
            <a:xfrm>
              <a:off x="114" y="2662"/>
              <a:ext cx="2581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1" name="Text Box 18"/>
            <p:cNvSpPr txBox="1">
              <a:spLocks noChangeArrowheads="1"/>
            </p:cNvSpPr>
            <p:nvPr/>
          </p:nvSpPr>
          <p:spPr bwMode="auto">
            <a:xfrm>
              <a:off x="114" y="2636"/>
              <a:ext cx="2587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«Реализация основных общеобразовательных программ»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2018 - 46385,2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  <a:r>
                <a:rPr lang="ru-RU" altLang="ru-RU" b="1">
                  <a:latin typeface="Times New Roman" pitchFamily="18" charset="0"/>
                </a:rPr>
                <a:t> 2019- 46535,3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  <a:r>
                <a:rPr lang="ru-RU" altLang="ru-RU" b="1">
                  <a:latin typeface="Times New Roman" pitchFamily="18" charset="0"/>
                </a:rPr>
                <a:t>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2020 - 44601,2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  <a:endParaRPr lang="ru-RU" alt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87049" name="Скругленный прямоугольник 4"/>
          <p:cNvPicPr>
            <a:picLocks noChangeArrowheads="1"/>
          </p:cNvPicPr>
          <p:nvPr/>
        </p:nvPicPr>
        <p:blipFill>
          <a:blip r:embed="rId7">
            <a:grayscl/>
          </a:blip>
          <a:srcRect/>
          <a:stretch>
            <a:fillRect/>
          </a:stretch>
        </p:blipFill>
        <p:spPr bwMode="auto">
          <a:xfrm>
            <a:off x="4859338" y="1196975"/>
            <a:ext cx="4014787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50" name="Text Box 30"/>
          <p:cNvSpPr txBox="1">
            <a:spLocks noChangeArrowheads="1"/>
          </p:cNvSpPr>
          <p:nvPr/>
        </p:nvSpPr>
        <p:spPr bwMode="auto">
          <a:xfrm>
            <a:off x="4859338" y="1052513"/>
            <a:ext cx="38671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>
              <a:latin typeface="Times New Roman" pitchFamily="18" charset="0"/>
            </a:endParaRPr>
          </a:p>
          <a:p>
            <a:pPr algn="ctr"/>
            <a:r>
              <a:rPr lang="ru-RU" altLang="ru-RU">
                <a:latin typeface="Times New Roman" pitchFamily="18" charset="0"/>
              </a:rPr>
              <a:t>Подпрограмма «Реализация дополнительных общеобразовательных программ»  </a:t>
            </a:r>
          </a:p>
          <a:p>
            <a:pPr algn="ctr"/>
            <a:r>
              <a:rPr lang="ru-RU" altLang="ru-RU" b="1">
                <a:latin typeface="Times New Roman" pitchFamily="18" charset="0"/>
              </a:rPr>
              <a:t>2018- 3901,7 </a:t>
            </a:r>
            <a:r>
              <a:rPr lang="ru-RU" altLang="ru-RU">
                <a:latin typeface="Times New Roman" pitchFamily="18" charset="0"/>
              </a:rPr>
              <a:t>тыс.руб.;</a:t>
            </a:r>
            <a:r>
              <a:rPr lang="ru-RU" altLang="ru-RU" b="1">
                <a:latin typeface="Times New Roman" pitchFamily="18" charset="0"/>
              </a:rPr>
              <a:t> 2019-2020 по</a:t>
            </a:r>
          </a:p>
          <a:p>
            <a:pPr algn="ctr"/>
            <a:r>
              <a:rPr lang="ru-RU" altLang="ru-RU" b="1">
                <a:latin typeface="Times New Roman" pitchFamily="18" charset="0"/>
              </a:rPr>
              <a:t>3927,7 </a:t>
            </a:r>
            <a:r>
              <a:rPr lang="ru-RU" altLang="ru-RU">
                <a:latin typeface="Times New Roman" pitchFamily="18" charset="0"/>
              </a:rPr>
              <a:t>тыс.руб.</a:t>
            </a:r>
            <a:r>
              <a:rPr lang="ru-RU" altLang="ru-RU" b="1">
                <a:latin typeface="Times New Roman" pitchFamily="18" charset="0"/>
              </a:rPr>
              <a:t> </a:t>
            </a:r>
          </a:p>
        </p:txBody>
      </p:sp>
      <p:grpSp>
        <p:nvGrpSpPr>
          <p:cNvPr id="87051" name="Скругленный прямоугольник 6"/>
          <p:cNvGrpSpPr>
            <a:grpSpLocks/>
          </p:cNvGrpSpPr>
          <p:nvPr/>
        </p:nvGrpSpPr>
        <p:grpSpPr bwMode="auto">
          <a:xfrm>
            <a:off x="4787900" y="4508500"/>
            <a:ext cx="4032250" cy="1295400"/>
            <a:chOff x="2842" y="2398"/>
            <a:chExt cx="2707" cy="628"/>
          </a:xfrm>
        </p:grpSpPr>
        <p:pic>
          <p:nvPicPr>
            <p:cNvPr id="87058" name="Скругленный прямоугольник 6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9" name="Text Box 12"/>
            <p:cNvSpPr txBox="1">
              <a:spLocks noChangeArrowheads="1"/>
            </p:cNvSpPr>
            <p:nvPr/>
          </p:nvSpPr>
          <p:spPr bwMode="auto">
            <a:xfrm>
              <a:off x="2881" y="2398"/>
              <a:ext cx="2625" cy="6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«Организация отдыха и оздоровление детей»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 – 667,6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2019 - 2020 по 665,7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  <a:r>
                <a:rPr lang="ru-RU" altLang="ru-RU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87052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7056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7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2017  -3309,9 тыс.руб.;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– 3639,7 тыс.руб.; 2019 – 0,0 тыс.руб.</a:t>
              </a: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7053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7054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5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  -10062,8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2019 – 2382,4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  <a:r>
                <a:rPr lang="ru-RU" altLang="ru-RU" b="1">
                  <a:latin typeface="Times New Roman" pitchFamily="18" charset="0"/>
                </a:rPr>
                <a:t> 2020 – 2352,0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5" name="Скругленный прямоугольник 5"/>
          <p:cNvGrpSpPr>
            <a:grpSpLocks/>
          </p:cNvGrpSpPr>
          <p:nvPr/>
        </p:nvGrpSpPr>
        <p:grpSpPr bwMode="auto">
          <a:xfrm>
            <a:off x="3635375" y="260350"/>
            <a:ext cx="3889375" cy="2085975"/>
            <a:chOff x="84" y="1273"/>
            <a:chExt cx="2581" cy="818"/>
          </a:xfrm>
        </p:grpSpPr>
        <p:pic>
          <p:nvPicPr>
            <p:cNvPr id="88069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70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«Реализация молодежной политики на территории Тейковского муниципального района»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  - 110,0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2019 –190,0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  <a:r>
                <a:rPr lang="ru-RU" altLang="ru-RU" b="1">
                  <a:latin typeface="Times New Roman" pitchFamily="18" charset="0"/>
                </a:rPr>
                <a:t> 2020 – 190,0 </a:t>
              </a:r>
              <a:r>
                <a:rPr lang="ru-RU" altLang="ru-RU">
                  <a:latin typeface="Times New Roman" pitchFamily="18" charset="0"/>
                </a:rPr>
                <a:t>тыс.руб</a:t>
              </a:r>
              <a:r>
                <a:rPr lang="ru-RU" altLang="ru-RU" sz="1600" b="1">
                  <a:latin typeface="Times New Roman" pitchFamily="18" charset="0"/>
                </a:rPr>
                <a:t>.</a:t>
              </a: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8066" name="Скругленный прямоугольник 5"/>
          <p:cNvGrpSpPr>
            <a:grpSpLocks/>
          </p:cNvGrpSpPr>
          <p:nvPr/>
        </p:nvGrpSpPr>
        <p:grpSpPr bwMode="auto">
          <a:xfrm>
            <a:off x="4787900" y="3141663"/>
            <a:ext cx="4176713" cy="2232025"/>
            <a:chOff x="84" y="1273"/>
            <a:chExt cx="2581" cy="818"/>
          </a:xfrm>
        </p:grpSpPr>
        <p:pic>
          <p:nvPicPr>
            <p:cNvPr id="8806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68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«Организация целевой подготовки педагогов для работы в муниципальных образовательных организациях Тейковского муниципального района 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2018 -122,1 т.р.; 2019 - 155,8 </a:t>
              </a:r>
              <a:r>
                <a:rPr lang="ru-RU" altLang="ru-RU">
                  <a:latin typeface="Times New Roman" pitchFamily="18" charset="0"/>
                </a:rPr>
                <a:t>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8072" name="Скругленный прямоугольник 5"/>
          <p:cNvGrpSpPr>
            <a:grpSpLocks/>
          </p:cNvGrpSpPr>
          <p:nvPr/>
        </p:nvGrpSpPr>
        <p:grpSpPr bwMode="auto">
          <a:xfrm>
            <a:off x="395288" y="2060575"/>
            <a:ext cx="4176712" cy="2232025"/>
            <a:chOff x="84" y="1273"/>
            <a:chExt cx="2581" cy="818"/>
          </a:xfrm>
        </p:grpSpPr>
        <p:pic>
          <p:nvPicPr>
            <p:cNvPr id="88073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74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«Меры социально-экономической поддержки молодых специалистов муниципальных организаций системы образования»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2018 -164,9т.р.; 2019 - 131,2 </a:t>
              </a:r>
              <a:r>
                <a:rPr lang="ru-RU" altLang="ru-RU">
                  <a:latin typeface="Times New Roman" pitchFamily="18" charset="0"/>
                </a:rPr>
                <a:t>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89" name="Скругленный прямоугольник 3"/>
          <p:cNvGrpSpPr>
            <a:grpSpLocks/>
          </p:cNvGrpSpPr>
          <p:nvPr/>
        </p:nvGrpSpPr>
        <p:grpSpPr bwMode="auto">
          <a:xfrm>
            <a:off x="2268538" y="4508500"/>
            <a:ext cx="4535487" cy="2349500"/>
            <a:chOff x="92" y="2380"/>
            <a:chExt cx="2721" cy="506"/>
          </a:xfrm>
        </p:grpSpPr>
        <p:pic>
          <p:nvPicPr>
            <p:cNvPr id="8909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9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«Организация физкультурных мероприятий, спортивных мероприятий и участие спортсменов Тейковского муниципального района в соревнованиях»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 2018 – 247,8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89090" name="Заголовок 1"/>
          <p:cNvSpPr txBox="1">
            <a:spLocks/>
          </p:cNvSpPr>
          <p:nvPr/>
        </p:nvSpPr>
        <p:spPr bwMode="auto">
          <a:xfrm>
            <a:off x="542925" y="260350"/>
            <a:ext cx="7954963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Культура Тейковского муниципального района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2018 год - 10153,4 тыс.руб. (5,4 % от общего объёма расхода бюджета); 2019 – 2020 годы по 8152,5 тыс.руб.</a:t>
            </a:r>
          </a:p>
        </p:txBody>
      </p:sp>
      <p:grpSp>
        <p:nvGrpSpPr>
          <p:cNvPr id="89091" name="Скругленный прямоугольник 5"/>
          <p:cNvGrpSpPr>
            <a:grpSpLocks/>
          </p:cNvGrpSpPr>
          <p:nvPr/>
        </p:nvGrpSpPr>
        <p:grpSpPr bwMode="auto">
          <a:xfrm>
            <a:off x="395288" y="1268413"/>
            <a:ext cx="4122737" cy="1584325"/>
            <a:chOff x="84" y="1252"/>
            <a:chExt cx="2581" cy="480"/>
          </a:xfrm>
        </p:grpSpPr>
        <p:pic>
          <p:nvPicPr>
            <p:cNvPr id="89096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252"/>
              <a:ext cx="2581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7" name="Text Box 9"/>
            <p:cNvSpPr txBox="1">
              <a:spLocks noChangeArrowheads="1"/>
            </p:cNvSpPr>
            <p:nvPr/>
          </p:nvSpPr>
          <p:spPr bwMode="auto">
            <a:xfrm>
              <a:off x="114" y="1304"/>
              <a:ext cx="2493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культуры Тейковского муниципального района»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 – 8391,5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2019 - 2020 по 6654,7 </a:t>
              </a:r>
              <a:r>
                <a:rPr lang="ru-RU" altLang="ru-RU">
                  <a:latin typeface="Times New Roman" pitchFamily="18" charset="0"/>
                </a:rPr>
                <a:t>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  <a:r>
                <a:rPr lang="ru-RU" altLang="ru-RU" sz="1600" b="1">
                  <a:latin typeface="Times New Roman" pitchFamily="18" charset="0"/>
                </a:rPr>
                <a:t>  </a:t>
              </a:r>
            </a:p>
          </p:txBody>
        </p:sp>
      </p:grpSp>
      <p:grpSp>
        <p:nvGrpSpPr>
          <p:cNvPr id="89092" name="Скругленный прямоугольник 4"/>
          <p:cNvGrpSpPr>
            <a:grpSpLocks/>
          </p:cNvGrpSpPr>
          <p:nvPr/>
        </p:nvGrpSpPr>
        <p:grpSpPr bwMode="auto">
          <a:xfrm>
            <a:off x="4787900" y="1268413"/>
            <a:ext cx="4129088" cy="1584325"/>
            <a:chOff x="125" y="1966"/>
            <a:chExt cx="2547" cy="369"/>
          </a:xfrm>
        </p:grpSpPr>
        <p:pic>
          <p:nvPicPr>
            <p:cNvPr id="89094" name="Скругленный прямоугольник 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140" y="1966"/>
              <a:ext cx="2532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5" name="Text Box 30"/>
            <p:cNvSpPr txBox="1">
              <a:spLocks noChangeArrowheads="1"/>
            </p:cNvSpPr>
            <p:nvPr/>
          </p:nvSpPr>
          <p:spPr bwMode="auto">
            <a:xfrm>
              <a:off x="125" y="2018"/>
              <a:ext cx="2533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«Предоставление дополнительного образования в сфере культуры и искусства»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 – 1761,9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2019-2020 по 1497,8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89093" name="Заголовок 1"/>
          <p:cNvSpPr txBox="1">
            <a:spLocks/>
          </p:cNvSpPr>
          <p:nvPr/>
        </p:nvSpPr>
        <p:spPr bwMode="auto">
          <a:xfrm>
            <a:off x="611188" y="3357563"/>
            <a:ext cx="8064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Развитие физической культуры и спорта в Тейковском муниципальном районе       </a:t>
            </a:r>
          </a:p>
          <a:p>
            <a:pPr algn="ctr"/>
            <a:r>
              <a:rPr lang="ru-RU" altLang="ru-RU" sz="1800" b="1">
                <a:latin typeface="Times New Roman" pitchFamily="18" charset="0"/>
              </a:rPr>
              <a:t>       </a:t>
            </a:r>
            <a:r>
              <a:rPr lang="ru-RU" altLang="ru-RU" sz="1800" b="1" i="1">
                <a:latin typeface="Times New Roman" pitchFamily="18" charset="0"/>
              </a:rPr>
              <a:t>2018 год    -  247,8 тыс.руб. (0,1 % от общего объёма расхода бюджета); </a:t>
            </a: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Заголовок 1"/>
          <p:cNvSpPr txBox="1">
            <a:spLocks/>
          </p:cNvSpPr>
          <p:nvPr/>
        </p:nvSpPr>
        <p:spPr bwMode="auto">
          <a:xfrm>
            <a:off x="-100013" y="182563"/>
            <a:ext cx="9144001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Поддержка населения Тейковского муниципального района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2018 год    -  70,0 тыс.руб. (0,04 % от общего объёма расхода бюджета).</a:t>
            </a:r>
          </a:p>
          <a:p>
            <a:pPr algn="ctr"/>
            <a:endParaRPr lang="ru-RU" altLang="ru-RU" sz="1800" b="1">
              <a:latin typeface="Times New Roman" pitchFamily="18" charset="0"/>
            </a:endParaRPr>
          </a:p>
        </p:txBody>
      </p:sp>
      <p:grpSp>
        <p:nvGrpSpPr>
          <p:cNvPr id="90114" name="Скругленный прямоугольник 5"/>
          <p:cNvGrpSpPr>
            <a:grpSpLocks/>
          </p:cNvGrpSpPr>
          <p:nvPr/>
        </p:nvGrpSpPr>
        <p:grpSpPr bwMode="auto">
          <a:xfrm>
            <a:off x="2555875" y="981075"/>
            <a:ext cx="4022725" cy="1089025"/>
            <a:chOff x="50" y="1184"/>
            <a:chExt cx="2581" cy="506"/>
          </a:xfrm>
        </p:grpSpPr>
        <p:pic>
          <p:nvPicPr>
            <p:cNvPr id="9012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0128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«Повышение качества жизни граждан пожилого возраста Тейковского муниципального района»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 </a:t>
              </a:r>
              <a:r>
                <a:rPr lang="ru-RU" altLang="ru-RU" b="1">
                  <a:latin typeface="Times New Roman" pitchFamily="18" charset="0"/>
                </a:rPr>
                <a:t>2018 – 70,0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0115" name="Скругленный прямоугольник 6"/>
          <p:cNvGrpSpPr>
            <a:grpSpLocks/>
          </p:cNvGrpSpPr>
          <p:nvPr/>
        </p:nvGrpSpPr>
        <p:grpSpPr bwMode="auto">
          <a:xfrm>
            <a:off x="4284663" y="3716338"/>
            <a:ext cx="4392612" cy="1655762"/>
            <a:chOff x="2887" y="2454"/>
            <a:chExt cx="2707" cy="580"/>
          </a:xfrm>
        </p:grpSpPr>
        <p:pic>
          <p:nvPicPr>
            <p:cNvPr id="7183" name="Скругленный прямоугольник 6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87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0126" name="Text Box 12"/>
            <p:cNvSpPr txBox="1">
              <a:spLocks noChangeArrowheads="1"/>
            </p:cNvSpPr>
            <p:nvPr/>
          </p:nvSpPr>
          <p:spPr bwMode="auto">
            <a:xfrm>
              <a:off x="2887" y="2454"/>
              <a:ext cx="2620" cy="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«Проведение капитального ремонта общего имущества в многоквартирных домах, расположенных на территории Тейковского муниципального района»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ежегодно по 1023,1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</a:p>
          </p:txBody>
        </p:sp>
      </p:grpSp>
      <p:grpSp>
        <p:nvGrpSpPr>
          <p:cNvPr id="90116" name="Скругленный прямоугольник 8"/>
          <p:cNvGrpSpPr>
            <a:grpSpLocks/>
          </p:cNvGrpSpPr>
          <p:nvPr/>
        </p:nvGrpSpPr>
        <p:grpSpPr bwMode="auto">
          <a:xfrm>
            <a:off x="4427538" y="5516563"/>
            <a:ext cx="4391025" cy="1081087"/>
            <a:chOff x="2853" y="3199"/>
            <a:chExt cx="2707" cy="683"/>
          </a:xfrm>
        </p:grpSpPr>
        <p:pic>
          <p:nvPicPr>
            <p:cNvPr id="7181" name="Скругленный прямоугольник 8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53" y="3199"/>
              <a:ext cx="2707" cy="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0124" name="Text Box 15"/>
            <p:cNvSpPr txBox="1">
              <a:spLocks noChangeArrowheads="1"/>
            </p:cNvSpPr>
            <p:nvPr/>
          </p:nvSpPr>
          <p:spPr bwMode="auto">
            <a:xfrm>
              <a:off x="2980" y="3244"/>
              <a:ext cx="2536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газификации  Тейковского муниципального района»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2018 - 508,4 </a:t>
              </a:r>
              <a:r>
                <a:rPr lang="ru-RU" altLang="ru-RU" sz="1600">
                  <a:latin typeface="Times New Roman" pitchFamily="18" charset="0"/>
                </a:rPr>
                <a:t>т.руб.;</a:t>
              </a:r>
              <a:r>
                <a:rPr lang="ru-RU" altLang="ru-RU" sz="1600" b="1">
                  <a:latin typeface="Times New Roman" pitchFamily="18" charset="0"/>
                </a:rPr>
                <a:t> 2019 – 574,5 </a:t>
              </a:r>
              <a:r>
                <a:rPr lang="ru-RU" altLang="ru-RU" sz="1600">
                  <a:latin typeface="Times New Roman" pitchFamily="18" charset="0"/>
                </a:rPr>
                <a:t>т.руб.</a:t>
              </a:r>
            </a:p>
          </p:txBody>
        </p:sp>
      </p:grpSp>
      <p:grpSp>
        <p:nvGrpSpPr>
          <p:cNvPr id="90117" name="Скругленный прямоугольник 9"/>
          <p:cNvGrpSpPr>
            <a:grpSpLocks/>
          </p:cNvGrpSpPr>
          <p:nvPr/>
        </p:nvGrpSpPr>
        <p:grpSpPr bwMode="auto">
          <a:xfrm>
            <a:off x="539750" y="3716338"/>
            <a:ext cx="3505200" cy="2811462"/>
            <a:chOff x="98" y="2796"/>
            <a:chExt cx="2581" cy="514"/>
          </a:xfrm>
        </p:grpSpPr>
        <p:pic>
          <p:nvPicPr>
            <p:cNvPr id="7179" name="Скругленный прямоугольник 9"/>
            <p:cNvPicPr>
              <a:picLocks noChangeArrowheads="1"/>
            </p:cNvPicPr>
            <p:nvPr/>
          </p:nvPicPr>
          <p:blipFill>
            <a:blip r:embed="rId5" cstate="print">
              <a:grayscl/>
            </a:blip>
            <a:srcRect/>
            <a:stretch>
              <a:fillRect/>
            </a:stretch>
          </p:blipFill>
          <p:spPr bwMode="auto">
            <a:xfrm>
              <a:off x="98" y="2796"/>
              <a:ext cx="2581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B/>
            </a:sp3d>
          </p:spPr>
        </p:pic>
        <p:sp>
          <p:nvSpPr>
            <p:cNvPr id="7180" name="Text Box 18"/>
            <p:cNvSpPr txBox="1">
              <a:spLocks noChangeArrowheads="1"/>
            </p:cNvSpPr>
            <p:nvPr/>
          </p:nvSpPr>
          <p:spPr bwMode="auto">
            <a:xfrm>
              <a:off x="114" y="2823"/>
              <a:ext cx="2520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B/>
            </a:sp3d>
          </p:spPr>
          <p:txBody>
            <a:bodyPr/>
            <a:lstStyle/>
            <a:p>
              <a:pPr algn="ctr">
                <a:defRPr/>
              </a:pPr>
              <a:r>
                <a:rPr lang="ru-RU" altLang="ru-RU" sz="1600">
                  <a:latin typeface="Times New Roman" pitchFamily="18" charset="0"/>
                </a:rPr>
                <a:t>Подпрограмма «Обеспечение жильем молодых семей в Тейковском муниципальном районе»</a:t>
              </a:r>
            </a:p>
            <a:p>
              <a:pPr algn="ctr">
                <a:defRPr/>
              </a:pPr>
              <a:r>
                <a:rPr lang="ru-RU" altLang="ru-RU" b="1">
                  <a:latin typeface="Times New Roman" pitchFamily="18" charset="0"/>
                </a:rPr>
                <a:t>2018 - 570,0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</a:p>
            <a:p>
              <a:pPr algn="ctr">
                <a:defRPr/>
              </a:pPr>
              <a:r>
                <a:rPr lang="ru-RU" altLang="ru-RU" b="1">
                  <a:latin typeface="Times New Roman" pitchFamily="18" charset="0"/>
                </a:rPr>
                <a:t>2019 – 107,4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</a:p>
            <a:p>
              <a:pPr>
                <a:defRPr/>
              </a:pP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0118" name="Заголовок 1"/>
          <p:cNvSpPr txBox="1">
            <a:spLocks/>
          </p:cNvSpPr>
          <p:nvPr/>
        </p:nvSpPr>
        <p:spPr bwMode="auto">
          <a:xfrm>
            <a:off x="0" y="2205038"/>
            <a:ext cx="914400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Обеспечение доступным и комфортным жильем, объектами инженерной инфраструктуры и услугами жилищно-коммунального хозяйства населения Тейковского муниципального района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2018 год -  10050,0 тыс.руб. (5,4 % от общего объёма расхода бюджета);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2019 – 8753,5 тыс.руб.; 2020 – 8071,6 тыс.руб.</a:t>
            </a:r>
          </a:p>
          <a:p>
            <a:pPr algn="ctr"/>
            <a:endParaRPr lang="ru-RU" altLang="ru-RU" sz="1800" b="1" i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Заголовок 1"/>
          <p:cNvSpPr txBox="1">
            <a:spLocks/>
          </p:cNvSpPr>
          <p:nvPr/>
        </p:nvSpPr>
        <p:spPr bwMode="auto">
          <a:xfrm>
            <a:off x="-100013" y="182563"/>
            <a:ext cx="9144001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 b="1">
              <a:latin typeface="Times New Roman" pitchFamily="18" charset="0"/>
            </a:endParaRPr>
          </a:p>
        </p:txBody>
      </p:sp>
      <p:grpSp>
        <p:nvGrpSpPr>
          <p:cNvPr id="91138" name="Скругленный прямоугольник 5"/>
          <p:cNvGrpSpPr>
            <a:grpSpLocks/>
          </p:cNvGrpSpPr>
          <p:nvPr/>
        </p:nvGrpSpPr>
        <p:grpSpPr bwMode="auto">
          <a:xfrm>
            <a:off x="4787900" y="404813"/>
            <a:ext cx="3960813" cy="1439862"/>
            <a:chOff x="50" y="1184"/>
            <a:chExt cx="2581" cy="506"/>
          </a:xfrm>
        </p:grpSpPr>
        <p:pic>
          <p:nvPicPr>
            <p:cNvPr id="91155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156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«Обеспечение населения  Тейковского муниципального района теплоснабжением»</a:t>
              </a:r>
            </a:p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ежегодно по 5500,0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91139" name="Заголовок 1"/>
          <p:cNvSpPr txBox="1">
            <a:spLocks/>
          </p:cNvSpPr>
          <p:nvPr/>
        </p:nvSpPr>
        <p:spPr bwMode="auto">
          <a:xfrm>
            <a:off x="0" y="2565400"/>
            <a:ext cx="9144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 b="1" i="1">
              <a:latin typeface="Times New Roman" pitchFamily="18" charset="0"/>
            </a:endParaRPr>
          </a:p>
        </p:txBody>
      </p:sp>
      <p:grpSp>
        <p:nvGrpSpPr>
          <p:cNvPr id="91140" name="Скругленный прямоугольник 5"/>
          <p:cNvGrpSpPr>
            <a:grpSpLocks/>
          </p:cNvGrpSpPr>
          <p:nvPr/>
        </p:nvGrpSpPr>
        <p:grpSpPr bwMode="auto">
          <a:xfrm>
            <a:off x="395288" y="1989138"/>
            <a:ext cx="4032250" cy="2232025"/>
            <a:chOff x="50" y="1184"/>
            <a:chExt cx="2581" cy="506"/>
          </a:xfrm>
        </p:grpSpPr>
        <p:pic>
          <p:nvPicPr>
            <p:cNvPr id="91153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154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«Реализация мероприятий по участию в организации деятельности по сбору (в том числе раздельному сбору), транспортированию, обработке, утилизации, обезвреживанию, захоронению твердых коммунальных отходов на территории  Тейковского муниципального района»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ежегодно по 360,6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1141" name="Скругленный прямоугольник 5"/>
          <p:cNvGrpSpPr>
            <a:grpSpLocks/>
          </p:cNvGrpSpPr>
          <p:nvPr/>
        </p:nvGrpSpPr>
        <p:grpSpPr bwMode="auto">
          <a:xfrm>
            <a:off x="395288" y="333375"/>
            <a:ext cx="4105275" cy="1511300"/>
            <a:chOff x="50" y="1184"/>
            <a:chExt cx="2581" cy="506"/>
          </a:xfrm>
        </p:grpSpPr>
        <p:pic>
          <p:nvPicPr>
            <p:cNvPr id="91151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152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«Обеспечение водоснабжением жителей Тейковского муниципального района»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ежегодно по 887,9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1142" name="Скругленный прямоугольник 5"/>
          <p:cNvGrpSpPr>
            <a:grpSpLocks/>
          </p:cNvGrpSpPr>
          <p:nvPr/>
        </p:nvGrpSpPr>
        <p:grpSpPr bwMode="auto">
          <a:xfrm>
            <a:off x="4787900" y="2060575"/>
            <a:ext cx="4105275" cy="1584325"/>
            <a:chOff x="50" y="1184"/>
            <a:chExt cx="2581" cy="506"/>
          </a:xfrm>
        </p:grpSpPr>
        <p:pic>
          <p:nvPicPr>
            <p:cNvPr id="91149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150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«Содержание территорий сельских кладбищ Тейковского муниципального района»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ежегодно по 200,0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1143" name="Скругленный прямоугольник 5"/>
          <p:cNvGrpSpPr>
            <a:grpSpLocks/>
          </p:cNvGrpSpPr>
          <p:nvPr/>
        </p:nvGrpSpPr>
        <p:grpSpPr bwMode="auto">
          <a:xfrm>
            <a:off x="395288" y="4508500"/>
            <a:ext cx="4105275" cy="1873250"/>
            <a:chOff x="50" y="1184"/>
            <a:chExt cx="2581" cy="506"/>
          </a:xfrm>
        </p:grpSpPr>
        <p:pic>
          <p:nvPicPr>
            <p:cNvPr id="9114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148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«Обеспечение инженерной инфраструктурой земельных участков, предназначенных для бесплатного предоставления семьям с тремя и более детьми»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г. - 800,0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1144" name="Скругленный прямоугольник 5"/>
          <p:cNvGrpSpPr>
            <a:grpSpLocks/>
          </p:cNvGrpSpPr>
          <p:nvPr/>
        </p:nvGrpSpPr>
        <p:grpSpPr bwMode="auto">
          <a:xfrm>
            <a:off x="4859338" y="4005263"/>
            <a:ext cx="4105275" cy="1584325"/>
            <a:chOff x="50" y="1184"/>
            <a:chExt cx="2581" cy="506"/>
          </a:xfrm>
        </p:grpSpPr>
        <p:pic>
          <p:nvPicPr>
            <p:cNvPr id="91145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146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«Подготовка проектов внесения изменений в документы территориального планирования, правила землепользования и застройки»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 г.- 200,0</a:t>
              </a:r>
              <a:r>
                <a:rPr lang="ru-RU" altLang="ru-RU">
                  <a:latin typeface="Times New Roman" pitchFamily="18" charset="0"/>
                </a:rPr>
                <a:t> 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 2019 -2020 </a:t>
              </a:r>
              <a:r>
                <a:rPr lang="ru-RU" altLang="ru-RU">
                  <a:latin typeface="Times New Roman" pitchFamily="18" charset="0"/>
                </a:rPr>
                <a:t>по </a:t>
              </a:r>
              <a:r>
                <a:rPr lang="ru-RU" altLang="ru-RU" b="1">
                  <a:latin typeface="Times New Roman" pitchFamily="18" charset="0"/>
                </a:rPr>
                <a:t>100,0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  <a:r>
                <a:rPr lang="ru-RU" altLang="ru-RU" b="1">
                  <a:latin typeface="Times New Roman" pitchFamily="18" charset="0"/>
                </a:rPr>
                <a:t> </a:t>
              </a:r>
            </a:p>
          </p:txBody>
        </p:sp>
      </p:grp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2162" name="Скругленный прямоугольник 6"/>
          <p:cNvGrpSpPr>
            <a:grpSpLocks/>
          </p:cNvGrpSpPr>
          <p:nvPr/>
        </p:nvGrpSpPr>
        <p:grpSpPr bwMode="auto">
          <a:xfrm>
            <a:off x="395288" y="1557338"/>
            <a:ext cx="3816350" cy="1727200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2173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Подпрограмма «Устойчивое развитие сельских территорий Тейковского муниципального района»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2018 - 220,0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2019 г. – 1168,0</a:t>
              </a:r>
              <a:r>
                <a:rPr lang="ru-RU" altLang="ru-RU">
                  <a:latin typeface="Times New Roman" pitchFamily="18" charset="0"/>
                </a:rPr>
                <a:t> тыс.руб.; </a:t>
              </a:r>
              <a:r>
                <a:rPr lang="ru-RU" altLang="ru-RU" b="1">
                  <a:latin typeface="Times New Roman" pitchFamily="18" charset="0"/>
                </a:rPr>
                <a:t>2020 г.- 938,0</a:t>
              </a:r>
              <a:r>
                <a:rPr lang="ru-RU" altLang="ru-RU">
                  <a:latin typeface="Times New Roman" pitchFamily="18" charset="0"/>
                </a:rPr>
                <a:t> тыс.руб.</a:t>
              </a:r>
            </a:p>
          </p:txBody>
        </p:sp>
      </p:grpSp>
      <p:sp>
        <p:nvSpPr>
          <p:cNvPr id="92163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Развитие сельского хозяйства и регулирование рынков сельскохозяйственной продукции, сырья и продовольствия в Тейковском муниципальном районе </a:t>
            </a:r>
          </a:p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2018 год  -  770,0 тыс.руб. (0,4 %</a:t>
            </a:r>
            <a:r>
              <a:rPr lang="ru-RU" altLang="ru-RU" sz="1800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sz="1800" b="1" i="1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2019</a:t>
            </a:r>
            <a:r>
              <a:rPr lang="ru-RU" altLang="ru-RU" sz="1600" b="1" i="1">
                <a:latin typeface="Times New Roman" pitchFamily="18" charset="0"/>
              </a:rPr>
              <a:t>г</a:t>
            </a:r>
            <a:r>
              <a:rPr lang="ru-RU" altLang="ru-RU" sz="1800" b="1" i="1">
                <a:latin typeface="Times New Roman" pitchFamily="18" charset="0"/>
              </a:rPr>
              <a:t>. – 1796,6 </a:t>
            </a:r>
            <a:r>
              <a:rPr lang="ru-RU" altLang="ru-RU" sz="1600" b="1" i="1">
                <a:latin typeface="Times New Roman" pitchFamily="18" charset="0"/>
              </a:rPr>
              <a:t>тыс.руб.;</a:t>
            </a:r>
            <a:r>
              <a:rPr lang="ru-RU" altLang="ru-RU" sz="1800" b="1" i="1">
                <a:latin typeface="Times New Roman" pitchFamily="18" charset="0"/>
              </a:rPr>
              <a:t> 2020 </a:t>
            </a:r>
            <a:r>
              <a:rPr lang="ru-RU" altLang="ru-RU" sz="1600" b="1" i="1">
                <a:latin typeface="Times New Roman" pitchFamily="18" charset="0"/>
              </a:rPr>
              <a:t>г.</a:t>
            </a:r>
            <a:r>
              <a:rPr lang="ru-RU" altLang="ru-RU" sz="1800" b="1" i="1">
                <a:latin typeface="Times New Roman" pitchFamily="18" charset="0"/>
              </a:rPr>
              <a:t> - 1514,0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64" name="Прямоугольник 1"/>
          <p:cNvSpPr>
            <a:spLocks noChangeArrowheads="1"/>
          </p:cNvSpPr>
          <p:nvPr/>
        </p:nvSpPr>
        <p:spPr bwMode="auto">
          <a:xfrm>
            <a:off x="827088" y="3284538"/>
            <a:ext cx="74882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Экономическое развитие Тейковского муниципального района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2018 год  - 400,0 тыс.руб. (0,2 % от общего объёма расхода бюджета); 2019 – 200,0 тыс.руб.</a:t>
            </a:r>
          </a:p>
        </p:txBody>
      </p:sp>
      <p:pic>
        <p:nvPicPr>
          <p:cNvPr id="8206" name="Скругленный прямоугольник 5"/>
          <p:cNvPicPr>
            <a:picLocks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916238" y="4581525"/>
            <a:ext cx="37449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2166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2167" name="Text Box 9"/>
          <p:cNvSpPr txBox="1">
            <a:spLocks noChangeArrowheads="1"/>
          </p:cNvSpPr>
          <p:nvPr/>
        </p:nvSpPr>
        <p:spPr bwMode="auto">
          <a:xfrm rot="10800000" flipV="1">
            <a:off x="2916238" y="4581525"/>
            <a:ext cx="36845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>
                <a:latin typeface="Times New Roman" pitchFamily="18" charset="0"/>
              </a:rPr>
              <a:t>Подпрограмма «Развитие малого и среднего предпринимательства в Тейковском муниципальном районе»</a:t>
            </a:r>
          </a:p>
          <a:p>
            <a:pPr algn="ctr"/>
            <a:r>
              <a:rPr lang="ru-RU" altLang="ru-RU" sz="1600" b="1">
                <a:latin typeface="Times New Roman" pitchFamily="18" charset="0"/>
              </a:rPr>
              <a:t>2018 - 400,0 </a:t>
            </a:r>
            <a:r>
              <a:rPr lang="ru-RU" altLang="ru-RU" sz="1600">
                <a:latin typeface="Times New Roman" pitchFamily="18" charset="0"/>
              </a:rPr>
              <a:t>тыс.руб</a:t>
            </a:r>
            <a:r>
              <a:rPr lang="ru-RU" altLang="ru-RU" sz="1600" b="1">
                <a:latin typeface="Times New Roman" pitchFamily="18" charset="0"/>
              </a:rPr>
              <a:t>.; 2019 -</a:t>
            </a:r>
          </a:p>
          <a:p>
            <a:pPr algn="ctr"/>
            <a:r>
              <a:rPr lang="ru-RU" altLang="ru-RU" sz="1600" b="1">
                <a:latin typeface="Times New Roman" pitchFamily="18" charset="0"/>
              </a:rPr>
              <a:t>200,0 </a:t>
            </a:r>
            <a:r>
              <a:rPr lang="ru-RU" altLang="ru-RU" sz="1600">
                <a:latin typeface="Times New Roman" pitchFamily="18" charset="0"/>
              </a:rPr>
              <a:t>тыс.руб.</a:t>
            </a:r>
            <a:r>
              <a:rPr lang="ru-RU" altLang="ru-RU" sz="1600" b="1">
                <a:latin typeface="Times New Roman" pitchFamily="18" charset="0"/>
              </a:rPr>
              <a:t> </a:t>
            </a:r>
          </a:p>
        </p:txBody>
      </p:sp>
      <p:sp>
        <p:nvSpPr>
          <p:cNvPr id="92168" name="Text Box 9"/>
          <p:cNvSpPr txBox="1">
            <a:spLocks noChangeArrowheads="1"/>
          </p:cNvSpPr>
          <p:nvPr/>
        </p:nvSpPr>
        <p:spPr bwMode="auto">
          <a:xfrm rot="10800000" flipV="1">
            <a:off x="284321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>
              <a:latin typeface="Times New Roman" pitchFamily="18" charset="0"/>
            </a:endParaRPr>
          </a:p>
          <a:p>
            <a:pPr algn="ctr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2169" name="Скругленный прямоугольник 6"/>
          <p:cNvGrpSpPr>
            <a:grpSpLocks/>
          </p:cNvGrpSpPr>
          <p:nvPr/>
        </p:nvGrpSpPr>
        <p:grpSpPr bwMode="auto">
          <a:xfrm>
            <a:off x="4716463" y="1557338"/>
            <a:ext cx="3816350" cy="1727200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2171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Подпрограмма «Планировка территории и проведение комплексных кадастровых работ на территории Тейковского муниципального района»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 – 550,0 тыс.руб.; 2019 - 628,6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– 576,0 тыс.руб.</a:t>
              </a:r>
            </a:p>
          </p:txBody>
        </p:sp>
      </p:grp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3186" name="Скругленный прямоугольник 6"/>
          <p:cNvGrpSpPr>
            <a:grpSpLocks/>
          </p:cNvGrpSpPr>
          <p:nvPr/>
        </p:nvGrpSpPr>
        <p:grpSpPr bwMode="auto">
          <a:xfrm>
            <a:off x="2484438" y="1628775"/>
            <a:ext cx="3816350" cy="15843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3194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«Повышение туристической привлекательности Тейковского района»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2018 - 150,0 </a:t>
              </a:r>
              <a:r>
                <a:rPr lang="ru-RU" altLang="ru-RU" sz="1600">
                  <a:latin typeface="Times New Roman" pitchFamily="18" charset="0"/>
                </a:rPr>
                <a:t>тыс.руб.; </a:t>
              </a:r>
              <a:r>
                <a:rPr lang="ru-RU" altLang="ru-RU" sz="1600" b="1">
                  <a:latin typeface="Times New Roman" pitchFamily="18" charset="0"/>
                </a:rPr>
                <a:t>2019 -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50,0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</a:p>
          </p:txBody>
        </p:sp>
      </p:grpSp>
      <p:sp>
        <p:nvSpPr>
          <p:cNvPr id="93187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Создание условий для развития туризма в Тейковском муниципальном районе </a:t>
            </a:r>
          </a:p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2018 год  -  150,0 тыс.руб. (0,08 %</a:t>
            </a:r>
            <a:r>
              <a:rPr lang="ru-RU" altLang="ru-RU" sz="1800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sz="1800" b="1" i="1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2019 – 50,0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/>
            <a:endParaRPr lang="ru-RU" altLang="ru-RU" sz="1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88" name="Прямоугольник 1"/>
          <p:cNvSpPr>
            <a:spLocks noChangeArrowheads="1"/>
          </p:cNvSpPr>
          <p:nvPr/>
        </p:nvSpPr>
        <p:spPr bwMode="auto">
          <a:xfrm>
            <a:off x="827088" y="3284538"/>
            <a:ext cx="7488237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 Патриотическое воспитание детей и молодежи и подготовка молодежи Тейковского муниципального района к военной службе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2018 год  - 100,0 тыс.руб. (0,05 % от общего объёма расхода бюджета).</a:t>
            </a:r>
          </a:p>
        </p:txBody>
      </p:sp>
      <p:pic>
        <p:nvPicPr>
          <p:cNvPr id="8206" name="Скругленный прямоугольник 5"/>
          <p:cNvPicPr>
            <a:picLocks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771775" y="4652963"/>
            <a:ext cx="3744913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3190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3191" name="Text Box 9"/>
          <p:cNvSpPr txBox="1">
            <a:spLocks noChangeArrowheads="1"/>
          </p:cNvSpPr>
          <p:nvPr/>
        </p:nvSpPr>
        <p:spPr bwMode="auto">
          <a:xfrm rot="10800000" flipV="1">
            <a:off x="2987675" y="4941888"/>
            <a:ext cx="3527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>
                <a:latin typeface="Times New Roman" pitchFamily="18" charset="0"/>
              </a:rPr>
              <a:t>Подпрограмма «Патриотическое воспитание детей и молодежи и подготовка молодежи Тейковского муниципального района к военной службе»</a:t>
            </a:r>
          </a:p>
          <a:p>
            <a:pPr algn="ctr"/>
            <a:r>
              <a:rPr lang="ru-RU" altLang="ru-RU" sz="1600" b="1">
                <a:latin typeface="Times New Roman" pitchFamily="18" charset="0"/>
              </a:rPr>
              <a:t>2018 - 100,0 </a:t>
            </a:r>
            <a:r>
              <a:rPr lang="ru-RU" altLang="ru-RU" sz="1600">
                <a:latin typeface="Times New Roman" pitchFamily="18" charset="0"/>
              </a:rPr>
              <a:t>тыс.руб.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3192" name="Text Box 9"/>
          <p:cNvSpPr txBox="1">
            <a:spLocks noChangeArrowheads="1"/>
          </p:cNvSpPr>
          <p:nvPr/>
        </p:nvSpPr>
        <p:spPr bwMode="auto">
          <a:xfrm rot="10800000" flipV="1">
            <a:off x="2627313" y="4868863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>
              <a:latin typeface="Times New Roman" pitchFamily="18" charset="0"/>
            </a:endParaRPr>
          </a:p>
          <a:p>
            <a:pPr algn="ctr"/>
            <a:endParaRPr lang="ru-RU" altLang="ru-RU" b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4210" name="Скругленный прямоугольник 6"/>
          <p:cNvGrpSpPr>
            <a:grpSpLocks/>
          </p:cNvGrpSpPr>
          <p:nvPr/>
        </p:nvGrpSpPr>
        <p:grpSpPr bwMode="auto">
          <a:xfrm>
            <a:off x="1476375" y="1268413"/>
            <a:ext cx="5688013" cy="18002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4218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«Улучшение условий и охраны труда в администрации Тейковского муниципального района, структурных подразделениях администрации и муниципальных учреждениях Тейковского муниципального района»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– 300,0 тыс.руб.; 2019 -2020 по 50,0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</a:p>
            <a:p>
              <a:pPr algn="ctr"/>
              <a:endParaRPr lang="ru-RU" altLang="ru-RU" sz="1600">
                <a:latin typeface="Times New Roman" pitchFamily="18" charset="0"/>
              </a:endParaRPr>
            </a:p>
          </p:txBody>
        </p:sp>
      </p:grpSp>
      <p:sp>
        <p:nvSpPr>
          <p:cNvPr id="94211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Улучшение условий и охраны труда в Тейковском муниципальном районе </a:t>
            </a:r>
          </a:p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2018 год  -  300,0 тыс.руб. (0,2 %</a:t>
            </a:r>
            <a:r>
              <a:rPr lang="ru-RU" altLang="ru-RU" sz="1800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sz="1800" b="1" i="1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2019 – 2020 по 50,0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212" name="Прямоугольник 1"/>
          <p:cNvSpPr>
            <a:spLocks noChangeArrowheads="1"/>
          </p:cNvSpPr>
          <p:nvPr/>
        </p:nvSpPr>
        <p:spPr bwMode="auto">
          <a:xfrm>
            <a:off x="827088" y="3284538"/>
            <a:ext cx="7488237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Повышение безопасности дорожного движения на территории Тейковского муниципального района на 2017 -2020 годы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2018 год  - 250,0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  <a:r>
              <a:rPr lang="ru-RU" altLang="ru-RU" sz="1800" b="1" i="1">
                <a:latin typeface="Times New Roman" pitchFamily="18" charset="0"/>
              </a:rPr>
              <a:t> (0,13 %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sz="1800" b="1" i="1">
                <a:latin typeface="Times New Roman" pitchFamily="18" charset="0"/>
              </a:rPr>
              <a:t>); 2019 – 2020 по 250,0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</p:txBody>
      </p:sp>
      <p:pic>
        <p:nvPicPr>
          <p:cNvPr id="8206" name="Скругленный прямоугольник 5"/>
          <p:cNvPicPr>
            <a:picLocks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051050" y="4797425"/>
            <a:ext cx="5618163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4214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4215" name="Text Box 9"/>
          <p:cNvSpPr txBox="1">
            <a:spLocks noChangeArrowheads="1"/>
          </p:cNvSpPr>
          <p:nvPr/>
        </p:nvSpPr>
        <p:spPr bwMode="auto">
          <a:xfrm rot="10800000" flipV="1">
            <a:off x="2268538" y="4941888"/>
            <a:ext cx="51117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>
                <a:latin typeface="Times New Roman" pitchFamily="18" charset="0"/>
              </a:rPr>
              <a:t>Подпрограмма «Развитие системы организации движения транспортных средств и пешеходов, повышение безопасности дорожных условий»</a:t>
            </a:r>
          </a:p>
          <a:p>
            <a:pPr algn="ctr"/>
            <a:r>
              <a:rPr lang="ru-RU" altLang="ru-RU" sz="1600" b="1">
                <a:latin typeface="Times New Roman" pitchFamily="18" charset="0"/>
              </a:rPr>
              <a:t>ежегодно по 250,0 </a:t>
            </a:r>
            <a:r>
              <a:rPr lang="ru-RU" altLang="ru-RU" sz="1600">
                <a:latin typeface="Times New Roman" pitchFamily="18" charset="0"/>
              </a:rPr>
              <a:t>тыс.руб.</a:t>
            </a:r>
            <a:r>
              <a:rPr lang="ru-RU" altLang="ru-RU" sz="1600" b="1">
                <a:latin typeface="Times New Roman" pitchFamily="18" charset="0"/>
              </a:rPr>
              <a:t> </a:t>
            </a:r>
          </a:p>
        </p:txBody>
      </p:sp>
      <p:sp>
        <p:nvSpPr>
          <p:cNvPr id="94216" name="Text Box 9"/>
          <p:cNvSpPr txBox="1">
            <a:spLocks noChangeArrowheads="1"/>
          </p:cNvSpPr>
          <p:nvPr/>
        </p:nvSpPr>
        <p:spPr bwMode="auto">
          <a:xfrm rot="10800000" flipV="1">
            <a:off x="2411413" y="4797425"/>
            <a:ext cx="48244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>
              <a:latin typeface="Times New Roman" pitchFamily="18" charset="0"/>
            </a:endParaRPr>
          </a:p>
          <a:p>
            <a:pPr algn="ctr"/>
            <a:endParaRPr lang="ru-RU" altLang="ru-RU" b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5234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20161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5242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«Содержание сети муниципальных автомобильных дорог общего пользования местного значения Тейковского муниципального района и дорог внутри населенных пунктов»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ежегодно по 2303,0 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95235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Развитие сети муниципальных автомобильных дорог общего пользования местного значения Тейковского муниципального района и дорог внутри населенных пунктов</a:t>
            </a:r>
          </a:p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2018 год  -  4846,9 тыс.руб. (2,6 %</a:t>
            </a:r>
            <a:r>
              <a:rPr lang="ru-RU" altLang="ru-RU" sz="1800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sz="1800" b="1" i="1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2019 </a:t>
            </a:r>
            <a:r>
              <a:rPr lang="ru-RU" altLang="ru-RU" sz="1600" b="1" i="1">
                <a:latin typeface="Times New Roman" pitchFamily="18" charset="0"/>
              </a:rPr>
              <a:t>год</a:t>
            </a:r>
            <a:r>
              <a:rPr lang="ru-RU" altLang="ru-RU" sz="1800" b="1" i="1">
                <a:latin typeface="Times New Roman" pitchFamily="18" charset="0"/>
              </a:rPr>
              <a:t> – 5499,9</a:t>
            </a:r>
            <a:r>
              <a:rPr lang="ru-RU" altLang="ru-RU" sz="1600" b="1" i="1">
                <a:latin typeface="Times New Roman" pitchFamily="18" charset="0"/>
              </a:rPr>
              <a:t> тыс.руб., </a:t>
            </a:r>
            <a:r>
              <a:rPr lang="ru-RU" altLang="ru-RU" sz="1800" b="1" i="1">
                <a:latin typeface="Times New Roman" pitchFamily="18" charset="0"/>
              </a:rPr>
              <a:t>2020 </a:t>
            </a:r>
            <a:r>
              <a:rPr lang="ru-RU" altLang="ru-RU" sz="1600" b="1" i="1">
                <a:latin typeface="Times New Roman" pitchFamily="18" charset="0"/>
              </a:rPr>
              <a:t>год - </a:t>
            </a:r>
            <a:r>
              <a:rPr lang="ru-RU" altLang="ru-RU" sz="1800" b="1" i="1">
                <a:latin typeface="Times New Roman" pitchFamily="18" charset="0"/>
              </a:rPr>
              <a:t>5735,4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236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5237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>
              <a:latin typeface="Times New Roman" pitchFamily="18" charset="0"/>
            </a:endParaRPr>
          </a:p>
          <a:p>
            <a:pPr algn="ctr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5238" name="Скругленный прямоугольник 6"/>
          <p:cNvGrpSpPr>
            <a:grpSpLocks/>
          </p:cNvGrpSpPr>
          <p:nvPr/>
        </p:nvGrpSpPr>
        <p:grpSpPr bwMode="auto">
          <a:xfrm>
            <a:off x="4859338" y="3500438"/>
            <a:ext cx="3959225" cy="2449512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5240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 Текущий и капитальный ремонт сети муниципальных автомобильных дорог общего пользования местного значения Тейковского муниципального района и дорог внутри населенных пунктов»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– 2543,9 тыс.руб.;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2019 -3196,9 т.р. 2020 - 3432,4 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</p:txBody>
        </p:sp>
      </p:grp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Заголовок 1"/>
          <p:cNvSpPr txBox="1">
            <a:spLocks/>
          </p:cNvSpPr>
          <p:nvPr/>
        </p:nvSpPr>
        <p:spPr bwMode="auto">
          <a:xfrm>
            <a:off x="755650" y="463550"/>
            <a:ext cx="795496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Информатизация и информационная безопасность  Тейковского муниципального района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2018 год - 1330,0 тыс.руб. (0,7 % от общего объёма расхода бюджета); 2019 – 2020 по 1330,0 тыс.руб.</a:t>
            </a:r>
          </a:p>
          <a:p>
            <a:pPr algn="ctr"/>
            <a:endParaRPr lang="ru-RU" altLang="ru-RU" sz="1800" b="1">
              <a:latin typeface="Times New Roman" pitchFamily="18" charset="0"/>
            </a:endParaRPr>
          </a:p>
        </p:txBody>
      </p:sp>
      <p:grpSp>
        <p:nvGrpSpPr>
          <p:cNvPr id="96258" name="Скругленный прямоугольник 3"/>
          <p:cNvGrpSpPr>
            <a:grpSpLocks/>
          </p:cNvGrpSpPr>
          <p:nvPr/>
        </p:nvGrpSpPr>
        <p:grpSpPr bwMode="auto">
          <a:xfrm>
            <a:off x="2627313" y="3500438"/>
            <a:ext cx="4392612" cy="1995487"/>
            <a:chOff x="-231" y="2482"/>
            <a:chExt cx="2891" cy="339"/>
          </a:xfrm>
        </p:grpSpPr>
        <p:pic>
          <p:nvPicPr>
            <p:cNvPr id="9626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-231" y="2491"/>
              <a:ext cx="289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263" name="Text Box 6"/>
            <p:cNvSpPr txBox="1">
              <a:spLocks noChangeArrowheads="1"/>
            </p:cNvSpPr>
            <p:nvPr/>
          </p:nvSpPr>
          <p:spPr bwMode="auto">
            <a:xfrm>
              <a:off x="-142" y="2482"/>
              <a:ext cx="2802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«Информирование населения о деятельности органов местного самоуправления  Тейковского муниципального района»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 </a:t>
              </a:r>
              <a:r>
                <a:rPr lang="ru-RU" altLang="ru-RU" sz="1600" b="1">
                  <a:latin typeface="Times New Roman" pitchFamily="18" charset="0"/>
                </a:rPr>
                <a:t>по 500,0 тыс.руб. </a:t>
              </a:r>
              <a:endParaRPr lang="ru-RU" altLang="ru-RU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6259" name="Скругленный прямоугольник 5"/>
          <p:cNvGrpSpPr>
            <a:grpSpLocks/>
          </p:cNvGrpSpPr>
          <p:nvPr/>
        </p:nvGrpSpPr>
        <p:grpSpPr bwMode="auto">
          <a:xfrm>
            <a:off x="2555875" y="1916113"/>
            <a:ext cx="4465638" cy="1441450"/>
            <a:chOff x="84" y="1318"/>
            <a:chExt cx="2565" cy="390"/>
          </a:xfrm>
        </p:grpSpPr>
        <p:pic>
          <p:nvPicPr>
            <p:cNvPr id="96260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165" y="1318"/>
              <a:ext cx="2484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261" name="Text Box 9"/>
            <p:cNvSpPr txBox="1">
              <a:spLocks noChangeArrowheads="1"/>
            </p:cNvSpPr>
            <p:nvPr/>
          </p:nvSpPr>
          <p:spPr bwMode="auto">
            <a:xfrm>
              <a:off x="84" y="1351"/>
              <a:ext cx="2396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«Обслуживание     информационной системы Тейковского муниципального района»  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</a:t>
              </a:r>
              <a:r>
                <a:rPr lang="ru-RU" altLang="ru-RU" sz="1600" b="1">
                  <a:latin typeface="Times New Roman" pitchFamily="18" charset="0"/>
                </a:rPr>
                <a:t> по 830,0 тыс.руб. </a:t>
              </a:r>
            </a:p>
            <a:p>
              <a:pPr algn="ctr">
                <a:buFont typeface="Wingdings" pitchFamily="2" charset="2"/>
                <a:buNone/>
              </a:pPr>
              <a:endParaRPr lang="ru-RU" altLang="ru-RU" sz="16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 sz="1800">
              <a:latin typeface="Calibri" pitchFamily="34" charset="0"/>
            </a:endParaRPr>
          </a:p>
        </p:txBody>
      </p:sp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 sz="1800">
              <a:latin typeface="Calibri" pitchFamily="34" charset="0"/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latin typeface="Calibri" pitchFamily="34" charset="0"/>
              </a:rPr>
              <a:t> </a:t>
            </a:r>
            <a:r>
              <a:rPr lang="ru-RU" altLang="ru-RU" sz="2000" b="1">
                <a:latin typeface="Times New Roman" pitchFamily="18" charset="0"/>
              </a:rPr>
              <a:t>Основные показатели прогноза социально-экономического развития Тейковского муниципального  района  в 2018 год и плановый период 2019 и 2020  годов</a:t>
            </a:r>
          </a:p>
        </p:txBody>
      </p:sp>
      <p:graphicFrame>
        <p:nvGraphicFramePr>
          <p:cNvPr id="109843" name="Group 275"/>
          <p:cNvGraphicFramePr>
            <a:graphicFrameLocks noGrp="1"/>
          </p:cNvGraphicFramePr>
          <p:nvPr/>
        </p:nvGraphicFramePr>
        <p:xfrm>
          <a:off x="107950" y="1268413"/>
          <a:ext cx="8928100" cy="5140326"/>
        </p:xfrm>
        <a:graphic>
          <a:graphicData uri="http://schemas.openxmlformats.org/drawingml/2006/table">
            <a:tbl>
              <a:tblPr/>
              <a:tblGrid>
                <a:gridCol w="2239963"/>
                <a:gridCol w="852487"/>
                <a:gridCol w="925513"/>
                <a:gridCol w="925512"/>
                <a:gridCol w="996950"/>
                <a:gridCol w="995363"/>
                <a:gridCol w="996950"/>
                <a:gridCol w="995362"/>
              </a:tblGrid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Ед-ца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Измер.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(отчет)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(отчет)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(оценка)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 год 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2019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Объем отгруженных товаров  собственного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производства, выполненных работ и услуг собственными силами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1306,876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536,946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419,359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436,253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456,099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473,895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Продукция сельского хозяйства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770,700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802,300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808,200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863,000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916,300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977,700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Оборот розничной торговли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742,670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680,810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681,440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703,928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727,861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753,336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Количество малых и средних предприятий (по состоянию на конец года)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Единиц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Ввод в эксплуатацию жилых домов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Тыс.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кв.м.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общ.пл.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3,358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1,275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Непрограммные направления деятельности</a:t>
            </a: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2018 год - 32571,4 тыс.руб.</a:t>
            </a: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2019 год - 36632,5 тыс.руб.         2020 год – 35724,8 тыс.руб.</a:t>
            </a:r>
            <a:endParaRPr lang="ru-RU" altLang="ru-RU" sz="1800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7282" name="Скругленный прямоугольник 3"/>
          <p:cNvGrpSpPr>
            <a:grpSpLocks/>
          </p:cNvGrpSpPr>
          <p:nvPr/>
        </p:nvGrpSpPr>
        <p:grpSpPr bwMode="auto">
          <a:xfrm>
            <a:off x="323850" y="2781300"/>
            <a:ext cx="4105275" cy="1871663"/>
            <a:chOff x="42" y="2454"/>
            <a:chExt cx="2681" cy="378"/>
          </a:xfrm>
        </p:grpSpPr>
        <p:pic>
          <p:nvPicPr>
            <p:cNvPr id="9729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299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Обеспечение функций администрации Тейковского муниципального района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 по </a:t>
              </a:r>
              <a:r>
                <a:rPr lang="ru-RU" altLang="ru-RU" sz="1600" b="1">
                  <a:latin typeface="Times New Roman" pitchFamily="18" charset="0"/>
                </a:rPr>
                <a:t>14742,7 тыс.руб.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97283" name="Скругленный прямоугольник 9"/>
          <p:cNvGrpSpPr>
            <a:grpSpLocks/>
          </p:cNvGrpSpPr>
          <p:nvPr/>
        </p:nvGrpSpPr>
        <p:grpSpPr bwMode="auto">
          <a:xfrm>
            <a:off x="323850" y="4941888"/>
            <a:ext cx="4148138" cy="1727200"/>
            <a:chOff x="84" y="2880"/>
            <a:chExt cx="2581" cy="389"/>
          </a:xfrm>
        </p:grpSpPr>
        <p:pic>
          <p:nvPicPr>
            <p:cNvPr id="97296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297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Обеспечение функций финансового органа администрации Тейковского муниципального района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ежегодно по 3657,7 тыс.руб. </a:t>
              </a:r>
            </a:p>
            <a:p>
              <a:pPr algn="ctr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b="1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7284" name="Скругленный прямоугольник 11"/>
          <p:cNvGrpSpPr>
            <a:grpSpLocks/>
          </p:cNvGrpSpPr>
          <p:nvPr/>
        </p:nvGrpSpPr>
        <p:grpSpPr bwMode="auto">
          <a:xfrm>
            <a:off x="4643438" y="1125538"/>
            <a:ext cx="4324350" cy="1366837"/>
            <a:chOff x="2842" y="1632"/>
            <a:chExt cx="2707" cy="746"/>
          </a:xfrm>
        </p:grpSpPr>
        <p:pic>
          <p:nvPicPr>
            <p:cNvPr id="10257" name="Скругленный прямоугольник 11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1632"/>
              <a:ext cx="2707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97295" name="Text Box 21"/>
            <p:cNvSpPr txBox="1">
              <a:spLocks noChangeArrowheads="1"/>
            </p:cNvSpPr>
            <p:nvPr/>
          </p:nvSpPr>
          <p:spPr bwMode="auto">
            <a:xfrm>
              <a:off x="2881" y="1671"/>
              <a:ext cx="2626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Calibri" pitchFamily="34" charset="0"/>
                </a:rPr>
                <a:t>Резервный фонд администрации Тейковского муниципального района </a:t>
              </a:r>
            </a:p>
            <a:p>
              <a:pPr algn="ctr"/>
              <a:r>
                <a:rPr lang="ru-RU" altLang="ru-RU" sz="1600">
                  <a:latin typeface="Calibri" pitchFamily="34" charset="0"/>
                </a:rPr>
                <a:t> </a:t>
              </a:r>
              <a:r>
                <a:rPr lang="ru-RU" altLang="ru-RU" sz="1600" b="1">
                  <a:latin typeface="Calibri" pitchFamily="34" charset="0"/>
                </a:rPr>
                <a:t>2018 – </a:t>
              </a:r>
              <a:r>
                <a:rPr lang="ru-RU" altLang="ru-RU" b="1"/>
                <a:t>515</a:t>
              </a:r>
              <a:r>
                <a:rPr lang="ru-RU" altLang="ru-RU" b="1">
                  <a:latin typeface="Calibri" pitchFamily="34" charset="0"/>
                </a:rPr>
                <a:t>,</a:t>
              </a:r>
              <a:r>
                <a:rPr lang="ru-RU" altLang="ru-RU" b="1"/>
                <a:t>0</a:t>
              </a:r>
              <a:r>
                <a:rPr lang="ru-RU" altLang="ru-RU" b="1">
                  <a:latin typeface="Calibri" pitchFamily="34" charset="0"/>
                </a:rPr>
                <a:t> </a:t>
              </a:r>
              <a:r>
                <a:rPr lang="ru-RU" altLang="ru-RU" sz="1600" b="1">
                  <a:latin typeface="Calibri" pitchFamily="34" charset="0"/>
                </a:rPr>
                <a:t>т.руб.; 2019-2020 –по</a:t>
              </a:r>
            </a:p>
            <a:p>
              <a:pPr algn="ctr"/>
              <a:r>
                <a:rPr lang="ru-RU" altLang="ru-RU" sz="1600">
                  <a:latin typeface="Calibri" pitchFamily="34" charset="0"/>
                </a:rPr>
                <a:t> </a:t>
              </a:r>
              <a:r>
                <a:rPr lang="ru-RU" altLang="ru-RU" sz="1600" b="1">
                  <a:latin typeface="Calibri" pitchFamily="34" charset="0"/>
                </a:rPr>
                <a:t>5300,0  тыс.руб. </a:t>
              </a:r>
            </a:p>
          </p:txBody>
        </p:sp>
      </p:grpSp>
      <p:grpSp>
        <p:nvGrpSpPr>
          <p:cNvPr id="97285" name="Скругленный прямоугольник 4"/>
          <p:cNvGrpSpPr>
            <a:grpSpLocks/>
          </p:cNvGrpSpPr>
          <p:nvPr/>
        </p:nvGrpSpPr>
        <p:grpSpPr bwMode="auto">
          <a:xfrm>
            <a:off x="250825" y="1125538"/>
            <a:ext cx="4103688" cy="1295400"/>
            <a:chOff x="40" y="1966"/>
            <a:chExt cx="2663" cy="380"/>
          </a:xfrm>
        </p:grpSpPr>
        <p:pic>
          <p:nvPicPr>
            <p:cNvPr id="97292" name="Скругленный прямоугольник 4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293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Функционирование высшего должностного лица Тейковского муниципального района   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ежегодно по  1313,5 тыс.руб. </a:t>
              </a:r>
            </a:p>
          </p:txBody>
        </p:sp>
      </p:grpSp>
      <p:grpSp>
        <p:nvGrpSpPr>
          <p:cNvPr id="97286" name="Скругленный прямоугольник 3"/>
          <p:cNvGrpSpPr>
            <a:grpSpLocks/>
          </p:cNvGrpSpPr>
          <p:nvPr/>
        </p:nvGrpSpPr>
        <p:grpSpPr bwMode="auto">
          <a:xfrm>
            <a:off x="4716463" y="2565400"/>
            <a:ext cx="4141787" cy="1943100"/>
            <a:chOff x="42" y="2454"/>
            <a:chExt cx="2681" cy="378"/>
          </a:xfrm>
        </p:grpSpPr>
        <p:pic>
          <p:nvPicPr>
            <p:cNvPr id="97290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291" name="Text Box 6"/>
            <p:cNvSpPr txBox="1">
              <a:spLocks noChangeArrowheads="1"/>
            </p:cNvSpPr>
            <p:nvPr/>
          </p:nvSpPr>
          <p:spPr bwMode="auto">
            <a:xfrm>
              <a:off x="118" y="2525"/>
              <a:ext cx="2412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Оценка недвижимости, признание прав и регулирование отношений по муниципальной собственности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2018 - 300,0 т.руб.;2019 - 200,0 т.руб.;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 – 250,0 т.руб.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97287" name="Скругленный прямоугольник 9"/>
          <p:cNvGrpSpPr>
            <a:grpSpLocks/>
          </p:cNvGrpSpPr>
          <p:nvPr/>
        </p:nvGrpSpPr>
        <p:grpSpPr bwMode="auto">
          <a:xfrm>
            <a:off x="4716463" y="4797425"/>
            <a:ext cx="4103687" cy="1655763"/>
            <a:chOff x="84" y="2880"/>
            <a:chExt cx="2581" cy="389"/>
          </a:xfrm>
        </p:grpSpPr>
        <p:pic>
          <p:nvPicPr>
            <p:cNvPr id="97288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289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Обеспечение функций отделов администрации Тейковского муниципального района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ежегодно по 1399,2 тыс.руб. </a:t>
              </a:r>
            </a:p>
            <a:p>
              <a:pPr algn="ctr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b="1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8306" name="Скругленный прямоугольник 3"/>
          <p:cNvGrpSpPr>
            <a:grpSpLocks/>
          </p:cNvGrpSpPr>
          <p:nvPr/>
        </p:nvGrpSpPr>
        <p:grpSpPr bwMode="auto">
          <a:xfrm>
            <a:off x="539750" y="476250"/>
            <a:ext cx="3965575" cy="1657350"/>
            <a:chOff x="118" y="2459"/>
            <a:chExt cx="2590" cy="324"/>
          </a:xfrm>
        </p:grpSpPr>
        <p:pic>
          <p:nvPicPr>
            <p:cNvPr id="9832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8323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Публикация нормативно-правовых актов и другой информации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2018- 53,7</a:t>
              </a:r>
              <a:r>
                <a:rPr lang="ru-RU" altLang="ru-RU" sz="1600">
                  <a:latin typeface="Times New Roman" pitchFamily="18" charset="0"/>
                </a:rPr>
                <a:t> тыс.руб.,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2019-2020</a:t>
              </a:r>
              <a:r>
                <a:rPr lang="ru-RU" altLang="ru-RU" sz="1600">
                  <a:latin typeface="Times New Roman" pitchFamily="18" charset="0"/>
                </a:rPr>
                <a:t> по </a:t>
              </a:r>
              <a:r>
                <a:rPr lang="ru-RU" altLang="ru-RU" sz="1600" b="1">
                  <a:latin typeface="Times New Roman" pitchFamily="18" charset="0"/>
                </a:rPr>
                <a:t>53,6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</a:p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98307" name="Скругленный прямоугольник 3"/>
          <p:cNvGrpSpPr>
            <a:grpSpLocks/>
          </p:cNvGrpSpPr>
          <p:nvPr/>
        </p:nvGrpSpPr>
        <p:grpSpPr bwMode="auto">
          <a:xfrm>
            <a:off x="4787900" y="549275"/>
            <a:ext cx="4032250" cy="1366838"/>
            <a:chOff x="118" y="2459"/>
            <a:chExt cx="2590" cy="324"/>
          </a:xfrm>
        </p:grpSpPr>
        <p:pic>
          <p:nvPicPr>
            <p:cNvPr id="98320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8321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Расходы на уплату членских 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взносов в Ассоциацию «Совет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муниципальных образований»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 по </a:t>
              </a:r>
              <a:r>
                <a:rPr lang="ru-RU" altLang="ru-RU" sz="1600" b="1">
                  <a:latin typeface="Times New Roman" pitchFamily="18" charset="0"/>
                </a:rPr>
                <a:t>28,5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98308" name="Скругленный прямоугольник 3"/>
          <p:cNvGrpSpPr>
            <a:grpSpLocks/>
          </p:cNvGrpSpPr>
          <p:nvPr/>
        </p:nvGrpSpPr>
        <p:grpSpPr bwMode="auto">
          <a:xfrm>
            <a:off x="4932363" y="5157788"/>
            <a:ext cx="3816350" cy="1366837"/>
            <a:chOff x="118" y="2459"/>
            <a:chExt cx="2590" cy="324"/>
          </a:xfrm>
        </p:grpSpPr>
        <p:pic>
          <p:nvPicPr>
            <p:cNvPr id="9831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8319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Мероприятия в области строительства, архитектуры и градостроительства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 по </a:t>
              </a:r>
              <a:r>
                <a:rPr lang="ru-RU" altLang="ru-RU" sz="1600" b="1">
                  <a:latin typeface="Times New Roman" pitchFamily="18" charset="0"/>
                </a:rPr>
                <a:t>400,0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98309" name="Скругленный прямоугольник 3"/>
          <p:cNvGrpSpPr>
            <a:grpSpLocks/>
          </p:cNvGrpSpPr>
          <p:nvPr/>
        </p:nvGrpSpPr>
        <p:grpSpPr bwMode="auto">
          <a:xfrm>
            <a:off x="4787900" y="2276475"/>
            <a:ext cx="3960813" cy="2520950"/>
            <a:chOff x="118" y="2459"/>
            <a:chExt cx="2590" cy="324"/>
          </a:xfrm>
        </p:grpSpPr>
        <p:pic>
          <p:nvPicPr>
            <p:cNvPr id="9831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8317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Проведение комплекса работ по        межеванию земель для постановки на кадастровый учет земельных участков, на которые возникает право собственности Тейковского муниципального района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2018 -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400,0 </a:t>
              </a:r>
              <a:r>
                <a:rPr lang="ru-RU" altLang="ru-RU" sz="1600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  2019 – 604,6 т.руб.;2020 – 196,7 т.руб. </a:t>
              </a: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</p:txBody>
        </p:sp>
      </p:grpSp>
      <p:grpSp>
        <p:nvGrpSpPr>
          <p:cNvPr id="98310" name="Скругленный прямоугольник 3"/>
          <p:cNvGrpSpPr>
            <a:grpSpLocks/>
          </p:cNvGrpSpPr>
          <p:nvPr/>
        </p:nvGrpSpPr>
        <p:grpSpPr bwMode="auto">
          <a:xfrm>
            <a:off x="539750" y="2492375"/>
            <a:ext cx="4032250" cy="2160588"/>
            <a:chOff x="118" y="2459"/>
            <a:chExt cx="2590" cy="324"/>
          </a:xfrm>
        </p:grpSpPr>
        <p:pic>
          <p:nvPicPr>
            <p:cNvPr id="9831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8315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Обеспечение деятельности муниципального казенного учреждения  «Единая дежурно-диспетчерская служба Тейковского муниципального района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2018 </a:t>
              </a:r>
              <a:r>
                <a:rPr lang="ru-RU" altLang="ru-RU" sz="1600">
                  <a:latin typeface="Times New Roman" pitchFamily="18" charset="0"/>
                </a:rPr>
                <a:t>- </a:t>
              </a:r>
              <a:r>
                <a:rPr lang="ru-RU" altLang="ru-RU" sz="1600" b="1">
                  <a:latin typeface="Times New Roman" pitchFamily="18" charset="0"/>
                </a:rPr>
                <a:t>4761,7 </a:t>
              </a:r>
              <a:r>
                <a:rPr lang="ru-RU" altLang="ru-RU" sz="1600">
                  <a:latin typeface="Times New Roman" pitchFamily="18" charset="0"/>
                </a:rPr>
                <a:t>тыс.руб.; </a:t>
              </a:r>
              <a:r>
                <a:rPr lang="ru-RU" altLang="ru-RU" sz="1600" b="1">
                  <a:latin typeface="Times New Roman" pitchFamily="18" charset="0"/>
                </a:rPr>
                <a:t>2019 – 2020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по </a:t>
              </a:r>
              <a:r>
                <a:rPr lang="ru-RU" altLang="ru-RU" sz="1600" b="1">
                  <a:latin typeface="Times New Roman" pitchFamily="18" charset="0"/>
                </a:rPr>
                <a:t>3962,1 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98311" name="Скругленный прямоугольник 3"/>
          <p:cNvGrpSpPr>
            <a:grpSpLocks/>
          </p:cNvGrpSpPr>
          <p:nvPr/>
        </p:nvGrpSpPr>
        <p:grpSpPr bwMode="auto">
          <a:xfrm>
            <a:off x="539750" y="4724400"/>
            <a:ext cx="3965575" cy="1873250"/>
            <a:chOff x="118" y="2459"/>
            <a:chExt cx="2590" cy="324"/>
          </a:xfrm>
        </p:grpSpPr>
        <p:pic>
          <p:nvPicPr>
            <p:cNvPr id="9831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8313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Предупреждение и ликвидация 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последствий чрезвычайных ситуаций и стихийных бедствий природного и техногенного характера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 по </a:t>
              </a:r>
              <a:r>
                <a:rPr lang="ru-RU" altLang="ru-RU" sz="1600" b="1">
                  <a:latin typeface="Times New Roman" pitchFamily="18" charset="0"/>
                </a:rPr>
                <a:t>1296,3 </a:t>
              </a:r>
              <a:r>
                <a:rPr lang="ru-RU" altLang="ru-RU" sz="1600">
                  <a:latin typeface="Times New Roman" pitchFamily="18" charset="0"/>
                </a:rPr>
                <a:t>тыс.руб.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9330" name="Скругленный прямоугольник 3"/>
          <p:cNvGrpSpPr>
            <a:grpSpLocks/>
          </p:cNvGrpSpPr>
          <p:nvPr/>
        </p:nvGrpSpPr>
        <p:grpSpPr bwMode="auto">
          <a:xfrm>
            <a:off x="539750" y="476250"/>
            <a:ext cx="3965575" cy="1439863"/>
            <a:chOff x="118" y="2459"/>
            <a:chExt cx="2590" cy="324"/>
          </a:xfrm>
        </p:grpSpPr>
        <p:pic>
          <p:nvPicPr>
            <p:cNvPr id="9935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9357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Организация дополнительного пенсионного обеспечения отдельных категорий граждан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2018 -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1373,5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;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2019-2020 по 1316,4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99331" name="Скругленный прямоугольник 3"/>
          <p:cNvGrpSpPr>
            <a:grpSpLocks/>
          </p:cNvGrpSpPr>
          <p:nvPr/>
        </p:nvGrpSpPr>
        <p:grpSpPr bwMode="auto">
          <a:xfrm>
            <a:off x="468313" y="2205038"/>
            <a:ext cx="3965575" cy="1366837"/>
            <a:chOff x="118" y="2459"/>
            <a:chExt cx="2590" cy="324"/>
          </a:xfrm>
        </p:grpSpPr>
        <p:pic>
          <p:nvPicPr>
            <p:cNvPr id="9935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9355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Обеспечение функций отделов администрации Тейковского муниципального района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 по </a:t>
              </a:r>
              <a:r>
                <a:rPr lang="ru-RU" altLang="ru-RU" sz="1600" b="1">
                  <a:latin typeface="Times New Roman" pitchFamily="18" charset="0"/>
                </a:rPr>
                <a:t>1257,7 тыс.руб.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99332" name="Скругленный прямоугольник 3"/>
          <p:cNvGrpSpPr>
            <a:grpSpLocks/>
          </p:cNvGrpSpPr>
          <p:nvPr/>
        </p:nvGrpSpPr>
        <p:grpSpPr bwMode="auto">
          <a:xfrm>
            <a:off x="4643438" y="3500438"/>
            <a:ext cx="3965575" cy="1366837"/>
            <a:chOff x="118" y="2459"/>
            <a:chExt cx="2590" cy="324"/>
          </a:xfrm>
        </p:grpSpPr>
        <p:pic>
          <p:nvPicPr>
            <p:cNvPr id="9935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9353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Проведение официальных физкультурно-оздоровительных и спортивных мероприятий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2019 - 2020 по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177,8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99333" name="Скругленный прямоугольник 3"/>
          <p:cNvGrpSpPr>
            <a:grpSpLocks/>
          </p:cNvGrpSpPr>
          <p:nvPr/>
        </p:nvGrpSpPr>
        <p:grpSpPr bwMode="auto">
          <a:xfrm>
            <a:off x="4572000" y="1989138"/>
            <a:ext cx="3965575" cy="1366837"/>
            <a:chOff x="118" y="2459"/>
            <a:chExt cx="2590" cy="324"/>
          </a:xfrm>
        </p:grpSpPr>
        <p:pic>
          <p:nvPicPr>
            <p:cNvPr id="99350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9351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99334" name="Скругленный прямоугольник 3"/>
          <p:cNvGrpSpPr>
            <a:grpSpLocks/>
          </p:cNvGrpSpPr>
          <p:nvPr/>
        </p:nvGrpSpPr>
        <p:grpSpPr bwMode="auto">
          <a:xfrm>
            <a:off x="4643438" y="476250"/>
            <a:ext cx="3965575" cy="1366838"/>
            <a:chOff x="118" y="2459"/>
            <a:chExt cx="2590" cy="324"/>
          </a:xfrm>
        </p:grpSpPr>
        <p:pic>
          <p:nvPicPr>
            <p:cNvPr id="9934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9349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Содержание и обслуживание газопровода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 2018 </a:t>
              </a:r>
              <a:r>
                <a:rPr lang="ru-RU" altLang="ru-RU" sz="1600">
                  <a:latin typeface="Times New Roman" pitchFamily="18" charset="0"/>
                </a:rPr>
                <a:t>- </a:t>
              </a:r>
              <a:r>
                <a:rPr lang="ru-RU" altLang="ru-RU" sz="1600" b="1">
                  <a:latin typeface="Times New Roman" pitchFamily="18" charset="0"/>
                </a:rPr>
                <a:t>559,4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99335" name="Скругленный прямоугольник 3"/>
          <p:cNvGrpSpPr>
            <a:grpSpLocks/>
          </p:cNvGrpSpPr>
          <p:nvPr/>
        </p:nvGrpSpPr>
        <p:grpSpPr bwMode="auto">
          <a:xfrm>
            <a:off x="468313" y="2060575"/>
            <a:ext cx="3965575" cy="2881313"/>
            <a:chOff x="118" y="2459"/>
            <a:chExt cx="2590" cy="324"/>
          </a:xfrm>
        </p:grpSpPr>
        <p:pic>
          <p:nvPicPr>
            <p:cNvPr id="9934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9347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Выплата вознаграждений к наградам администрации Тейковского муниципального района, премий к Почетным грамотам и других премий в рамках иных непрограммных мероприятий по непрограммным направлениям деятельности исполнительных органов местного самоуправления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г.-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10,0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99336" name="Скругленный прямоугольник 3"/>
          <p:cNvGrpSpPr>
            <a:grpSpLocks/>
          </p:cNvGrpSpPr>
          <p:nvPr/>
        </p:nvGrpSpPr>
        <p:grpSpPr bwMode="auto">
          <a:xfrm>
            <a:off x="539750" y="5157788"/>
            <a:ext cx="3965575" cy="1438275"/>
            <a:chOff x="118" y="2459"/>
            <a:chExt cx="2590" cy="324"/>
          </a:xfrm>
        </p:grpSpPr>
        <p:pic>
          <p:nvPicPr>
            <p:cNvPr id="9934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9345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Реализация мероприятий по созданию системы – 112 для обеспечения вызова экстренных оперативных служб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2019</a:t>
              </a:r>
              <a:r>
                <a:rPr lang="ru-RU" altLang="ru-RU" sz="1600">
                  <a:latin typeface="Times New Roman" pitchFamily="18" charset="0"/>
                </a:rPr>
                <a:t> - </a:t>
              </a:r>
              <a:r>
                <a:rPr lang="ru-RU" altLang="ru-RU" sz="1600" b="1">
                  <a:latin typeface="Times New Roman" pitchFamily="18" charset="0"/>
                </a:rPr>
                <a:t>549,8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sp>
        <p:nvSpPr>
          <p:cNvPr id="99337" name="Text Box 25"/>
          <p:cNvSpPr txBox="1">
            <a:spLocks noChangeArrowheads="1"/>
          </p:cNvSpPr>
          <p:nvPr/>
        </p:nvSpPr>
        <p:spPr bwMode="auto">
          <a:xfrm>
            <a:off x="4767263" y="2132013"/>
            <a:ext cx="3802062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Обеспечение функций отдела образования</a:t>
            </a:r>
          </a:p>
          <a:p>
            <a:r>
              <a:rPr lang="ru-RU"/>
              <a:t>администрации Тейковского </a:t>
            </a:r>
          </a:p>
          <a:p>
            <a:r>
              <a:rPr lang="ru-RU"/>
              <a:t>муниципального района</a:t>
            </a:r>
          </a:p>
          <a:p>
            <a:r>
              <a:rPr lang="ru-RU"/>
              <a:t>        ежегодно по </a:t>
            </a:r>
            <a:r>
              <a:rPr lang="ru-RU" b="1"/>
              <a:t>1323,8 тыс.руб</a:t>
            </a:r>
            <a:r>
              <a:rPr lang="ru-RU"/>
              <a:t>.</a:t>
            </a:r>
          </a:p>
        </p:txBody>
      </p:sp>
      <p:grpSp>
        <p:nvGrpSpPr>
          <p:cNvPr id="99338" name="Скругленный прямоугольник 3"/>
          <p:cNvGrpSpPr>
            <a:grpSpLocks/>
          </p:cNvGrpSpPr>
          <p:nvPr/>
        </p:nvGrpSpPr>
        <p:grpSpPr bwMode="auto">
          <a:xfrm>
            <a:off x="539750" y="5157788"/>
            <a:ext cx="3965575" cy="1438275"/>
            <a:chOff x="118" y="2459"/>
            <a:chExt cx="2590" cy="324"/>
          </a:xfrm>
        </p:grpSpPr>
        <p:pic>
          <p:nvPicPr>
            <p:cNvPr id="9934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9343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Реализация мероприятий по созданию системы – 112 для обеспечения вызова экстренных оперативных служб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2019</a:t>
              </a:r>
              <a:r>
                <a:rPr lang="ru-RU" altLang="ru-RU" sz="1600">
                  <a:latin typeface="Times New Roman" pitchFamily="18" charset="0"/>
                </a:rPr>
                <a:t> - </a:t>
              </a:r>
              <a:r>
                <a:rPr lang="ru-RU" altLang="ru-RU" sz="1600" b="1">
                  <a:latin typeface="Times New Roman" pitchFamily="18" charset="0"/>
                </a:rPr>
                <a:t>549,8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99339" name="Скругленный прямоугольник 3"/>
          <p:cNvGrpSpPr>
            <a:grpSpLocks/>
          </p:cNvGrpSpPr>
          <p:nvPr/>
        </p:nvGrpSpPr>
        <p:grpSpPr bwMode="auto">
          <a:xfrm>
            <a:off x="4643438" y="4941888"/>
            <a:ext cx="4176712" cy="1727200"/>
            <a:chOff x="118" y="2459"/>
            <a:chExt cx="2590" cy="324"/>
          </a:xfrm>
        </p:grpSpPr>
        <p:pic>
          <p:nvPicPr>
            <p:cNvPr id="99340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9341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Расходы на организацию и проведение</a:t>
              </a:r>
            </a:p>
            <a:p>
              <a:pPr algn="ctr"/>
              <a:r>
                <a:rPr lang="ru-RU" altLang="ru-RU">
                  <a:latin typeface="Times New Roman" pitchFamily="18" charset="0"/>
                </a:rPr>
                <a:t>мероприятий, связанных с праздничными, </a:t>
              </a:r>
            </a:p>
            <a:p>
              <a:pPr algn="ctr"/>
              <a:r>
                <a:rPr lang="ru-RU" altLang="ru-RU">
                  <a:latin typeface="Times New Roman" pitchFamily="18" charset="0"/>
                </a:rPr>
                <a:t>юбилейными и памятными датами,</a:t>
              </a:r>
            </a:p>
            <a:p>
              <a:pPr algn="ctr"/>
              <a:r>
                <a:rPr lang="ru-RU" altLang="ru-RU">
                  <a:latin typeface="Times New Roman" pitchFamily="18" charset="0"/>
                </a:rPr>
                <a:t>совещания, семинары.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– 236,5 </a:t>
              </a:r>
              <a:r>
                <a:rPr lang="ru-RU" altLang="ru-RU" b="1">
                  <a:latin typeface="Times New Roman" pitchFamily="18" charset="0"/>
                </a:rPr>
                <a:t>тыс.руб.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2019 - 2020</a:t>
              </a:r>
              <a:r>
                <a:rPr lang="ru-RU" altLang="ru-RU" b="1">
                  <a:latin typeface="Times New Roman" pitchFamily="18" charset="0"/>
                </a:rPr>
                <a:t> по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306,5 </a:t>
              </a:r>
              <a:r>
                <a:rPr lang="ru-RU" altLang="ru-RU" b="1">
                  <a:latin typeface="Times New Roman" pitchFamily="18" charset="0"/>
                </a:rPr>
                <a:t>тыс.руб</a:t>
              </a:r>
              <a:r>
                <a:rPr lang="ru-RU" altLang="ru-RU">
                  <a:latin typeface="Times New Roman" pitchFamily="18" charset="0"/>
                </a:rPr>
                <a:t>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8547" name="Скругленный прямоугольник 3"/>
          <p:cNvGrpSpPr>
            <a:grpSpLocks/>
          </p:cNvGrpSpPr>
          <p:nvPr/>
        </p:nvGrpSpPr>
        <p:grpSpPr bwMode="auto">
          <a:xfrm>
            <a:off x="1692275" y="1989138"/>
            <a:ext cx="6335713" cy="1295400"/>
            <a:chOff x="42" y="2454"/>
            <a:chExt cx="2681" cy="378"/>
          </a:xfrm>
        </p:grpSpPr>
        <p:pic>
          <p:nvPicPr>
            <p:cNvPr id="10854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8549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Расходы на исполнение переданных полномочий от сельских поселений по благоустройству населенных пунктов сельских поселений в части уличного освещения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2018 год - </a:t>
              </a:r>
              <a:r>
                <a:rPr lang="ru-RU" altLang="ru-RU" sz="1600" b="1">
                  <a:latin typeface="Times New Roman" pitchFamily="18" charset="0"/>
                </a:rPr>
                <a:t>200,0 тыс.руб.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Непрограммные направления деятельности представительного органа Тейковского муниципального района</a:t>
            </a:r>
          </a:p>
          <a:p>
            <a:pPr algn="ctr"/>
            <a:endParaRPr lang="ru-RU" altLang="ru-RU" sz="1800" b="1" i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2018 год - 1053,6 тыс.руб.</a:t>
            </a: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2019 год - 1053,6 тыс.руб.         2020 год – 1053,6 тыс.руб.</a:t>
            </a:r>
            <a:endParaRPr lang="ru-RU" altLang="ru-RU" sz="1800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0354" name="Скругленный прямоугольник 3"/>
          <p:cNvGrpSpPr>
            <a:grpSpLocks/>
          </p:cNvGrpSpPr>
          <p:nvPr/>
        </p:nvGrpSpPr>
        <p:grpSpPr bwMode="auto">
          <a:xfrm>
            <a:off x="2339975" y="1989138"/>
            <a:ext cx="4105275" cy="1150937"/>
            <a:chOff x="42" y="2454"/>
            <a:chExt cx="2681" cy="378"/>
          </a:xfrm>
        </p:grpSpPr>
        <p:pic>
          <p:nvPicPr>
            <p:cNvPr id="10035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0356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Обеспечение функций Совета   Тейковского муниципального района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 по </a:t>
              </a:r>
              <a:r>
                <a:rPr lang="ru-RU" altLang="ru-RU" sz="1600" b="1">
                  <a:latin typeface="Times New Roman" pitchFamily="18" charset="0"/>
                </a:rPr>
                <a:t>1053,6 тыс.руб.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Реализация полномочий Ивановской области на осуществление переданных органам местного самоуправления государственных полномочий Ивановской области</a:t>
            </a: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2018 год – 245,4 тыс.руб.</a:t>
            </a: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2019 год – 372,5 тыс.руб.         2020 год – 372,5 тыс.руб.</a:t>
            </a:r>
            <a:endParaRPr lang="ru-RU" altLang="ru-RU" sz="1800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1378" name="Скругленный прямоугольник 3"/>
          <p:cNvGrpSpPr>
            <a:grpSpLocks/>
          </p:cNvGrpSpPr>
          <p:nvPr/>
        </p:nvGrpSpPr>
        <p:grpSpPr bwMode="auto">
          <a:xfrm>
            <a:off x="323850" y="2781300"/>
            <a:ext cx="4105275" cy="3095625"/>
            <a:chOff x="42" y="2454"/>
            <a:chExt cx="2681" cy="378"/>
          </a:xfrm>
        </p:grpSpPr>
        <p:pic>
          <p:nvPicPr>
            <p:cNvPr id="10138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9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Осуществление отдельных государственных полномочий по организации проведения на территории Ивановской области мероприятий по предупреждению и ликвидации болезней животных, их лечению, защите населения от болезней, общих для человека и животных, в части организации проведения мероприятий по отлову и содержанию безнадзорных животных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2018 </a:t>
              </a:r>
              <a:r>
                <a:rPr lang="ru-RU" altLang="ru-RU">
                  <a:latin typeface="Times New Roman" pitchFamily="18" charset="0"/>
                </a:rPr>
                <a:t>-  </a:t>
              </a:r>
              <a:r>
                <a:rPr lang="ru-RU" altLang="ru-RU" b="1">
                  <a:latin typeface="Times New Roman" pitchFamily="18" charset="0"/>
                </a:rPr>
                <a:t>10,5 тыс.руб.</a:t>
              </a:r>
              <a:r>
                <a:rPr lang="ru-RU" altLang="ru-RU" sz="1600" b="1">
                  <a:latin typeface="Times New Roman" pitchFamily="18" charset="0"/>
                </a:rPr>
                <a:t>; </a:t>
              </a:r>
              <a:r>
                <a:rPr lang="ru-RU" altLang="ru-RU" b="1">
                  <a:latin typeface="Times New Roman" pitchFamily="18" charset="0"/>
                </a:rPr>
                <a:t>2019-2020 по 3,0 тыс.руб.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101379" name="Скругленный прямоугольник 11"/>
          <p:cNvGrpSpPr>
            <a:grpSpLocks/>
          </p:cNvGrpSpPr>
          <p:nvPr/>
        </p:nvGrpSpPr>
        <p:grpSpPr bwMode="auto">
          <a:xfrm>
            <a:off x="4643438" y="1484313"/>
            <a:ext cx="4324350" cy="2736850"/>
            <a:chOff x="2842" y="1632"/>
            <a:chExt cx="2707" cy="746"/>
          </a:xfrm>
        </p:grpSpPr>
        <p:pic>
          <p:nvPicPr>
            <p:cNvPr id="2" name="Скругленный прямоугольник 11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42" y="1632"/>
              <a:ext cx="2707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101388" name="Text Box 21"/>
            <p:cNvSpPr txBox="1">
              <a:spLocks noChangeArrowheads="1"/>
            </p:cNvSpPr>
            <p:nvPr/>
          </p:nvSpPr>
          <p:spPr bwMode="auto">
            <a:xfrm>
              <a:off x="2881" y="1671"/>
              <a:ext cx="2626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/>
                <a:t>Осуществление отдельных государственных полномочий по организации проведения на территории Ивановской области мероприятий по предупреждению и ликвидации болезней животных, их лечению, защите населения от болезней, общих для человека и животных, в части организации проведения мероприятий по содержанию сибиреязвенных скотомогильников</a:t>
              </a:r>
            </a:p>
            <a:p>
              <a:pPr algn="ctr"/>
              <a:r>
                <a:rPr lang="ru-RU" altLang="ru-RU" sz="1600">
                  <a:latin typeface="Calibri" pitchFamily="34" charset="0"/>
                </a:rPr>
                <a:t>  </a:t>
              </a:r>
              <a:r>
                <a:rPr lang="ru-RU" altLang="ru-RU" sz="1600" b="1">
                  <a:latin typeface="Calibri" pitchFamily="34" charset="0"/>
                </a:rPr>
                <a:t>2018 – 228,1 тыс.руб.</a:t>
              </a:r>
            </a:p>
          </p:txBody>
        </p:sp>
      </p:grpSp>
      <p:grpSp>
        <p:nvGrpSpPr>
          <p:cNvPr id="101380" name="Скругленный прямоугольник 4"/>
          <p:cNvGrpSpPr>
            <a:grpSpLocks/>
          </p:cNvGrpSpPr>
          <p:nvPr/>
        </p:nvGrpSpPr>
        <p:grpSpPr bwMode="auto">
          <a:xfrm>
            <a:off x="250825" y="1341438"/>
            <a:ext cx="4103688" cy="1295400"/>
            <a:chOff x="40" y="1966"/>
            <a:chExt cx="2663" cy="380"/>
          </a:xfrm>
        </p:grpSpPr>
        <p:pic>
          <p:nvPicPr>
            <p:cNvPr id="101385" name="Скругленный прямоугольник 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86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В сфере административных правонарушений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ежегодно по  6,8 тыс.руб. </a:t>
              </a:r>
            </a:p>
          </p:txBody>
        </p:sp>
      </p:grpSp>
      <p:grpSp>
        <p:nvGrpSpPr>
          <p:cNvPr id="101381" name="Скругленный прямоугольник 11"/>
          <p:cNvGrpSpPr>
            <a:grpSpLocks/>
          </p:cNvGrpSpPr>
          <p:nvPr/>
        </p:nvGrpSpPr>
        <p:grpSpPr bwMode="auto">
          <a:xfrm>
            <a:off x="4643438" y="4149725"/>
            <a:ext cx="4321175" cy="2044700"/>
            <a:chOff x="2842" y="1632"/>
            <a:chExt cx="2707" cy="746"/>
          </a:xfrm>
        </p:grpSpPr>
        <p:pic>
          <p:nvPicPr>
            <p:cNvPr id="10257" name="Скругленный прямоугольник 11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42" y="1632"/>
              <a:ext cx="2707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101384" name="Text Box 21"/>
            <p:cNvSpPr txBox="1">
              <a:spLocks noChangeArrowheads="1"/>
            </p:cNvSpPr>
            <p:nvPr/>
          </p:nvSpPr>
          <p:spPr bwMode="auto">
            <a:xfrm>
              <a:off x="2881" y="1671"/>
              <a:ext cx="2626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 b="1">
                <a:latin typeface="Calibri" pitchFamily="34" charset="0"/>
              </a:endParaRPr>
            </a:p>
          </p:txBody>
        </p:sp>
      </p:grpSp>
      <p:sp>
        <p:nvSpPr>
          <p:cNvPr id="101382" name="Text Box 25"/>
          <p:cNvSpPr txBox="1">
            <a:spLocks noChangeArrowheads="1"/>
          </p:cNvSpPr>
          <p:nvPr/>
        </p:nvSpPr>
        <p:spPr bwMode="auto">
          <a:xfrm>
            <a:off x="4984750" y="4364038"/>
            <a:ext cx="4021138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Осуществление полномочий по созданию и</a:t>
            </a:r>
          </a:p>
          <a:p>
            <a:r>
              <a:rPr lang="ru-RU"/>
              <a:t>организации деятельности комиссий по </a:t>
            </a:r>
          </a:p>
          <a:p>
            <a:r>
              <a:rPr lang="ru-RU"/>
              <a:t>делам несовершеннолетних и защите их прав</a:t>
            </a:r>
          </a:p>
          <a:p>
            <a:r>
              <a:rPr lang="ru-RU"/>
              <a:t>     </a:t>
            </a:r>
            <a:r>
              <a:rPr lang="ru-RU" b="1"/>
              <a:t>2019 – 2020 г.г. по 362,7 тыс.руб.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Реализация полномочий Российской Федерации</a:t>
            </a: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2018 год - 13,4 тыс.руб.</a:t>
            </a: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2019 год - 0,9 тыс.руб.         2020 год – 0,9 тыс.руб.</a:t>
            </a:r>
            <a:endParaRPr lang="ru-RU" altLang="ru-RU" sz="1800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402" name="Скругленный прямоугольник 4"/>
          <p:cNvGrpSpPr>
            <a:grpSpLocks/>
          </p:cNvGrpSpPr>
          <p:nvPr/>
        </p:nvGrpSpPr>
        <p:grpSpPr bwMode="auto">
          <a:xfrm>
            <a:off x="1116013" y="1125538"/>
            <a:ext cx="6335712" cy="1655762"/>
            <a:chOff x="40" y="1966"/>
            <a:chExt cx="2663" cy="380"/>
          </a:xfrm>
        </p:grpSpPr>
        <p:pic>
          <p:nvPicPr>
            <p:cNvPr id="102403" name="Скругленный прямоугольник 4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04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Осуществление полномочий по составлению 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(изменению) списков кандидатов в присяжные заседатели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федеральных судов общей юрисдикции в Российской 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Федерации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– 13,4 тыс.руб.; 2019 – 2020  по  0,9 тыс.руб. </a:t>
              </a: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412875"/>
            <a:ext cx="7273925" cy="4751388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Муниципальный долг Тейковского муниципального района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/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Оценка на 01.01.2018 г. – 0,0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Прогноз на 01.01.2019 г. – 0,0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Прогноз на 01.01.2020г. – 0,0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Прогноз на 01.01.2021 г. – 0,0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endParaRPr lang="ru-RU" altLang="ru-RU" sz="1800" b="1" smtClean="0">
              <a:latin typeface="Times New Roman" pitchFamily="18" charset="0"/>
            </a:endParaRPr>
          </a:p>
        </p:txBody>
      </p:sp>
      <p:sp>
        <p:nvSpPr>
          <p:cNvPr id="103426" name="Text Box 24"/>
          <p:cNvSpPr txBox="1">
            <a:spLocks noChangeArrowheads="1"/>
          </p:cNvSpPr>
          <p:nvPr/>
        </p:nvSpPr>
        <p:spPr bwMode="auto">
          <a:xfrm>
            <a:off x="8710613" y="188913"/>
            <a:ext cx="43338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800">
                <a:latin typeface="Times New Roman" pitchFamily="18" charset="0"/>
              </a:rPr>
              <a:t>14</a:t>
            </a:r>
          </a:p>
        </p:txBody>
      </p:sp>
      <p:sp>
        <p:nvSpPr>
          <p:cNvPr id="103427" name="Text Box 4"/>
          <p:cNvSpPr txBox="1">
            <a:spLocks noChangeArrowheads="1"/>
          </p:cNvSpPr>
          <p:nvPr/>
        </p:nvSpPr>
        <p:spPr bwMode="auto">
          <a:xfrm>
            <a:off x="4140200" y="3333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412875"/>
            <a:ext cx="7273925" cy="4751388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Контактная информация: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en-US" altLang="ru-RU" sz="1800" b="1" smtClean="0">
                <a:latin typeface="Times New Roman" pitchFamily="18" charset="0"/>
              </a:rPr>
              <a:t/>
            </a:r>
            <a:br>
              <a:rPr lang="en-US" altLang="ru-RU" sz="1800" b="1" smtClean="0">
                <a:latin typeface="Times New Roman" pitchFamily="18" charset="0"/>
              </a:rPr>
            </a:br>
            <a:r>
              <a:rPr lang="en-US" altLang="ru-RU" sz="1800" b="1" smtClean="0">
                <a:latin typeface="Times New Roman" pitchFamily="18" charset="0"/>
              </a:rPr>
              <a:t/>
            </a:r>
            <a:br>
              <a:rPr lang="en-US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1. Начальник финансового отдела – 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8(49343) 2-17-04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2. Заместитель начальника финансового отдела –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8(49343) 2-20-78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3. Электронная почта: </a:t>
            </a:r>
            <a:r>
              <a:rPr lang="en-US" altLang="ru-RU" sz="1800" b="1" smtClean="0">
                <a:latin typeface="Times New Roman" pitchFamily="18" charset="0"/>
              </a:rPr>
              <a:t>raifoteik@mail</a:t>
            </a:r>
            <a:r>
              <a:rPr lang="ru-RU" altLang="ru-RU" sz="1800" b="1" smtClean="0">
                <a:latin typeface="Times New Roman" pitchFamily="18" charset="0"/>
              </a:rPr>
              <a:t>.</a:t>
            </a:r>
            <a:r>
              <a:rPr lang="en-US" altLang="ru-RU" sz="1800" b="1" smtClean="0">
                <a:latin typeface="Times New Roman" pitchFamily="18" charset="0"/>
              </a:rPr>
              <a:t>ru</a:t>
            </a:r>
            <a:endParaRPr lang="ru-RU" altLang="ru-RU" sz="1800" b="1" smtClean="0">
              <a:latin typeface="Times New Roman" pitchFamily="18" charset="0"/>
            </a:endParaRPr>
          </a:p>
        </p:txBody>
      </p:sp>
      <p:sp>
        <p:nvSpPr>
          <p:cNvPr id="104450" name="Text Box 24"/>
          <p:cNvSpPr txBox="1">
            <a:spLocks noChangeArrowheads="1"/>
          </p:cNvSpPr>
          <p:nvPr/>
        </p:nvSpPr>
        <p:spPr bwMode="auto">
          <a:xfrm>
            <a:off x="8710613" y="188913"/>
            <a:ext cx="43338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800">
                <a:latin typeface="Times New Roman" pitchFamily="18" charset="0"/>
              </a:rPr>
              <a:t>14</a:t>
            </a:r>
          </a:p>
        </p:txBody>
      </p:sp>
      <p:sp>
        <p:nvSpPr>
          <p:cNvPr id="104451" name="Text Box 4"/>
          <p:cNvSpPr txBox="1">
            <a:spLocks noChangeArrowheads="1"/>
          </p:cNvSpPr>
          <p:nvPr/>
        </p:nvSpPr>
        <p:spPr bwMode="auto">
          <a:xfrm>
            <a:off x="4140200" y="3333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Заголовок 1"/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eaLnBrk="1" hangingPunct="1"/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Благодарим за внимание!</a:t>
            </a:r>
          </a:p>
        </p:txBody>
      </p:sp>
      <p:sp>
        <p:nvSpPr>
          <p:cNvPr id="10547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b="1" i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000" b="1" i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000" b="1" i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Тейковский муниципальный район»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2017 г.</a:t>
            </a:r>
          </a:p>
          <a:p>
            <a:pPr eaLnBrk="1" hangingPunct="1">
              <a:lnSpc>
                <a:spcPct val="80000"/>
              </a:lnSpc>
            </a:pPr>
            <a:endParaRPr lang="ru-RU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 sz="1800">
              <a:latin typeface="Calibri" pitchFamily="34" charset="0"/>
            </a:endParaRPr>
          </a:p>
        </p:txBody>
      </p:sp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 sz="1800">
              <a:latin typeface="Calibri" pitchFamily="34" charset="0"/>
            </a:endParaRP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latin typeface="Calibri" pitchFamily="34" charset="0"/>
              </a:rPr>
              <a:t> </a:t>
            </a:r>
            <a:r>
              <a:rPr lang="ru-RU" altLang="ru-RU" sz="2000" b="1">
                <a:latin typeface="Times New Roman" pitchFamily="18" charset="0"/>
              </a:rPr>
              <a:t>Основные параметры бюджета Тейковского муниципального </a:t>
            </a:r>
          </a:p>
          <a:p>
            <a:pPr algn="ctr"/>
            <a:r>
              <a:rPr lang="ru-RU" altLang="ru-RU" sz="2000" b="1">
                <a:latin typeface="Times New Roman" pitchFamily="18" charset="0"/>
              </a:rPr>
              <a:t>  района  в 2018 год и плановый период 2019 и 2020  годов,      (тыс. руб.)</a:t>
            </a:r>
          </a:p>
        </p:txBody>
      </p:sp>
      <p:graphicFrame>
        <p:nvGraphicFramePr>
          <p:cNvPr id="16436" name="Group 52"/>
          <p:cNvGraphicFramePr>
            <a:graphicFrameLocks noGrp="1"/>
          </p:cNvGraphicFramePr>
          <p:nvPr>
            <p:ph idx="4294967295"/>
          </p:nvPr>
        </p:nvGraphicFramePr>
        <p:xfrm>
          <a:off x="179388" y="1196975"/>
          <a:ext cx="8785225" cy="5038727"/>
        </p:xfrm>
        <a:graphic>
          <a:graphicData uri="http://schemas.openxmlformats.org/drawingml/2006/table">
            <a:tbl>
              <a:tblPr/>
              <a:tblGrid>
                <a:gridCol w="3067050"/>
                <a:gridCol w="2008187"/>
                <a:gridCol w="2038350"/>
                <a:gridCol w="1671638"/>
              </a:tblGrid>
              <a:tr h="8620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2018 год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2019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 в  том числе: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187314,8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180028,0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179671,9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48882,2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50938,3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51320,1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перечисления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138432,6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129089,7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128351,8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187314,8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180028,0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179671,9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условно утвержденные расходы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4688,0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8946,5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дефицита (профицита) -/(+)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дефицита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9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274638"/>
            <a:ext cx="8578850" cy="561975"/>
          </a:xfrm>
        </p:spPr>
        <p:txBody>
          <a:bodyPr lIns="91177" tIns="45589" rIns="91177" bIns="45589"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Структура  доходов бюджета Тейковского муниципального района 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 за 2018-2020 г.г.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>
                <a:solidFill>
                  <a:schemeClr val="tx1"/>
                </a:solidFill>
                <a:latin typeface="Times New Roman" pitchFamily="18" charset="0"/>
              </a:rPr>
              <a:t>млн.руб.</a:t>
            </a:r>
            <a:endParaRPr lang="ru-RU" sz="1800" b="1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323850" y="981075"/>
          <a:ext cx="4176713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8" name="Диаграмма" r:id="rId4" imgW="6096075" imgH="4067089" progId="MSGraph.Chart.8">
                  <p:embed followColorScheme="full"/>
                </p:oleObj>
              </mc:Choice>
              <mc:Fallback>
                <p:oleObj name="Диаграмма" r:id="rId4" imgW="6096075" imgH="4067089" progId="MSGraph.Chart.8">
                  <p:embed followColorScheme="full"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981075"/>
                        <a:ext cx="4176713" cy="417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97" name="Rectangle 13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 2018 г.</a:t>
            </a:r>
          </a:p>
          <a:p>
            <a:pPr algn="ctr"/>
            <a:r>
              <a:rPr lang="ru-RU" b="1"/>
              <a:t>Всего доходов – 187,3 млн.руб.</a:t>
            </a:r>
          </a:p>
        </p:txBody>
      </p:sp>
      <p:sp>
        <p:nvSpPr>
          <p:cNvPr id="36898" name="Text Box 14"/>
          <p:cNvSpPr txBox="1">
            <a:spLocks noChangeArrowheads="1"/>
          </p:cNvSpPr>
          <p:nvPr/>
        </p:nvSpPr>
        <p:spPr bwMode="auto">
          <a:xfrm>
            <a:off x="2411413" y="2565400"/>
            <a:ext cx="17033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138,4 млн. руб.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73,9%</a:t>
            </a:r>
          </a:p>
        </p:txBody>
      </p:sp>
      <p:sp>
        <p:nvSpPr>
          <p:cNvPr id="36899" name="Text Box 15"/>
          <p:cNvSpPr txBox="1">
            <a:spLocks noChangeArrowheads="1"/>
          </p:cNvSpPr>
          <p:nvPr/>
        </p:nvSpPr>
        <p:spPr bwMode="auto">
          <a:xfrm>
            <a:off x="971550" y="2133600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42,1 млн.руб. 22,5%</a:t>
            </a:r>
          </a:p>
        </p:txBody>
      </p:sp>
      <p:sp>
        <p:nvSpPr>
          <p:cNvPr id="36900" name="Text Box 16"/>
          <p:cNvSpPr txBox="1">
            <a:spLocks noChangeArrowheads="1"/>
          </p:cNvSpPr>
          <p:nvPr/>
        </p:nvSpPr>
        <p:spPr bwMode="auto">
          <a:xfrm>
            <a:off x="611188" y="2708275"/>
            <a:ext cx="172878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1">
                <a:solidFill>
                  <a:schemeClr val="bg1"/>
                </a:solidFill>
              </a:rPr>
              <a:t>6,8 млн. руб. 3,6%</a:t>
            </a:r>
          </a:p>
        </p:txBody>
      </p:sp>
      <p:graphicFrame>
        <p:nvGraphicFramePr>
          <p:cNvPr id="36881" name="Object 17"/>
          <p:cNvGraphicFramePr>
            <a:graphicFrameLocks noChangeAspect="1"/>
          </p:cNvGraphicFramePr>
          <p:nvPr/>
        </p:nvGraphicFramePr>
        <p:xfrm>
          <a:off x="5219700" y="981075"/>
          <a:ext cx="4140200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9" name="Диаграмма" r:id="rId6" imgW="6096075" imgH="4067089" progId="MSGraph.Chart.8">
                  <p:embed followColorScheme="full"/>
                </p:oleObj>
              </mc:Choice>
              <mc:Fallback>
                <p:oleObj name="Диаграмма" r:id="rId6" imgW="6096075" imgH="4067089" progId="MSGraph.Chart.8">
                  <p:embed followColorScheme="full"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981075"/>
                        <a:ext cx="4140200" cy="417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01" name="Rectangle 19"/>
          <p:cNvSpPr>
            <a:spLocks noChangeArrowheads="1"/>
          </p:cNvSpPr>
          <p:nvPr/>
        </p:nvSpPr>
        <p:spPr bwMode="auto">
          <a:xfrm>
            <a:off x="5724525" y="1268413"/>
            <a:ext cx="30241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 2019 г.</a:t>
            </a:r>
          </a:p>
          <a:p>
            <a:pPr algn="ctr"/>
            <a:r>
              <a:rPr lang="ru-RU" b="1"/>
              <a:t>Всего доходов – 180,0 млн.руб.</a:t>
            </a:r>
          </a:p>
        </p:txBody>
      </p:sp>
      <p:sp>
        <p:nvSpPr>
          <p:cNvPr id="36902" name="Rectangle 24"/>
          <p:cNvSpPr>
            <a:spLocks noChangeArrowheads="1"/>
          </p:cNvSpPr>
          <p:nvPr/>
        </p:nvSpPr>
        <p:spPr bwMode="auto">
          <a:xfrm>
            <a:off x="6011863" y="2133600"/>
            <a:ext cx="1511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44,5 млн.руб. 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24,7%</a:t>
            </a:r>
          </a:p>
        </p:txBody>
      </p:sp>
      <p:sp>
        <p:nvSpPr>
          <p:cNvPr id="36903" name="Rectangle 25"/>
          <p:cNvSpPr>
            <a:spLocks noChangeArrowheads="1"/>
          </p:cNvSpPr>
          <p:nvPr/>
        </p:nvSpPr>
        <p:spPr bwMode="auto">
          <a:xfrm>
            <a:off x="7308850" y="2492375"/>
            <a:ext cx="1638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129,1 млн. руб.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71,7%</a:t>
            </a:r>
          </a:p>
        </p:txBody>
      </p:sp>
      <p:sp>
        <p:nvSpPr>
          <p:cNvPr id="36904" name="Rectangle 26"/>
          <p:cNvSpPr>
            <a:spLocks noChangeArrowheads="1"/>
          </p:cNvSpPr>
          <p:nvPr/>
        </p:nvSpPr>
        <p:spPr bwMode="auto">
          <a:xfrm>
            <a:off x="5508625" y="2636838"/>
            <a:ext cx="1843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</a:rPr>
              <a:t>6,4млн. руб. 3,6%</a:t>
            </a:r>
          </a:p>
        </p:txBody>
      </p:sp>
      <p:sp>
        <p:nvSpPr>
          <p:cNvPr id="36905" name="Rectangle 28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. </a:t>
            </a:r>
          </a:p>
        </p:txBody>
      </p:sp>
      <p:graphicFrame>
        <p:nvGraphicFramePr>
          <p:cNvPr id="36894" name="Object 30"/>
          <p:cNvGraphicFramePr>
            <a:graphicFrameLocks noChangeAspect="1"/>
          </p:cNvGraphicFramePr>
          <p:nvPr/>
        </p:nvGraphicFramePr>
        <p:xfrm>
          <a:off x="1476375" y="2781300"/>
          <a:ext cx="6985000" cy="564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0" name="Диаграмма" r:id="rId8" imgW="6096075" imgH="4067089" progId="MSGraph.Chart.8">
                  <p:embed followColorScheme="full"/>
                </p:oleObj>
              </mc:Choice>
              <mc:Fallback>
                <p:oleObj name="Диаграмма" r:id="rId8" imgW="6096075" imgH="4067089" progId="MSGraph.Chart.8">
                  <p:embed followColorScheme="full"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781300"/>
                        <a:ext cx="6985000" cy="564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06" name="Rectangle 31"/>
          <p:cNvSpPr>
            <a:spLocks noChangeArrowheads="1"/>
          </p:cNvSpPr>
          <p:nvPr/>
        </p:nvSpPr>
        <p:spPr bwMode="auto">
          <a:xfrm>
            <a:off x="2484438" y="4652963"/>
            <a:ext cx="17113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44,8 млн.руб. 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24,9%</a:t>
            </a:r>
          </a:p>
        </p:txBody>
      </p:sp>
      <p:sp>
        <p:nvSpPr>
          <p:cNvPr id="36907" name="Rectangle 32"/>
          <p:cNvSpPr>
            <a:spLocks noChangeArrowheads="1"/>
          </p:cNvSpPr>
          <p:nvPr/>
        </p:nvSpPr>
        <p:spPr bwMode="auto">
          <a:xfrm>
            <a:off x="3851275" y="5157788"/>
            <a:ext cx="19462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128,4 млн. руб.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71,5%</a:t>
            </a:r>
          </a:p>
        </p:txBody>
      </p:sp>
      <p:sp>
        <p:nvSpPr>
          <p:cNvPr id="36908" name="Rectangle 34"/>
          <p:cNvSpPr>
            <a:spLocks noChangeArrowheads="1"/>
          </p:cNvSpPr>
          <p:nvPr/>
        </p:nvSpPr>
        <p:spPr bwMode="auto">
          <a:xfrm>
            <a:off x="2268538" y="5157788"/>
            <a:ext cx="1673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</a:rPr>
              <a:t>6,5 млн. руб. 3,6%</a:t>
            </a:r>
          </a:p>
        </p:txBody>
      </p:sp>
      <p:sp>
        <p:nvSpPr>
          <p:cNvPr id="36909" name="Rectangle 35"/>
          <p:cNvSpPr>
            <a:spLocks noChangeArrowheads="1"/>
          </p:cNvSpPr>
          <p:nvPr/>
        </p:nvSpPr>
        <p:spPr bwMode="auto">
          <a:xfrm>
            <a:off x="2339975" y="3716338"/>
            <a:ext cx="457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2020 г.</a:t>
            </a:r>
          </a:p>
          <a:p>
            <a:pPr algn="ctr"/>
            <a:r>
              <a:rPr lang="ru-RU" b="1"/>
              <a:t>Всего доходов – 179,7 млн.руб.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274638"/>
            <a:ext cx="8578850" cy="561975"/>
          </a:xfrm>
        </p:spPr>
        <p:txBody>
          <a:bodyPr lIns="91177" tIns="45589" rIns="91177" bIns="45589"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Структура  безвозмездных поступлений из областного бюджета в бюджет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 Тейковского муниципального района 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 на 2018-2020 г.г.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>
                <a:solidFill>
                  <a:schemeClr val="tx1"/>
                </a:solidFill>
                <a:latin typeface="Times New Roman" pitchFamily="18" charset="0"/>
              </a:rPr>
              <a:t>млн.руб.</a:t>
            </a:r>
            <a:endParaRPr lang="ru-RU" sz="1800" b="1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71684" name="Object 4"/>
          <p:cNvGraphicFramePr>
            <a:graphicFrameLocks noChangeAspect="1"/>
          </p:cNvGraphicFramePr>
          <p:nvPr/>
        </p:nvGraphicFramePr>
        <p:xfrm>
          <a:off x="323850" y="981075"/>
          <a:ext cx="4176713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4" name="Диаграмма" r:id="rId4" imgW="6096075" imgH="4067089" progId="MSGraph.Chart.8">
                  <p:embed followColorScheme="full"/>
                </p:oleObj>
              </mc:Choice>
              <mc:Fallback>
                <p:oleObj name="Диаграмма" r:id="rId4" imgW="6096075" imgH="4067089" progId="MSGraph.Chart.8">
                  <p:embed followColorScheme="full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981075"/>
                        <a:ext cx="4176713" cy="417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03" name="Rectangle 5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2018 г.</a:t>
            </a:r>
          </a:p>
          <a:p>
            <a:pPr algn="ctr"/>
            <a:r>
              <a:rPr lang="ru-RU" b="1"/>
              <a:t>Всего – 138,2 млн.руб.</a:t>
            </a:r>
          </a:p>
        </p:txBody>
      </p:sp>
      <p:sp>
        <p:nvSpPr>
          <p:cNvPr id="71704" name="Text Box 6"/>
          <p:cNvSpPr txBox="1">
            <a:spLocks noChangeArrowheads="1"/>
          </p:cNvSpPr>
          <p:nvPr/>
        </p:nvSpPr>
        <p:spPr bwMode="auto">
          <a:xfrm>
            <a:off x="2411413" y="2565400"/>
            <a:ext cx="17033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72,0 млн. руб.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52,1%</a:t>
            </a:r>
          </a:p>
        </p:txBody>
      </p:sp>
      <p:sp>
        <p:nvSpPr>
          <p:cNvPr id="71705" name="Text Box 7"/>
          <p:cNvSpPr txBox="1">
            <a:spLocks noChangeArrowheads="1"/>
          </p:cNvSpPr>
          <p:nvPr/>
        </p:nvSpPr>
        <p:spPr bwMode="auto">
          <a:xfrm>
            <a:off x="971550" y="2133600"/>
            <a:ext cx="180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4,0 млн.руб. 2,9%</a:t>
            </a:r>
          </a:p>
        </p:txBody>
      </p:sp>
      <p:sp>
        <p:nvSpPr>
          <p:cNvPr id="71706" name="Text Box 8"/>
          <p:cNvSpPr txBox="1">
            <a:spLocks noChangeArrowheads="1"/>
          </p:cNvSpPr>
          <p:nvPr/>
        </p:nvSpPr>
        <p:spPr bwMode="auto">
          <a:xfrm>
            <a:off x="755650" y="2565400"/>
            <a:ext cx="17287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1">
                <a:solidFill>
                  <a:schemeClr val="bg1"/>
                </a:solidFill>
              </a:rPr>
              <a:t>62,2 млн. руб. 45,0%</a:t>
            </a:r>
          </a:p>
        </p:txBody>
      </p:sp>
      <p:sp>
        <p:nvSpPr>
          <p:cNvPr id="71707" name="Rectangle 10"/>
          <p:cNvSpPr>
            <a:spLocks noChangeArrowheads="1"/>
          </p:cNvSpPr>
          <p:nvPr/>
        </p:nvSpPr>
        <p:spPr bwMode="auto">
          <a:xfrm>
            <a:off x="5795963" y="1268413"/>
            <a:ext cx="30241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 2019 г.</a:t>
            </a:r>
          </a:p>
          <a:p>
            <a:pPr algn="ctr"/>
            <a:r>
              <a:rPr lang="ru-RU" b="1"/>
              <a:t>Всего – 129,1 млн.руб.</a:t>
            </a:r>
          </a:p>
        </p:txBody>
      </p:sp>
      <p:sp>
        <p:nvSpPr>
          <p:cNvPr id="71708" name="Rectangle 14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. </a:t>
            </a:r>
          </a:p>
        </p:txBody>
      </p:sp>
      <p:graphicFrame>
        <p:nvGraphicFramePr>
          <p:cNvPr id="71695" name="Object 15"/>
          <p:cNvGraphicFramePr>
            <a:graphicFrameLocks noChangeAspect="1"/>
          </p:cNvGraphicFramePr>
          <p:nvPr/>
        </p:nvGraphicFramePr>
        <p:xfrm>
          <a:off x="1979613" y="2924175"/>
          <a:ext cx="6553200" cy="521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5" name="Диаграмма" r:id="rId6" imgW="6096075" imgH="4067089" progId="MSGraph.Chart.8">
                  <p:embed followColorScheme="full"/>
                </p:oleObj>
              </mc:Choice>
              <mc:Fallback>
                <p:oleObj name="Диаграмма" r:id="rId6" imgW="6096075" imgH="4067089" progId="MSGraph.Chart.8">
                  <p:embed followColorScheme="full"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924175"/>
                        <a:ext cx="6553200" cy="5218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09" name="Rectangle 16"/>
          <p:cNvSpPr>
            <a:spLocks noChangeArrowheads="1"/>
          </p:cNvSpPr>
          <p:nvPr/>
        </p:nvSpPr>
        <p:spPr bwMode="auto">
          <a:xfrm>
            <a:off x="3851275" y="4652963"/>
            <a:ext cx="17113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0,2 млн.руб. 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0,2%</a:t>
            </a:r>
          </a:p>
        </p:txBody>
      </p:sp>
      <p:sp>
        <p:nvSpPr>
          <p:cNvPr id="71710" name="Rectangle 17"/>
          <p:cNvSpPr>
            <a:spLocks noChangeArrowheads="1"/>
          </p:cNvSpPr>
          <p:nvPr/>
        </p:nvSpPr>
        <p:spPr bwMode="auto">
          <a:xfrm>
            <a:off x="2268538" y="5013325"/>
            <a:ext cx="17287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54,3 млн. руб.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43%</a:t>
            </a:r>
          </a:p>
        </p:txBody>
      </p:sp>
      <p:sp>
        <p:nvSpPr>
          <p:cNvPr id="71711" name="Rectangle 18"/>
          <p:cNvSpPr>
            <a:spLocks noChangeArrowheads="1"/>
          </p:cNvSpPr>
          <p:nvPr/>
        </p:nvSpPr>
        <p:spPr bwMode="auto">
          <a:xfrm>
            <a:off x="4356100" y="5157788"/>
            <a:ext cx="1946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bg1"/>
                </a:solidFill>
              </a:rPr>
              <a:t>71,7 млн. руб. 56,8%</a:t>
            </a:r>
          </a:p>
        </p:txBody>
      </p:sp>
      <p:sp>
        <p:nvSpPr>
          <p:cNvPr id="71712" name="Rectangle 19"/>
          <p:cNvSpPr>
            <a:spLocks noChangeArrowheads="1"/>
          </p:cNvSpPr>
          <p:nvPr/>
        </p:nvSpPr>
        <p:spPr bwMode="auto">
          <a:xfrm>
            <a:off x="2411413" y="3789363"/>
            <a:ext cx="457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 2020 г.</a:t>
            </a:r>
          </a:p>
          <a:p>
            <a:pPr algn="ctr"/>
            <a:r>
              <a:rPr lang="ru-RU" b="1"/>
              <a:t>Всего доходов – 128,4 млн.руб.</a:t>
            </a:r>
          </a:p>
        </p:txBody>
      </p:sp>
      <p:graphicFrame>
        <p:nvGraphicFramePr>
          <p:cNvPr id="71700" name="Object 20"/>
          <p:cNvGraphicFramePr>
            <a:graphicFrameLocks noChangeAspect="1"/>
          </p:cNvGraphicFramePr>
          <p:nvPr/>
        </p:nvGraphicFramePr>
        <p:xfrm>
          <a:off x="4967288" y="1268413"/>
          <a:ext cx="4176712" cy="345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6" name="Диаграмма" r:id="rId8" imgW="6096075" imgH="4067089" progId="MSGraph.Chart.8">
                  <p:embed followColorScheme="full"/>
                </p:oleObj>
              </mc:Choice>
              <mc:Fallback>
                <p:oleObj name="Диаграмма" r:id="rId8" imgW="6096075" imgH="4067089" progId="MSGraph.Chart.8">
                  <p:embed followColorScheme="full"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7288" y="1268413"/>
                        <a:ext cx="4176712" cy="3455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3" name="Rectangle 22"/>
          <p:cNvSpPr>
            <a:spLocks noChangeArrowheads="1"/>
          </p:cNvSpPr>
          <p:nvPr/>
        </p:nvSpPr>
        <p:spPr bwMode="auto">
          <a:xfrm>
            <a:off x="7235825" y="2565400"/>
            <a:ext cx="17097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71,7 млн. руб.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55,6%</a:t>
            </a:r>
          </a:p>
        </p:txBody>
      </p:sp>
      <p:sp>
        <p:nvSpPr>
          <p:cNvPr id="71714" name="Rectangle 23"/>
          <p:cNvSpPr>
            <a:spLocks noChangeArrowheads="1"/>
          </p:cNvSpPr>
          <p:nvPr/>
        </p:nvSpPr>
        <p:spPr bwMode="auto">
          <a:xfrm>
            <a:off x="5435600" y="2565400"/>
            <a:ext cx="1638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57,1 млн. руб.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44,2%</a:t>
            </a:r>
          </a:p>
        </p:txBody>
      </p:sp>
      <p:sp>
        <p:nvSpPr>
          <p:cNvPr id="71715" name="Rectangle 24"/>
          <p:cNvSpPr>
            <a:spLocks noChangeArrowheads="1"/>
          </p:cNvSpPr>
          <p:nvPr/>
        </p:nvSpPr>
        <p:spPr bwMode="auto">
          <a:xfrm>
            <a:off x="6732588" y="2133600"/>
            <a:ext cx="163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chemeClr val="bg1"/>
                </a:solidFill>
              </a:rPr>
              <a:t>0,3 млн. руб.</a:t>
            </a:r>
          </a:p>
          <a:p>
            <a:pPr algn="ctr"/>
            <a:r>
              <a:rPr lang="ru-RU" sz="1200" b="1">
                <a:solidFill>
                  <a:schemeClr val="bg1"/>
                </a:solidFill>
              </a:rPr>
              <a:t>0,2%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18487" cy="130175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Налоговые и неналоговые доходы  бюджета Тейковского муниципального района по видам доходов, тыс. рублей</a:t>
            </a:r>
          </a:p>
        </p:txBody>
      </p:sp>
      <p:graphicFrame>
        <p:nvGraphicFramePr>
          <p:cNvPr id="73823" name="Group 95"/>
          <p:cNvGraphicFramePr>
            <a:graphicFrameLocks noGrp="1"/>
          </p:cNvGraphicFramePr>
          <p:nvPr/>
        </p:nvGraphicFramePr>
        <p:xfrm>
          <a:off x="395288" y="1052513"/>
          <a:ext cx="8497887" cy="5404805"/>
        </p:xfrm>
        <a:graphic>
          <a:graphicData uri="http://schemas.openxmlformats.org/drawingml/2006/table">
            <a:tbl>
              <a:tblPr/>
              <a:tblGrid>
                <a:gridCol w="835025"/>
                <a:gridCol w="2738437"/>
                <a:gridCol w="1641475"/>
                <a:gridCol w="1641475"/>
                <a:gridCol w="164147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показателя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201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201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20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Налоговые 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42056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44574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44809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 на доходы физических лиц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34795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36552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36552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 на товары (работы, услуги), реализуемые на территории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5096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5749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5985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1.3.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 на совокупный доход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2004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2111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2111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1.4.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Налоги, сборы и регулярные платежи за пользование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160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Неналоговые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6825,3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6364,3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6510,6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3097,3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2965,2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2963,8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оказания платных услуг (работ) и компенсация затрат государства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1887,4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1887,4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1887,4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Штрафы, санкции, возмещение ущерба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Прочие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48882,2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50938,3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51320,1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864" name="Group 8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769867"/>
              </p:ext>
            </p:extLst>
          </p:nvPr>
        </p:nvGraphicFramePr>
        <p:xfrm>
          <a:off x="539750" y="1268413"/>
          <a:ext cx="8245475" cy="5105446"/>
        </p:xfrm>
        <a:graphic>
          <a:graphicData uri="http://schemas.openxmlformats.org/drawingml/2006/table">
            <a:tbl>
              <a:tblPr/>
              <a:tblGrid>
                <a:gridCol w="3240088"/>
                <a:gridCol w="1882775"/>
                <a:gridCol w="1681162"/>
                <a:gridCol w="144145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разделов КБК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2018 год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2019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187314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180028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179671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 Общегосударственные вопросы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24357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28556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28556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 Национальная безопасность и правоохранительная   деятельность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6058,0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5808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5258,4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 Национальная экономика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7305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8754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8099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  ЖКХ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10039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8546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7971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 Образование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126880,7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113527,4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110799,5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77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 Культура и кинематография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9790,7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8053,9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8053,9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0900 Здравоохранение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 Социальная политика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2435,7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1916,0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1808,6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   Физическая культура и спорт 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247,8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177,8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177,8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Условно утвержденные расходы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4688,0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8946,5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44" name="Rectangle 2"/>
          <p:cNvSpPr>
            <a:spLocks noChangeArrowheads="1"/>
          </p:cNvSpPr>
          <p:nvPr/>
        </p:nvSpPr>
        <p:spPr bwMode="auto">
          <a:xfrm>
            <a:off x="107504" y="3029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latin typeface="Times New Roman" pitchFamily="18" charset="0"/>
                <a:cs typeface="Times New Roman" pitchFamily="18" charset="0"/>
              </a:rPr>
              <a:t>Расходы  бюджета Тейковского муниципального района </a:t>
            </a:r>
          </a:p>
          <a:p>
            <a:pPr algn="ctr"/>
            <a:r>
              <a:rPr lang="ru-RU" altLang="ru-RU" sz="2000" b="1" i="1">
                <a:latin typeface="Times New Roman" pitchFamily="18" charset="0"/>
                <a:cs typeface="Times New Roman" pitchFamily="18" charset="0"/>
              </a:rPr>
              <a:t>по функциональной   направленности,    на 2018-2020 годы      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824130"/>
              </p:ext>
            </p:extLst>
          </p:nvPr>
        </p:nvGraphicFramePr>
        <p:xfrm>
          <a:off x="539552" y="5079465"/>
          <a:ext cx="8245672" cy="365760"/>
        </p:xfrm>
        <a:graphic>
          <a:graphicData uri="http://schemas.openxmlformats.org/drawingml/2006/table">
            <a:tbl>
              <a:tblPr/>
              <a:tblGrid>
                <a:gridCol w="8245672"/>
              </a:tblGrid>
              <a:tr h="36004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 Бюджетные ассигнования на 2018 год и плановый период 2019-2020 г.г. по разделу 0100 «Общегосударственные вопросы»</a:t>
            </a:r>
          </a:p>
        </p:txBody>
      </p:sp>
      <p:sp>
        <p:nvSpPr>
          <p:cNvPr id="76802" name="AutoShape 7"/>
          <p:cNvSpPr>
            <a:spLocks noChangeArrowheads="1"/>
          </p:cNvSpPr>
          <p:nvPr/>
        </p:nvSpPr>
        <p:spPr bwMode="auto">
          <a:xfrm>
            <a:off x="179388" y="2276475"/>
            <a:ext cx="2736850" cy="424973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1313,5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977,9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администрации- 17384,5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финансовых органов – 3445,8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Резервные фонды – 5200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вопросы – 2185,4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6803" name="AutoShape 8"/>
          <p:cNvSpPr>
            <a:spLocks noChangeArrowheads="1"/>
          </p:cNvSpPr>
          <p:nvPr/>
        </p:nvSpPr>
        <p:spPr bwMode="auto">
          <a:xfrm>
            <a:off x="323850" y="1412875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2018 год- 24357,0 т.р. </a:t>
            </a:r>
          </a:p>
        </p:txBody>
      </p:sp>
      <p:sp>
        <p:nvSpPr>
          <p:cNvPr id="76804" name="AutoShape 12"/>
          <p:cNvSpPr>
            <a:spLocks noChangeArrowheads="1"/>
          </p:cNvSpPr>
          <p:nvPr/>
        </p:nvSpPr>
        <p:spPr bwMode="auto">
          <a:xfrm>
            <a:off x="6372225" y="1412875"/>
            <a:ext cx="2519363" cy="5032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год- 28556,5 т.р.</a:t>
            </a:r>
          </a:p>
        </p:txBody>
      </p:sp>
      <p:sp>
        <p:nvSpPr>
          <p:cNvPr id="76805" name="AutoShape 13"/>
          <p:cNvSpPr>
            <a:spLocks noChangeArrowheads="1"/>
          </p:cNvSpPr>
          <p:nvPr/>
        </p:nvSpPr>
        <p:spPr bwMode="auto">
          <a:xfrm>
            <a:off x="3348038" y="1412875"/>
            <a:ext cx="2519362" cy="5032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2019 год- 28556,5 т.р.</a:t>
            </a:r>
          </a:p>
        </p:txBody>
      </p:sp>
      <p:sp>
        <p:nvSpPr>
          <p:cNvPr id="76806" name="AutoShape 16"/>
          <p:cNvSpPr>
            <a:spLocks noChangeArrowheads="1"/>
          </p:cNvSpPr>
          <p:nvPr/>
        </p:nvSpPr>
        <p:spPr bwMode="auto">
          <a:xfrm>
            <a:off x="3203575" y="2060575"/>
            <a:ext cx="2736850" cy="46085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1313,5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1053,6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администрации- 15105,4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- Судебная система – 0,9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финансовых органов – 3657,7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Резервные фонды – 5300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вопросы – 2125,4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</p:txBody>
      </p:sp>
      <p:sp>
        <p:nvSpPr>
          <p:cNvPr id="76807" name="AutoShape 17"/>
          <p:cNvSpPr>
            <a:spLocks noChangeArrowheads="1"/>
          </p:cNvSpPr>
          <p:nvPr/>
        </p:nvSpPr>
        <p:spPr bwMode="auto">
          <a:xfrm>
            <a:off x="179388" y="2060575"/>
            <a:ext cx="2736850" cy="453707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1313,5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1053,6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администрации- 15118,3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Tx/>
              <a:buChar char="-"/>
            </a:pPr>
            <a:r>
              <a:rPr lang="ru-RU" sz="1200"/>
              <a:t> Судебная система – 13,4 тыс.руб.</a:t>
            </a:r>
          </a:p>
          <a:p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финансовых органов – 3657,7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>
              <a:buFont typeface="Wingdings" pitchFamily="2" charset="2"/>
              <a:buChar char="Ø"/>
            </a:pPr>
            <a:r>
              <a:rPr lang="ru-RU" sz="1200"/>
              <a:t>Резервные фонды – 515,0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тыс.руб.</a:t>
            </a:r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вопросы – 2685,5 тыс.руб.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6808" name="AutoShape 18"/>
          <p:cNvSpPr>
            <a:spLocks noChangeArrowheads="1"/>
          </p:cNvSpPr>
          <p:nvPr/>
        </p:nvSpPr>
        <p:spPr bwMode="auto">
          <a:xfrm>
            <a:off x="6227763" y="2060575"/>
            <a:ext cx="2736850" cy="46085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1313,5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1053,6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администрации- 15105,4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- Судебная система – 0,9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финансовых органов – 3657,7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Резервные фонды – 5300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вопросы – 2125,4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7554</TotalTime>
  <Words>4253</Words>
  <Application>Microsoft Office PowerPoint</Application>
  <PresentationFormat>Экран (4:3)</PresentationFormat>
  <Paragraphs>954</Paragraphs>
  <Slides>39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6" baseType="lpstr">
      <vt:lpstr>Arial</vt:lpstr>
      <vt:lpstr>Calibri</vt:lpstr>
      <vt:lpstr>Tahoma</vt:lpstr>
      <vt:lpstr>Times New Roman</vt:lpstr>
      <vt:lpstr>Wingdings</vt:lpstr>
      <vt:lpstr>Тема Office</vt:lpstr>
      <vt:lpstr>Диаграмма</vt:lpstr>
      <vt:lpstr>БЮДЖЕТ ДЛЯ ГРАЖДАН  бюджет Тейковского муниципального района на 2018 год и плановый период  2019-2020 годов в соответствии с решением Совета Тейковского муниципального района от 12.12.2017г. № 262-р</vt:lpstr>
      <vt:lpstr> Бюджет Тейковского муниципального района сформирован в соответствии с требованиями бюджетного и налогового законодательства Российской Федерации, на основании:</vt:lpstr>
      <vt:lpstr>Презентация PowerPoint</vt:lpstr>
      <vt:lpstr>Презентация PowerPoint</vt:lpstr>
      <vt:lpstr>Структура  доходов бюджета Тейковского муниципального района   за 2018-2020 г.г.</vt:lpstr>
      <vt:lpstr>Структура  безвозмездных поступлений из областного бюджета в бюджет  Тейковского муниципального района   на 2018-2020 г.г.</vt:lpstr>
      <vt:lpstr>Налоговые и неналоговые доходы  бюджета Тейковского муниципального района по видам доходов, тыс. рублей</vt:lpstr>
      <vt:lpstr>Презентация PowerPoint</vt:lpstr>
      <vt:lpstr> Бюджетные ассигнования на 2018 год и плановый период 2019-2020 г.г. по разделу 0100 «Общегосударственные вопросы»</vt:lpstr>
      <vt:lpstr> Бюджетные ассигнования на 2018 год и плановый период 2019-2020 г.г. по разделу 0300 «Национальная безопасность и правоохранительная деятельность»</vt:lpstr>
      <vt:lpstr> Бюджетные ассигнования на 2018 год и плановый период 2019-2020 г.г. по разделу 0400 «Национальная экономика»</vt:lpstr>
      <vt:lpstr> Бюджетные ассигнования на 2018 год и плановый период 2019-2020 г.г. по разделу 0500 «Жилищно-коммунальное хозяйство»</vt:lpstr>
      <vt:lpstr> Бюджетные ассигнования на 2018 год и плановый период 2019-2020 г.г. по разделу 0700 «Образование»</vt:lpstr>
      <vt:lpstr> Бюджетные ассигнования на 2018 год и плановый период 2019-2020 г.г. по разделу 0800 «Культура, кинематография»</vt:lpstr>
      <vt:lpstr> Бюджетные ассигнования на 2018 год и плановый период 2019-2020 г.г. по разделу 0900 «Здравоохранение»</vt:lpstr>
      <vt:lpstr> Бюджетные ассигнования на 2018 год и плановый период 2019-2020 г.г. по разделу 1000 «Социальная политика»</vt:lpstr>
      <vt:lpstr> Бюджетные ассигнования на 2018 год и плановый период 2019-2020 г.г. по разделу 1100 «Физическая культура и спорт»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Муниципальный долг Тейковского муниципального района  Оценка на 01.01.2018 г. – 0,0 тыс.руб. Прогноз на 01.01.2019 г. – 0,0 тыс.руб. Прогноз на 01.01.2020г. – 0,0 тыс.руб. Прогноз на 01.01.2021 г. – 0,0 тыс.руб. </vt:lpstr>
      <vt:lpstr>Контактная информация:   1. Начальник финансового отдела –  8(49343) 2-17-04 2. Заместитель начальника финансового отдела – 8(49343) 2-20-78 3. Электронная почта: raifoteik@mail.ru</vt:lpstr>
      <vt:lpstr> Благодарим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муниципального образования «Усть-Илимский район» за 2015 год</dc:title>
  <dc:creator>User</dc:creator>
  <cp:lastModifiedBy>Николай</cp:lastModifiedBy>
  <cp:revision>190</cp:revision>
  <dcterms:created xsi:type="dcterms:W3CDTF">2016-05-10T06:05:12Z</dcterms:created>
  <dcterms:modified xsi:type="dcterms:W3CDTF">2018-01-09T06:10:34Z</dcterms:modified>
</cp:coreProperties>
</file>