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16" r:id="rId17"/>
    <p:sldId id="304" r:id="rId18"/>
    <p:sldId id="265" r:id="rId19"/>
    <p:sldId id="280" r:id="rId20"/>
    <p:sldId id="266" r:id="rId21"/>
    <p:sldId id="279" r:id="rId22"/>
    <p:sldId id="267" r:id="rId23"/>
    <p:sldId id="268" r:id="rId24"/>
    <p:sldId id="284" r:id="rId25"/>
    <p:sldId id="289" r:id="rId26"/>
    <p:sldId id="291" r:id="rId27"/>
    <p:sldId id="294" r:id="rId28"/>
    <p:sldId id="295" r:id="rId29"/>
    <p:sldId id="270" r:id="rId30"/>
    <p:sldId id="271" r:id="rId31"/>
    <p:sldId id="296" r:id="rId32"/>
    <p:sldId id="297" r:id="rId33"/>
    <p:sldId id="317" r:id="rId34"/>
    <p:sldId id="281" r:id="rId35"/>
    <p:sldId id="312" r:id="rId36"/>
    <p:sldId id="313" r:id="rId37"/>
    <p:sldId id="277" r:id="rId38"/>
    <p:sldId id="314" r:id="rId39"/>
    <p:sldId id="272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138B87-9E7B-4C68-BC88-188978E24E20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72292C-A649-45B6-8F7B-357250929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97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BCAB66C-775B-427D-925B-C62F33CD117D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434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E67F7A8-BD57-4C5A-93FA-A7B3F97884E4}" type="slidenum">
              <a:rPr lang="ru-RU" altLang="ru-RU" sz="1200">
                <a:latin typeface="+mn-lt"/>
              </a:rPr>
              <a:pPr algn="r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92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51857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2292C-A649-45B6-8F7B-357250929EA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21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275DD-F1D3-4BB0-B372-F37581B9BDDC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60D5-98F3-4644-B7FF-02B10183A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E175-D393-4043-A435-DF2598D33D7A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1DB2-931E-4471-BD23-E382444FE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CAEC5-84E7-4DB6-985B-7CDECFD1FC98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DA60-E33D-4332-9E35-E91B51AF5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4C4E-80F3-4C93-BFC3-6684E405C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53D60-180B-483E-8893-9C6C1DF48CA1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122A0-0F26-453F-9C46-AF343BD07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BD09-F848-4FCB-A865-84803D95242C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EF49-A879-4052-B13C-86120090C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54A6-575A-4B16-BB8D-09D0BA1D7A9D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61A97-1997-4B2A-9886-F06613006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69D4-BED7-4175-9B73-CAA0845F7031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5DB7B-425B-475D-B9DF-2A1FD37BA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D9C2-C8BC-4956-B920-2C5C7E389E10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9E20-0E60-4799-87F2-FA2664E5F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FFF3-7194-4A60-900E-6D0090BC0F69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67B7D-7C89-4B33-838F-2FF29265F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17E0-823E-4EB9-BD8B-D84BCCBC8586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06DE-A141-4705-91EB-E445F5596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FEC2-6AD9-46DB-B26D-A262F12A5670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D7B8-91B1-4E82-B10D-F990E06A8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649591-7A95-4D3D-AA27-3BA2F061CE7F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5A1AA-FCCD-4848-9FFD-F4415D439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бюджет Тейковского муниципального района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на 2018 год и плановый период 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2019-2020 годов в соответствии с решением Совета Тейковского муниципального района от 12.12.2017г. № 262-р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933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- 6058,0т.р.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- 5258,4 т.р.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– 5808,2 т.р.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- 3962,1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Реализация мероприятий</a:t>
            </a:r>
          </a:p>
          <a:p>
            <a:r>
              <a:rPr lang="ru-RU" sz="1200"/>
              <a:t> по созданию системы 112 для</a:t>
            </a:r>
          </a:p>
          <a:p>
            <a:r>
              <a:rPr lang="ru-RU" sz="1200"/>
              <a:t>обеспечения вызова </a:t>
            </a:r>
          </a:p>
          <a:p>
            <a:r>
              <a:rPr lang="ru-RU" sz="1200"/>
              <a:t>экстренных оперативных служб-</a:t>
            </a:r>
          </a:p>
          <a:p>
            <a:r>
              <a:rPr lang="ru-RU" sz="1200"/>
              <a:t>549,8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-4761,7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-3962,1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- 7305,5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- 8099,1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- 8754,1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- 5749,9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- 3001,2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238,6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5096,9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1970,0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-5985,4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- 2110,7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- 10039,4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- 7971,6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- 8546,1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6074,5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7367,8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Благоустройство- 1648,5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5500,0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год- 126880,7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год- 110799,5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год- 113527,4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16144,8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- 81210,5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5425,5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- 855,7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9890,9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15676,9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94621,7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5663,6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- 877,6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10040,9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16034,4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79356,4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Дополнительное образование</a:t>
            </a:r>
          </a:p>
          <a:p>
            <a:r>
              <a:rPr lang="ru-RU" sz="1200"/>
              <a:t>детей – 5425,5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- 855,7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9127,5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- 9790,7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- 8053,9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- 8053,9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- 1399,2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 – 8391,5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- 1399,2 тыс.руб.;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-1399,2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0900 «Здравоохранение»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- 200,0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- 0,0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 0,0 т.р.</a:t>
            </a:r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Амбулаторная помощь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200,0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1000 «Социальная политика»</a:t>
            </a:r>
          </a:p>
        </p:txBody>
      </p:sp>
      <p:sp>
        <p:nvSpPr>
          <p:cNvPr id="107523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- 2435,7 т.р. </a:t>
            </a:r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- 1808,6 т.р.</a:t>
            </a:r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 1916,0 т.р.</a:t>
            </a:r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- 107,4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- 492,2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1373,5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- 570,0тыс.руб.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- 492,2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- 492,2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- 247,8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- 177,8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- 177,8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177,8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247,8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177,8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2018 год - 152154,5 тыс.руб. (81,5 % общих расходов бюджета)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2019 год - 136829,5 тыс.руб. (76,2 %)              2020 год - 132830,7 тыс.руб. (74,2 %)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179388" y="3357563"/>
            <a:ext cx="4352925" cy="949325"/>
            <a:chOff x="92" y="2454"/>
            <a:chExt cx="2651" cy="386"/>
          </a:xfrm>
        </p:grpSpPr>
        <p:pic>
          <p:nvPicPr>
            <p:cNvPr id="850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3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физической культуры и спорта в Тейковском муниципальном районе»                    </a:t>
              </a:r>
              <a:r>
                <a:rPr lang="ru-RU" altLang="ru-RU" b="1">
                  <a:latin typeface="Times New Roman" pitchFamily="18" charset="0"/>
                </a:rPr>
                <a:t>2018 г.- 247,8 т.р.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7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8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5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6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«Патриотическое воспитание детей и молодежи  и подготовка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2018 г. - 100,0 тыс.руб.     </a:t>
              </a:r>
            </a:p>
          </p:txBody>
        </p:sp>
      </p:grpSp>
      <p:grpSp>
        <p:nvGrpSpPr>
          <p:cNvPr id="84998" name="Скругленный прямоугольник 9"/>
          <p:cNvGrpSpPr>
            <a:grpSpLocks/>
          </p:cNvGrpSpPr>
          <p:nvPr/>
        </p:nvGrpSpPr>
        <p:grpSpPr bwMode="auto">
          <a:xfrm>
            <a:off x="179388" y="4221163"/>
            <a:ext cx="4246562" cy="863600"/>
            <a:chOff x="113" y="2880"/>
            <a:chExt cx="2630" cy="346"/>
          </a:xfrm>
        </p:grpSpPr>
        <p:pic>
          <p:nvPicPr>
            <p:cNvPr id="85023" name="Скругленный прямоугольник 9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113" y="2880"/>
              <a:ext cx="26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4" name="Text Box 18"/>
            <p:cNvSpPr txBox="1">
              <a:spLocks noChangeArrowheads="1"/>
            </p:cNvSpPr>
            <p:nvPr/>
          </p:nvSpPr>
          <p:spPr bwMode="auto">
            <a:xfrm>
              <a:off x="114" y="2908"/>
              <a:ext cx="25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«Поддержка населения в Тейковском муниципальном районе»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  <a:cs typeface="Times New Roman" pitchFamily="18" charset="0"/>
                </a:rPr>
                <a:t> 2018 -  70,0 тыс.руб.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1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2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9" name="Скругленный прямоугольник 12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0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г.- 400,0 тыс.руб.; 2019 г. – 200,0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5001" name="Скругленный прямоугольник 14"/>
          <p:cNvGrpSpPr>
            <a:grpSpLocks/>
          </p:cNvGrpSpPr>
          <p:nvPr/>
        </p:nvGrpSpPr>
        <p:grpSpPr bwMode="auto">
          <a:xfrm>
            <a:off x="250825" y="5157788"/>
            <a:ext cx="4248150" cy="1584325"/>
            <a:chOff x="87" y="3255"/>
            <a:chExt cx="2696" cy="735"/>
          </a:xfrm>
        </p:grpSpPr>
        <p:pic>
          <p:nvPicPr>
            <p:cNvPr id="85017" name="Скругленный прямоугольник 1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8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доступным и комфортным жильем, объектами инженерной инфраструктуры и услугами жилищно-коммунального хозяйства Тейковского муниципального района»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10050,0 т.р.; 8753,5 тыс.руб.;8071,6 т.руб. </a:t>
              </a:r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2" name="Скругленный прямоугольник 4"/>
          <p:cNvGrpSpPr>
            <a:grpSpLocks/>
          </p:cNvGrpSpPr>
          <p:nvPr/>
        </p:nvGrpSpPr>
        <p:grpSpPr bwMode="auto">
          <a:xfrm>
            <a:off x="107950" y="2276475"/>
            <a:ext cx="4319588" cy="1008063"/>
            <a:chOff x="88" y="1966"/>
            <a:chExt cx="2655" cy="369"/>
          </a:xfrm>
        </p:grpSpPr>
        <p:pic>
          <p:nvPicPr>
            <p:cNvPr id="85015" name="Скругленный прямоугольник 4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«Культура Тейковского муниципального района»        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2018 - 10153,4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2019-2020</a:t>
              </a:r>
              <a:r>
                <a:rPr lang="ru-RU" altLang="ru-RU">
                  <a:latin typeface="Times New Roman" pitchFamily="18" charset="0"/>
                </a:rPr>
                <a:t> - </a:t>
              </a:r>
              <a:r>
                <a:rPr lang="ru-RU" altLang="ru-RU" b="1">
                  <a:latin typeface="Times New Roman" pitchFamily="18" charset="0"/>
                </a:rPr>
                <a:t>по  8152,5 тыс.руб.</a:t>
              </a: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3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4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1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2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г.-  525,6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5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10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1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образования Тейковского  муниципального района» 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    </a:t>
              </a:r>
              <a:r>
                <a:rPr lang="ru-RU" altLang="ru-RU" b="1">
                  <a:latin typeface="Times New Roman" pitchFamily="18" charset="0"/>
                </a:rPr>
                <a:t>124037,2  тыс.руб.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111198,0 тыс.руб.     108470,1 тыс.руб.</a:t>
              </a:r>
            </a:p>
          </p:txBody>
        </p:sp>
      </p:grpSp>
      <p:sp>
        <p:nvSpPr>
          <p:cNvPr id="85006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007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«</a:t>
            </a:r>
          </a:p>
        </p:txBody>
      </p:sp>
      <p:sp>
        <p:nvSpPr>
          <p:cNvPr id="85008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сети муниципальных автомобильных</a:t>
            </a:r>
          </a:p>
          <a:p>
            <a:r>
              <a:rPr lang="ru-RU"/>
              <a:t>дорог общего пользования местного значения</a:t>
            </a:r>
          </a:p>
          <a:p>
            <a:r>
              <a:rPr lang="ru-RU"/>
              <a:t>Тейковского муниципального района и дорог </a:t>
            </a:r>
          </a:p>
          <a:p>
            <a:r>
              <a:rPr lang="ru-RU"/>
              <a:t>Внутри населенных пунктов»</a:t>
            </a:r>
          </a:p>
          <a:p>
            <a:r>
              <a:rPr lang="ru-RU"/>
              <a:t>                 </a:t>
            </a:r>
            <a:r>
              <a:rPr lang="ru-RU" b="1"/>
              <a:t>2018 г.- 4846,9 тыс.руб.;</a:t>
            </a:r>
          </a:p>
          <a:p>
            <a:r>
              <a:rPr lang="ru-RU" b="1"/>
              <a:t>         2019- 5499,9 т.р.;2020 г.г.- 5735,4 т.р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188913"/>
            <a:ext cx="4319587" cy="2087562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1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060575"/>
            <a:ext cx="4321175" cy="2017713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9" name="Скругленный прямоугольник 5"/>
          <p:cNvGrpSpPr>
            <a:grpSpLocks/>
          </p:cNvGrpSpPr>
          <p:nvPr/>
        </p:nvGrpSpPr>
        <p:grpSpPr bwMode="auto">
          <a:xfrm>
            <a:off x="4572000" y="188913"/>
            <a:ext cx="4319588" cy="2087562"/>
            <a:chOff x="84" y="1306"/>
            <a:chExt cx="2581" cy="573"/>
          </a:xfrm>
        </p:grpSpPr>
        <p:pic>
          <p:nvPicPr>
            <p:cNvPr id="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20" name="Скругленный прямоугольник 5"/>
          <p:cNvGrpSpPr>
            <a:grpSpLocks/>
          </p:cNvGrpSpPr>
          <p:nvPr/>
        </p:nvGrpSpPr>
        <p:grpSpPr bwMode="auto">
          <a:xfrm>
            <a:off x="4572000" y="1989138"/>
            <a:ext cx="4319588" cy="2376487"/>
            <a:chOff x="84" y="1306"/>
            <a:chExt cx="2581" cy="573"/>
          </a:xfrm>
        </p:grpSpPr>
        <p:pic>
          <p:nvPicPr>
            <p:cNvPr id="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21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2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3" name="Text Box 31"/>
          <p:cNvSpPr txBox="1">
            <a:spLocks noChangeArrowheads="1"/>
          </p:cNvSpPr>
          <p:nvPr/>
        </p:nvSpPr>
        <p:spPr bwMode="auto">
          <a:xfrm>
            <a:off x="250825" y="404813"/>
            <a:ext cx="396081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Информатизация и информационная</a:t>
            </a:r>
          </a:p>
          <a:p>
            <a:r>
              <a:rPr lang="ru-RU" sz="1600"/>
              <a:t>безопасность  Тейковского </a:t>
            </a:r>
          </a:p>
          <a:p>
            <a:r>
              <a:rPr lang="ru-RU" sz="1600"/>
              <a:t>муниципального района»</a:t>
            </a:r>
          </a:p>
          <a:p>
            <a:r>
              <a:rPr lang="ru-RU" sz="1600"/>
              <a:t>     </a:t>
            </a:r>
            <a:r>
              <a:rPr lang="ru-RU" b="1"/>
              <a:t>ежегодно по  1330,0 тыс.руб.</a:t>
            </a:r>
          </a:p>
        </p:txBody>
      </p:sp>
      <p:sp>
        <p:nvSpPr>
          <p:cNvPr id="86024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««У</a:t>
            </a:r>
          </a:p>
        </p:txBody>
      </p:sp>
      <p:sp>
        <p:nvSpPr>
          <p:cNvPr id="86025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370363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Улучшение условий труда в </a:t>
            </a:r>
          </a:p>
          <a:p>
            <a:r>
              <a:rPr lang="ru-RU" sz="1600"/>
              <a:t>Тейковском муниципальном районе»</a:t>
            </a:r>
          </a:p>
          <a:p>
            <a:r>
              <a:rPr lang="ru-RU" sz="1600"/>
              <a:t>           </a:t>
            </a:r>
            <a:r>
              <a:rPr lang="ru-RU" b="1"/>
              <a:t>2018 г.- 300,0 тыс.руб.;</a:t>
            </a:r>
          </a:p>
          <a:p>
            <a:r>
              <a:rPr lang="ru-RU" b="1"/>
              <a:t>       2019 – 2020 г.г.по 50,0 тыс.руб.</a:t>
            </a:r>
          </a:p>
          <a:p>
            <a:r>
              <a:rPr lang="ru-RU" sz="1800"/>
              <a:t> </a:t>
            </a:r>
          </a:p>
        </p:txBody>
      </p:sp>
      <p:sp>
        <p:nvSpPr>
          <p:cNvPr id="86026" name="Text Box 34"/>
          <p:cNvSpPr txBox="1">
            <a:spLocks noChangeArrowheads="1"/>
          </p:cNvSpPr>
          <p:nvPr/>
        </p:nvSpPr>
        <p:spPr bwMode="auto">
          <a:xfrm>
            <a:off x="376238" y="2205038"/>
            <a:ext cx="3979862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Повышение безопасности </a:t>
            </a:r>
          </a:p>
          <a:p>
            <a:r>
              <a:rPr lang="ru-RU" sz="1600">
                <a:latin typeface="Times New Roman" pitchFamily="18" charset="0"/>
              </a:rPr>
              <a:t>дорожного движения на территории</a:t>
            </a:r>
          </a:p>
          <a:p>
            <a:r>
              <a:rPr lang="ru-RU" sz="1600">
                <a:latin typeface="Times New Roman" pitchFamily="18" charset="0"/>
              </a:rPr>
              <a:t>Тейковского муниципального района</a:t>
            </a:r>
          </a:p>
          <a:p>
            <a:r>
              <a:rPr lang="ru-RU" sz="1600">
                <a:latin typeface="Times New Roman" pitchFamily="18" charset="0"/>
              </a:rPr>
              <a:t>на 2017- 2020 годы»</a:t>
            </a:r>
          </a:p>
          <a:p>
            <a:r>
              <a:rPr lang="ru-RU" sz="1600"/>
              <a:t>      </a:t>
            </a:r>
            <a:r>
              <a:rPr lang="ru-RU" b="1"/>
              <a:t>ежегодно по 250,0 тыс.руб.</a:t>
            </a:r>
          </a:p>
        </p:txBody>
      </p:sp>
      <p:sp>
        <p:nvSpPr>
          <p:cNvPr id="86027" name="Text Box 35"/>
          <p:cNvSpPr txBox="1">
            <a:spLocks noChangeArrowheads="1"/>
          </p:cNvSpPr>
          <p:nvPr/>
        </p:nvSpPr>
        <p:spPr bwMode="auto">
          <a:xfrm>
            <a:off x="4716463" y="2060575"/>
            <a:ext cx="40322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сельского хозяйства и регулирование рынков сельскохозяйственной</a:t>
            </a:r>
          </a:p>
          <a:p>
            <a:r>
              <a:rPr lang="ru-RU"/>
              <a:t>продукции, сырья и продовольствия</a:t>
            </a:r>
          </a:p>
          <a:p>
            <a:r>
              <a:rPr lang="ru-RU"/>
              <a:t>Тейковского муниципального района»</a:t>
            </a:r>
          </a:p>
          <a:p>
            <a:r>
              <a:rPr lang="ru-RU"/>
              <a:t>                    </a:t>
            </a:r>
            <a:r>
              <a:rPr lang="ru-RU" sz="1200" b="1"/>
              <a:t>2018 г.- 770,0 тыс.руб.;</a:t>
            </a:r>
          </a:p>
          <a:p>
            <a:r>
              <a:rPr lang="ru-RU" sz="1200" b="1"/>
              <a:t>                       2019 г. – 1796,9 тыс.руб.;</a:t>
            </a:r>
          </a:p>
          <a:p>
            <a:r>
              <a:rPr lang="ru-RU" sz="1200" b="1"/>
              <a:t>                       2020 г. - 1514,0 тыс.руб.</a:t>
            </a:r>
          </a:p>
        </p:txBody>
      </p:sp>
      <p:sp>
        <p:nvSpPr>
          <p:cNvPr id="86028" name="Text Box 31"/>
          <p:cNvSpPr txBox="1">
            <a:spLocks noChangeArrowheads="1"/>
          </p:cNvSpPr>
          <p:nvPr/>
        </p:nvSpPr>
        <p:spPr bwMode="auto">
          <a:xfrm>
            <a:off x="250825" y="404813"/>
            <a:ext cx="396081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Информатизация и информационная</a:t>
            </a:r>
          </a:p>
          <a:p>
            <a:r>
              <a:rPr lang="ru-RU" sz="1600"/>
              <a:t>безопасность  Тейковского </a:t>
            </a:r>
          </a:p>
          <a:p>
            <a:r>
              <a:rPr lang="ru-RU" sz="1600"/>
              <a:t>муниципального района»</a:t>
            </a:r>
          </a:p>
          <a:p>
            <a:r>
              <a:rPr lang="ru-RU" sz="1600"/>
              <a:t>     </a:t>
            </a:r>
            <a:r>
              <a:rPr lang="ru-RU" b="1"/>
              <a:t>ежегодно по  1330,0 тыс.руб.</a:t>
            </a:r>
          </a:p>
        </p:txBody>
      </p:sp>
      <p:sp>
        <p:nvSpPr>
          <p:cNvPr id="86029" name="Text Box 35"/>
          <p:cNvSpPr txBox="1">
            <a:spLocks noChangeArrowheads="1"/>
          </p:cNvSpPr>
          <p:nvPr/>
        </p:nvSpPr>
        <p:spPr bwMode="auto">
          <a:xfrm>
            <a:off x="4716463" y="2060575"/>
            <a:ext cx="40322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сельского хозяйства и регулирование рынков сельскохозяйственной</a:t>
            </a:r>
          </a:p>
          <a:p>
            <a:r>
              <a:rPr lang="ru-RU"/>
              <a:t>продукции, сырья и продовольствия</a:t>
            </a:r>
          </a:p>
          <a:p>
            <a:r>
              <a:rPr lang="ru-RU"/>
              <a:t>Тейковского муниципального района»</a:t>
            </a:r>
            <a:endParaRPr lang="ru-RU" sz="1200" b="1"/>
          </a:p>
        </p:txBody>
      </p:sp>
      <p:grpSp>
        <p:nvGrpSpPr>
          <p:cNvPr id="86030" name="Скругленный прямоугольник 5"/>
          <p:cNvGrpSpPr>
            <a:grpSpLocks/>
          </p:cNvGrpSpPr>
          <p:nvPr/>
        </p:nvGrpSpPr>
        <p:grpSpPr bwMode="auto">
          <a:xfrm>
            <a:off x="250825" y="3933825"/>
            <a:ext cx="4321175" cy="2017713"/>
            <a:chOff x="84" y="1306"/>
            <a:chExt cx="2581" cy="573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3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1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38782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«Создание условий для развития туризма в </a:t>
            </a:r>
          </a:p>
          <a:p>
            <a:r>
              <a:rPr lang="ru-RU"/>
              <a:t>Тейковском муниципальном районе»</a:t>
            </a:r>
          </a:p>
          <a:p>
            <a:r>
              <a:rPr lang="ru-RU"/>
              <a:t>              </a:t>
            </a:r>
            <a:r>
              <a:rPr lang="ru-RU" b="1"/>
              <a:t>2018 г. – 150,0 тыс.руб.;</a:t>
            </a:r>
          </a:p>
          <a:p>
            <a:r>
              <a:rPr lang="ru-RU" b="1"/>
              <a:t>              2019 г. – 50,0 тыс.руб.</a:t>
            </a:r>
          </a:p>
        </p:txBody>
      </p:sp>
      <p:grpSp>
        <p:nvGrpSpPr>
          <p:cNvPr id="86043" name="Скругленный прямоугольник 5"/>
          <p:cNvGrpSpPr>
            <a:grpSpLocks/>
          </p:cNvGrpSpPr>
          <p:nvPr/>
        </p:nvGrpSpPr>
        <p:grpSpPr bwMode="auto">
          <a:xfrm>
            <a:off x="4572000" y="4508500"/>
            <a:ext cx="4321175" cy="1584325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4803775" y="41386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4624388" y="4508500"/>
            <a:ext cx="3849687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«Создание благоприятных условий в целях </a:t>
            </a:r>
          </a:p>
          <a:p>
            <a:r>
              <a:rPr lang="ru-RU"/>
              <a:t>привлечения медицинских работников для</a:t>
            </a:r>
          </a:p>
          <a:p>
            <a:r>
              <a:rPr lang="ru-RU"/>
              <a:t>работы в учреждениях здравоохранения, </a:t>
            </a:r>
          </a:p>
          <a:p>
            <a:r>
              <a:rPr lang="ru-RU"/>
              <a:t>расположенных на территории Тейковского муниципального района»</a:t>
            </a:r>
          </a:p>
          <a:p>
            <a:r>
              <a:rPr lang="ru-RU"/>
              <a:t>          </a:t>
            </a:r>
            <a:r>
              <a:rPr lang="ru-RU" b="1"/>
              <a:t>2018 год – 200,0 тыс.руб.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 Бюджет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2018 год и плановый период 2019 и 2020 годов</a:t>
            </a:r>
          </a:p>
          <a:p>
            <a:r>
              <a:rPr lang="ru-RU" sz="2000" smtClean="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2018 год и плановый период 2019 - 2020 годов</a:t>
            </a:r>
          </a:p>
          <a:p>
            <a:r>
              <a:rPr lang="ru-RU" sz="2000" smtClean="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 smtClean="0">
                <a:latin typeface="Times New Roman" pitchFamily="18" charset="0"/>
              </a:rPr>
              <a:t>Ожидаемом исполнении бюджета Тейковского муниципального района за 2017 год</a:t>
            </a:r>
          </a:p>
          <a:p>
            <a:r>
              <a:rPr lang="ru-RU" sz="2000" smtClean="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    124037,2 тыс.руб. (66,2 % от общего объёма расхода бюджета); 2019 – 111198,0 тыс.руб., 2020 – 108470,1 тыс.руб.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2018- 1367,5</a:t>
              </a:r>
              <a:r>
                <a:rPr lang="ru-RU" altLang="ru-RU">
                  <a:latin typeface="Times New Roman" pitchFamily="18" charset="0"/>
                </a:rPr>
                <a:t>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2019 – 725,5 </a:t>
              </a:r>
              <a:r>
                <a:rPr lang="ru-RU" altLang="ru-RU">
                  <a:latin typeface="Times New Roman" pitchFamily="18" charset="0"/>
                </a:rPr>
                <a:t>т.руб.;</a:t>
              </a:r>
              <a:r>
                <a:rPr lang="ru-RU" altLang="ru-RU" b="1">
                  <a:latin typeface="Times New Roman" pitchFamily="18" charset="0"/>
                </a:rPr>
                <a:t> 2020 – 725,5 </a:t>
              </a:r>
              <a:r>
                <a:rPr lang="ru-RU" altLang="ru-RU">
                  <a:latin typeface="Times New Roman" pitchFamily="18" charset="0"/>
                </a:rPr>
                <a:t>т.руб.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708275"/>
            <a:ext cx="4032250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2018- 60779,0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;2019 –2020 по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56008,0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876925"/>
            <a:ext cx="4057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5003800" y="5876925"/>
            <a:ext cx="3725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2018-2019г. по 476,4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2018 - 46385,2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2019- 46535,3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2020 - 44601,2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2018- 3901,7 </a:t>
            </a:r>
            <a:r>
              <a:rPr lang="ru-RU" altLang="ru-RU">
                <a:latin typeface="Times New Roman" pitchFamily="18" charset="0"/>
              </a:rPr>
              <a:t>тыс.руб.;</a:t>
            </a:r>
            <a:r>
              <a:rPr lang="ru-RU" altLang="ru-RU" b="1">
                <a:latin typeface="Times New Roman" pitchFamily="18" charset="0"/>
              </a:rPr>
              <a:t> 2019-2020 по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3927,7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787900" y="4508500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667,6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2019 - 2020 по 665,7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 -10062,8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 2382,4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2020 – 2352,0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3635375" y="260350"/>
            <a:ext cx="3889375" cy="2085975"/>
            <a:chOff x="84" y="1273"/>
            <a:chExt cx="2581" cy="818"/>
          </a:xfrm>
        </p:grpSpPr>
        <p:pic>
          <p:nvPicPr>
            <p:cNvPr id="880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0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молодежной политики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 - 110,0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–190,0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2020 – 190,0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4787900" y="3141663"/>
            <a:ext cx="4176713" cy="2232025"/>
            <a:chOff x="84" y="1273"/>
            <a:chExt cx="2581" cy="818"/>
          </a:xfrm>
        </p:grpSpPr>
        <p:pic>
          <p:nvPicPr>
            <p:cNvPr id="8806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Тейковского муниципального района 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2018 -122,1 т.р.; 2019 - 155,8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72" name="Скругленный прямоугольник 5"/>
          <p:cNvGrpSpPr>
            <a:grpSpLocks/>
          </p:cNvGrpSpPr>
          <p:nvPr/>
        </p:nvGrpSpPr>
        <p:grpSpPr bwMode="auto">
          <a:xfrm>
            <a:off x="395288" y="2060575"/>
            <a:ext cx="4176712" cy="2232025"/>
            <a:chOff x="84" y="1273"/>
            <a:chExt cx="2581" cy="818"/>
          </a:xfrm>
        </p:grpSpPr>
        <p:pic>
          <p:nvPicPr>
            <p:cNvPr id="8807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4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«Меры социально-экономической поддержки молодых специалистов муниципальных организаций системы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2018 -164,9т.р.; 2019 - 131,2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4508500"/>
            <a:ext cx="4535487" cy="234950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2018 – 247,8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Культура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- 10153,4 тыс.руб. (5,4 % от общего объёма расхода бюджета); 2019 – 2020 годы по 8152,5 тыс.руб.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268413"/>
            <a:ext cx="4122737" cy="1584325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8391,5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2019 - 2020 по 6654,7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87900" y="1268413"/>
            <a:ext cx="4129088" cy="1584325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1761,9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2019-2020 по 1497,8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sz="1800" b="1">
                <a:latin typeface="Times New Roman" pitchFamily="18" charset="0"/>
              </a:rPr>
              <a:t>       </a:t>
            </a:r>
            <a:r>
              <a:rPr lang="ru-RU" altLang="ru-RU" sz="1800" b="1" i="1">
                <a:latin typeface="Times New Roman" pitchFamily="18" charset="0"/>
              </a:rPr>
              <a:t>2018 год    -  247,8 тыс.руб. (0,1 % от общего объёма расхода бюджета); 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Поддержка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  -  70,0 тыс.руб. (0,04 % от общего объёма расхода бюджета).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0114" name="Скругленный прямоугольник 5"/>
          <p:cNvGrpSpPr>
            <a:grpSpLocks/>
          </p:cNvGrpSpPr>
          <p:nvPr/>
        </p:nvGrpSpPr>
        <p:grpSpPr bwMode="auto">
          <a:xfrm>
            <a:off x="2555875" y="981075"/>
            <a:ext cx="4022725" cy="1089025"/>
            <a:chOff x="50" y="1184"/>
            <a:chExt cx="2581" cy="506"/>
          </a:xfrm>
        </p:grpSpPr>
        <p:pic>
          <p:nvPicPr>
            <p:cNvPr id="9012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«Повышение качества жизни граждан пожилого возраста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2018 – 70,0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0115" name="Скругленный прямоугольник 6"/>
          <p:cNvGrpSpPr>
            <a:grpSpLocks/>
          </p:cNvGrpSpPr>
          <p:nvPr/>
        </p:nvGrpSpPr>
        <p:grpSpPr bwMode="auto">
          <a:xfrm>
            <a:off x="4284663" y="3716338"/>
            <a:ext cx="4392612" cy="1655762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0126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1023,1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</p:txBody>
        </p:sp>
      </p:grpSp>
      <p:grpSp>
        <p:nvGrpSpPr>
          <p:cNvPr id="90116" name="Скругленный прямоугольник 8"/>
          <p:cNvGrpSpPr>
            <a:grpSpLocks/>
          </p:cNvGrpSpPr>
          <p:nvPr/>
        </p:nvGrpSpPr>
        <p:grpSpPr bwMode="auto">
          <a:xfrm>
            <a:off x="4427538" y="5516563"/>
            <a:ext cx="4391025" cy="1081087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0124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2018 - 508,4 </a:t>
              </a:r>
              <a:r>
                <a:rPr lang="ru-RU" altLang="ru-RU" sz="1600">
                  <a:latin typeface="Times New Roman" pitchFamily="18" charset="0"/>
                </a:rPr>
                <a:t>т.руб.;</a:t>
              </a:r>
              <a:r>
                <a:rPr lang="ru-RU" altLang="ru-RU" sz="1600" b="1">
                  <a:latin typeface="Times New Roman" pitchFamily="18" charset="0"/>
                </a:rPr>
                <a:t> 2019 – 574,5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</a:p>
          </p:txBody>
        </p:sp>
      </p:grpSp>
      <p:grpSp>
        <p:nvGrpSpPr>
          <p:cNvPr id="90117" name="Скругленный прямоугольник 9"/>
          <p:cNvGrpSpPr>
            <a:grpSpLocks/>
          </p:cNvGrpSpPr>
          <p:nvPr/>
        </p:nvGrpSpPr>
        <p:grpSpPr bwMode="auto">
          <a:xfrm>
            <a:off x="539750" y="3716338"/>
            <a:ext cx="3505200" cy="2811462"/>
            <a:chOff x="98" y="2796"/>
            <a:chExt cx="2581" cy="514"/>
          </a:xfrm>
        </p:grpSpPr>
        <p:pic>
          <p:nvPicPr>
            <p:cNvPr id="7179" name="Скругленный прямоугольник 9"/>
            <p:cNvPicPr>
              <a:picLocks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98" y="2796"/>
              <a:ext cx="2581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</p:pic>
        <p:sp>
          <p:nvSpPr>
            <p:cNvPr id="7180" name="Text Box 18"/>
            <p:cNvSpPr txBox="1">
              <a:spLocks noChangeArrowheads="1"/>
            </p:cNvSpPr>
            <p:nvPr/>
          </p:nvSpPr>
          <p:spPr bwMode="auto">
            <a:xfrm>
              <a:off x="114" y="2823"/>
              <a:ext cx="2520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  <p:txBody>
            <a:bodyPr/>
            <a:lstStyle/>
            <a:p>
              <a:pPr algn="ctr">
                <a:defRPr/>
              </a:pPr>
              <a:r>
                <a:rPr lang="ru-RU" altLang="ru-RU" sz="1600">
                  <a:latin typeface="Times New Roman" pitchFamily="18" charset="0"/>
                </a:rPr>
                <a:t>Подпрограмма «Обеспечение жильем молодых семей в Тейковском муниципальном районе»</a:t>
              </a:r>
            </a:p>
            <a:p>
              <a:pPr algn="ctr">
                <a:defRPr/>
              </a:pPr>
              <a:r>
                <a:rPr lang="ru-RU" altLang="ru-RU" b="1">
                  <a:latin typeface="Times New Roman" pitchFamily="18" charset="0"/>
                </a:rPr>
                <a:t>2018 - 570,0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>
                <a:defRPr/>
              </a:pPr>
              <a:r>
                <a:rPr lang="ru-RU" altLang="ru-RU" b="1">
                  <a:latin typeface="Times New Roman" pitchFamily="18" charset="0"/>
                </a:rPr>
                <a:t>2019 – 107,4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>
                <a:defRPr/>
              </a:pP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0118" name="Заголовок 1"/>
          <p:cNvSpPr txBox="1">
            <a:spLocks/>
          </p:cNvSpPr>
          <p:nvPr/>
        </p:nvSpPr>
        <p:spPr bwMode="auto">
          <a:xfrm>
            <a:off x="0" y="2205038"/>
            <a:ext cx="91440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-  10050,0 тыс.руб. (5,4 %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– 8753,5 тыс.руб.; 2020 – 8071,6 тыс.руб.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115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5500,0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1139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grpSp>
        <p:nvGrpSpPr>
          <p:cNvPr id="91140" name="Скругленный прямоугольник 5"/>
          <p:cNvGrpSpPr>
            <a:grpSpLocks/>
          </p:cNvGrpSpPr>
          <p:nvPr/>
        </p:nvGrpSpPr>
        <p:grpSpPr bwMode="auto">
          <a:xfrm>
            <a:off x="395288" y="1989138"/>
            <a:ext cx="4032250" cy="2232025"/>
            <a:chOff x="50" y="1184"/>
            <a:chExt cx="2581" cy="506"/>
          </a:xfrm>
        </p:grpSpPr>
        <p:pic>
          <p:nvPicPr>
            <p:cNvPr id="9115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сбору (в том числе раздельному сбору),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1" name="Скругленный прямоугольник 5"/>
          <p:cNvGrpSpPr>
            <a:grpSpLocks/>
          </p:cNvGrpSpPr>
          <p:nvPr/>
        </p:nvGrpSpPr>
        <p:grpSpPr bwMode="auto">
          <a:xfrm>
            <a:off x="395288" y="333375"/>
            <a:ext cx="4105275" cy="1511300"/>
            <a:chOff x="50" y="1184"/>
            <a:chExt cx="2581" cy="506"/>
          </a:xfrm>
        </p:grpSpPr>
        <p:pic>
          <p:nvPicPr>
            <p:cNvPr id="9115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2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887,9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2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114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3" name="Скругленный прямоугольник 5"/>
          <p:cNvGrpSpPr>
            <a:grpSpLocks/>
          </p:cNvGrpSpPr>
          <p:nvPr/>
        </p:nvGrpSpPr>
        <p:grpSpPr bwMode="auto">
          <a:xfrm>
            <a:off x="395288" y="4508500"/>
            <a:ext cx="4105275" cy="1873250"/>
            <a:chOff x="50" y="1184"/>
            <a:chExt cx="2581" cy="506"/>
          </a:xfrm>
        </p:grpSpPr>
        <p:pic>
          <p:nvPicPr>
            <p:cNvPr id="9114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инженерной инфраструктурой земельных участков, предназначенных для бесплатного предоставления семьям с тремя и более детьми»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г. - 800,0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4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114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г.- 200,0</a:t>
              </a:r>
              <a:r>
                <a:rPr lang="ru-RU" altLang="ru-RU">
                  <a:latin typeface="Times New Roman" pitchFamily="18" charset="0"/>
                </a:rPr>
                <a:t>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2019 -2020 </a:t>
              </a:r>
              <a:r>
                <a:rPr lang="ru-RU" altLang="ru-RU">
                  <a:latin typeface="Times New Roman" pitchFamily="18" charset="0"/>
                </a:rPr>
                <a:t>по </a:t>
              </a:r>
              <a:r>
                <a:rPr lang="ru-RU" altLang="ru-RU" b="1">
                  <a:latin typeface="Times New Roman" pitchFamily="18" charset="0"/>
                </a:rPr>
                <a:t>100,0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162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7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«Устойчивое развитие сельских территорий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2018 - 220,0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г. – 1168,0</a:t>
              </a:r>
              <a:r>
                <a:rPr lang="ru-RU" altLang="ru-RU">
                  <a:latin typeface="Times New Roman" pitchFamily="18" charset="0"/>
                </a:rPr>
                <a:t> тыс.руб.; </a:t>
              </a:r>
              <a:r>
                <a:rPr lang="ru-RU" altLang="ru-RU" b="1">
                  <a:latin typeface="Times New Roman" pitchFamily="18" charset="0"/>
                </a:rPr>
                <a:t>2020 г.- 938,0</a:t>
              </a:r>
              <a:r>
                <a:rPr lang="ru-RU" altLang="ru-RU">
                  <a:latin typeface="Times New Roman" pitchFamily="18" charset="0"/>
                </a:rPr>
                <a:t> тыс.руб.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сельского хозяйства и регулирование рынков сельскохозяйственной продукции, сырья и продовольствия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770,0 тыс.руб. (0,4 %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sz="1800" b="1" i="1">
                <a:latin typeface="Times New Roman" pitchFamily="18" charset="0"/>
              </a:rPr>
              <a:t>. – 1796,6 </a:t>
            </a:r>
            <a:r>
              <a:rPr lang="ru-RU" altLang="ru-RU" sz="1600" b="1" i="1">
                <a:latin typeface="Times New Roman" pitchFamily="18" charset="0"/>
              </a:rPr>
              <a:t>тыс.руб.;</a:t>
            </a:r>
            <a:r>
              <a:rPr lang="ru-RU" altLang="ru-RU" sz="1800" b="1" i="1">
                <a:latin typeface="Times New Roman" pitchFamily="18" charset="0"/>
              </a:rPr>
              <a:t> 2020 </a:t>
            </a:r>
            <a:r>
              <a:rPr lang="ru-RU" altLang="ru-RU" sz="1600" b="1" i="1">
                <a:latin typeface="Times New Roman" pitchFamily="18" charset="0"/>
              </a:rPr>
              <a:t>г.</a:t>
            </a:r>
            <a:r>
              <a:rPr lang="ru-RU" altLang="ru-RU" sz="1800" b="1" i="1">
                <a:latin typeface="Times New Roman" pitchFamily="18" charset="0"/>
              </a:rPr>
              <a:t> - 1514,0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4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- 400,0 тыс.руб. (0,2 % от общего объёма расхода бюджета); 2019 – 200,0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216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2018 - 400,0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.; 2019 -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2168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2169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7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«Планировка территории и проведение комплексных кадастровых работ на территории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550,0 тыс.руб.; 2019 - 628,6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576,0 тыс.руб.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2484438" y="1628775"/>
            <a:ext cx="3816350" cy="15843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туристической привлекательности Тейковского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2018 - 150,0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2019 -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Создание условий для развития туризма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150,0 тыс.руб. (0,08 %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– 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 Патриотическое воспитание детей и молодежи и подготовка молодежи Тейковского муниципального района к военной службе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- 100,0 тыс.руб. (0,05 % от общего объёма расхода бюджета).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771775" y="4652963"/>
            <a:ext cx="37449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87675" y="4941888"/>
            <a:ext cx="3527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2018 - 100,0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2627313" y="4868863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1476375" y="1268413"/>
            <a:ext cx="5688013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муниципальных учреждениях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300,0 тыс.руб.; 2019 -2020 по 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Улучшение условий и охраны труда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300,0 тыс.руб. (0,2 %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– 2020 по 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2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Повышение безопасности дорожного движения на территории Тейковского муниципального района на 2017 -2020 годы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- 250,0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  <a:r>
              <a:rPr lang="ru-RU" altLang="ru-RU" sz="1800" b="1" i="1">
                <a:latin typeface="Times New Roman" pitchFamily="18" charset="0"/>
              </a:rPr>
              <a:t> (0,13 %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 2019 – 2020 по 250,0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4797425"/>
            <a:ext cx="5618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268538" y="4941888"/>
            <a:ext cx="5111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системы организации движения транспортных средств и пешеходов, повышение безопасности дорожных условий»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ежегодно по 250,0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auto">
          <a:xfrm rot="10800000" flipV="1">
            <a:off x="2411413" y="4797425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2303,0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4846,9 тыс.руб. (2,6 %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</a:t>
            </a:r>
            <a:r>
              <a:rPr lang="ru-RU" altLang="ru-RU" sz="1600" b="1" i="1">
                <a:latin typeface="Times New Roman" pitchFamily="18" charset="0"/>
              </a:rPr>
              <a:t>год</a:t>
            </a:r>
            <a:r>
              <a:rPr lang="ru-RU" altLang="ru-RU" sz="1800" b="1" i="1">
                <a:latin typeface="Times New Roman" pitchFamily="18" charset="0"/>
              </a:rPr>
              <a:t> – 5499,9</a:t>
            </a:r>
            <a:r>
              <a:rPr lang="ru-RU" altLang="ru-RU" sz="1600" b="1" i="1">
                <a:latin typeface="Times New Roman" pitchFamily="18" charset="0"/>
              </a:rPr>
              <a:t> тыс.руб., </a:t>
            </a:r>
            <a:r>
              <a:rPr lang="ru-RU" altLang="ru-RU" sz="1800" b="1" i="1">
                <a:latin typeface="Times New Roman" pitchFamily="18" charset="0"/>
              </a:rPr>
              <a:t>2020 </a:t>
            </a:r>
            <a:r>
              <a:rPr lang="ru-RU" altLang="ru-RU" sz="1600" b="1" i="1">
                <a:latin typeface="Times New Roman" pitchFamily="18" charset="0"/>
              </a:rPr>
              <a:t>год - </a:t>
            </a:r>
            <a:r>
              <a:rPr lang="ru-RU" altLang="ru-RU" sz="1800" b="1" i="1">
                <a:latin typeface="Times New Roman" pitchFamily="18" charset="0"/>
              </a:rPr>
              <a:t>5735,4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5238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449512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2543,9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2019 -3196,9 т.р. 2020 - 3432,4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Информатизация и информационная безопасность 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- 1330,0 тыс.руб. (0,7 % от общего объёма расхода бюджета); 2019 – 2020 по 1330,0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6258" name="Скругленный прямоугольник 3"/>
          <p:cNvGrpSpPr>
            <a:grpSpLocks/>
          </p:cNvGrpSpPr>
          <p:nvPr/>
        </p:nvGrpSpPr>
        <p:grpSpPr bwMode="auto">
          <a:xfrm>
            <a:off x="2627313" y="3500438"/>
            <a:ext cx="4392612" cy="1995487"/>
            <a:chOff x="-231" y="2482"/>
            <a:chExt cx="2891" cy="339"/>
          </a:xfrm>
        </p:grpSpPr>
        <p:pic>
          <p:nvPicPr>
            <p:cNvPr id="962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3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«Информирование населения о деятельности органов местного самоуправления  Тейковского муниципального района»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</a:t>
              </a:r>
              <a:r>
                <a:rPr lang="ru-RU" altLang="ru-RU" sz="1600" b="1">
                  <a:latin typeface="Times New Roman" pitchFamily="18" charset="0"/>
                </a:rPr>
                <a:t>по 500,0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6259" name="Скругленный прямоугольник 5"/>
          <p:cNvGrpSpPr>
            <a:grpSpLocks/>
          </p:cNvGrpSpPr>
          <p:nvPr/>
        </p:nvGrpSpPr>
        <p:grpSpPr bwMode="auto">
          <a:xfrm>
            <a:off x="2555875" y="1916113"/>
            <a:ext cx="4465638" cy="1441450"/>
            <a:chOff x="84" y="1318"/>
            <a:chExt cx="2565" cy="390"/>
          </a:xfrm>
        </p:grpSpPr>
        <p:pic>
          <p:nvPicPr>
            <p:cNvPr id="9626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1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«Обслуживание     информационной системы Тейковского муниципального района» 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</a:t>
              </a:r>
              <a:r>
                <a:rPr lang="ru-RU" altLang="ru-RU" sz="1600" b="1">
                  <a:latin typeface="Times New Roman" pitchFamily="18" charset="0"/>
                </a:rPr>
                <a:t> по 830,0 тыс.руб.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2018 год и плановый период 2019 и 2020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6"/>
        </p:xfrm>
        <a:graphic>
          <a:graphicData uri="http://schemas.openxmlformats.org/drawingml/2006/table">
            <a:tbl>
              <a:tblPr/>
              <a:tblGrid>
                <a:gridCol w="2239963"/>
                <a:gridCol w="852487"/>
                <a:gridCol w="925513"/>
                <a:gridCol w="925512"/>
                <a:gridCol w="996950"/>
                <a:gridCol w="995363"/>
                <a:gridCol w="996950"/>
                <a:gridCol w="995362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1306,876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536,946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419,359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436,253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456,099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473,895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770,700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802,300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808,200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916,300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977,700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Оборот розничной торговли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742,670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680,810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681,440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703,928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727,861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753,336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- 32571,4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- 36632,5 тыс.руб.         2020 год – 35724,8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972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14742,7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7283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97296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7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3657,7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7284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97295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2018 – </a:t>
              </a:r>
              <a:r>
                <a:rPr lang="ru-RU" altLang="ru-RU" b="1"/>
                <a:t>515</a:t>
              </a:r>
              <a:r>
                <a:rPr lang="ru-RU" altLang="ru-RU" b="1">
                  <a:latin typeface="Calibri" pitchFamily="34" charset="0"/>
                </a:rPr>
                <a:t>,</a:t>
              </a:r>
              <a:r>
                <a:rPr lang="ru-RU" altLang="ru-RU" b="1"/>
                <a:t>0</a:t>
              </a:r>
              <a:r>
                <a:rPr lang="ru-RU" altLang="ru-RU" b="1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т.руб.; 2019-2020 –по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5300,0  тыс.руб. </a:t>
              </a:r>
            </a:p>
          </p:txBody>
        </p:sp>
      </p:grpSp>
      <p:grpSp>
        <p:nvGrpSpPr>
          <p:cNvPr id="97285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97292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3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1313,5 тыс.руб. </a:t>
              </a:r>
            </a:p>
          </p:txBody>
        </p:sp>
      </p:grpSp>
      <p:grpSp>
        <p:nvGrpSpPr>
          <p:cNvPr id="97286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9729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1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Оценка недвижимости, признание прав и регулирование отношений по муниципальной собственности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2018 - 300,0 т.руб.;2019 - 200,0 т.руб.;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250,0 т.руб.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7287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97288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89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1399,2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657350"/>
            <a:chOff x="118" y="2459"/>
            <a:chExt cx="2590" cy="324"/>
          </a:xfrm>
        </p:grpSpPr>
        <p:pic>
          <p:nvPicPr>
            <p:cNvPr id="9832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2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Публикация нормативно-правовых актов и другой информации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2018- 53,7</a:t>
              </a:r>
              <a:r>
                <a:rPr lang="ru-RU" altLang="ru-RU" sz="1600">
                  <a:latin typeface="Times New Roman" pitchFamily="18" charset="0"/>
                </a:rPr>
                <a:t> тыс.руб.,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2019-2020</a:t>
              </a:r>
              <a:r>
                <a:rPr lang="ru-RU" altLang="ru-RU" sz="1600">
                  <a:latin typeface="Times New Roman" pitchFamily="18" charset="0"/>
                </a:rPr>
                <a:t> по </a:t>
              </a:r>
              <a:r>
                <a:rPr lang="ru-RU" altLang="ru-RU" sz="1600" b="1">
                  <a:latin typeface="Times New Roman" pitchFamily="18" charset="0"/>
                </a:rPr>
                <a:t>53,6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07" name="Скругленный прямоугольник 3"/>
          <p:cNvGrpSpPr>
            <a:grpSpLocks/>
          </p:cNvGrpSpPr>
          <p:nvPr/>
        </p:nvGrpSpPr>
        <p:grpSpPr bwMode="auto">
          <a:xfrm>
            <a:off x="4787900" y="549275"/>
            <a:ext cx="4032250" cy="1366838"/>
            <a:chOff x="118" y="2459"/>
            <a:chExt cx="2590" cy="324"/>
          </a:xfrm>
        </p:grpSpPr>
        <p:pic>
          <p:nvPicPr>
            <p:cNvPr id="9832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2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28,5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08" name="Скругленный прямоугольник 3"/>
          <p:cNvGrpSpPr>
            <a:grpSpLocks/>
          </p:cNvGrpSpPr>
          <p:nvPr/>
        </p:nvGrpSpPr>
        <p:grpSpPr bwMode="auto">
          <a:xfrm>
            <a:off x="4932363" y="5157788"/>
            <a:ext cx="3816350" cy="1366837"/>
            <a:chOff x="118" y="2459"/>
            <a:chExt cx="2590" cy="324"/>
          </a:xfrm>
        </p:grpSpPr>
        <p:pic>
          <p:nvPicPr>
            <p:cNvPr id="9831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400,0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09" name="Скругленный прямоугольник 3"/>
          <p:cNvGrpSpPr>
            <a:grpSpLocks/>
          </p:cNvGrpSpPr>
          <p:nvPr/>
        </p:nvGrpSpPr>
        <p:grpSpPr bwMode="auto">
          <a:xfrm>
            <a:off x="4787900" y="2276475"/>
            <a:ext cx="3960813" cy="2520950"/>
            <a:chOff x="118" y="2459"/>
            <a:chExt cx="2590" cy="324"/>
          </a:xfrm>
        </p:grpSpPr>
        <p:pic>
          <p:nvPicPr>
            <p:cNvPr id="9831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комплекса работ по        межеванию земель для постановки на кадастровый учет земельных участков, на которые возникает право собственности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2018 -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400,0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 2019 – 604,6 т.руб.;2020 – 196,7 т.руб. 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98310" name="Скругленный прямоугольник 3"/>
          <p:cNvGrpSpPr>
            <a:grpSpLocks/>
          </p:cNvGrpSpPr>
          <p:nvPr/>
        </p:nvGrpSpPr>
        <p:grpSpPr bwMode="auto">
          <a:xfrm>
            <a:off x="539750" y="2492375"/>
            <a:ext cx="4032250" cy="2160588"/>
            <a:chOff x="118" y="2459"/>
            <a:chExt cx="2590" cy="324"/>
          </a:xfrm>
        </p:grpSpPr>
        <p:pic>
          <p:nvPicPr>
            <p:cNvPr id="9831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2018 </a:t>
              </a:r>
              <a:r>
                <a:rPr lang="ru-RU" altLang="ru-RU" sz="1600">
                  <a:latin typeface="Times New Roman" pitchFamily="18" charset="0"/>
                </a:rPr>
                <a:t>- </a:t>
              </a:r>
              <a:r>
                <a:rPr lang="ru-RU" altLang="ru-RU" sz="1600" b="1">
                  <a:latin typeface="Times New Roman" pitchFamily="18" charset="0"/>
                </a:rPr>
                <a:t>4761,7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2019 – 2020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по </a:t>
              </a:r>
              <a:r>
                <a:rPr lang="ru-RU" altLang="ru-RU" sz="1600" b="1">
                  <a:latin typeface="Times New Roman" pitchFamily="18" charset="0"/>
                </a:rPr>
                <a:t>3962,1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11" name="Скругленный прямоугольник 3"/>
          <p:cNvGrpSpPr>
            <a:grpSpLocks/>
          </p:cNvGrpSpPr>
          <p:nvPr/>
        </p:nvGrpSpPr>
        <p:grpSpPr bwMode="auto">
          <a:xfrm>
            <a:off x="539750" y="4724400"/>
            <a:ext cx="3965575" cy="1873250"/>
            <a:chOff x="118" y="2459"/>
            <a:chExt cx="2590" cy="324"/>
          </a:xfrm>
        </p:grpSpPr>
        <p:pic>
          <p:nvPicPr>
            <p:cNvPr id="9831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1296,3 </a:t>
              </a:r>
              <a:r>
                <a:rPr lang="ru-RU" altLang="ru-RU" sz="1600">
                  <a:latin typeface="Times New Roman" pitchFamily="18" charset="0"/>
                </a:rPr>
                <a:t>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439863"/>
            <a:chOff x="118" y="2459"/>
            <a:chExt cx="2590" cy="324"/>
          </a:xfrm>
        </p:grpSpPr>
        <p:pic>
          <p:nvPicPr>
            <p:cNvPr id="9935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1373,5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2019-2020 по 1316,4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1" name="Скругленный прямоугольник 3"/>
          <p:cNvGrpSpPr>
            <a:grpSpLocks/>
          </p:cNvGrpSpPr>
          <p:nvPr/>
        </p:nvGrpSpPr>
        <p:grpSpPr bwMode="auto">
          <a:xfrm>
            <a:off x="468313" y="2205038"/>
            <a:ext cx="3965575" cy="1366837"/>
            <a:chOff x="118" y="2459"/>
            <a:chExt cx="2590" cy="324"/>
          </a:xfrm>
        </p:grpSpPr>
        <p:pic>
          <p:nvPicPr>
            <p:cNvPr id="9935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1257,7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2" name="Скругленный прямоугольник 3"/>
          <p:cNvGrpSpPr>
            <a:grpSpLocks/>
          </p:cNvGrpSpPr>
          <p:nvPr/>
        </p:nvGrpSpPr>
        <p:grpSpPr bwMode="auto">
          <a:xfrm>
            <a:off x="4643438" y="3500438"/>
            <a:ext cx="3965575" cy="1366837"/>
            <a:chOff x="118" y="2459"/>
            <a:chExt cx="2590" cy="324"/>
          </a:xfrm>
        </p:grpSpPr>
        <p:pic>
          <p:nvPicPr>
            <p:cNvPr id="9935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официальных физкультурно-оздоровительных и спортивных мероприятий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2019 - 2020 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177,8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3" name="Скругленный прямоугольник 3"/>
          <p:cNvGrpSpPr>
            <a:grpSpLocks/>
          </p:cNvGrpSpPr>
          <p:nvPr/>
        </p:nvGrpSpPr>
        <p:grpSpPr bwMode="auto">
          <a:xfrm>
            <a:off x="4572000" y="1989138"/>
            <a:ext cx="3965575" cy="1366837"/>
            <a:chOff x="118" y="2459"/>
            <a:chExt cx="2590" cy="324"/>
          </a:xfrm>
        </p:grpSpPr>
        <p:pic>
          <p:nvPicPr>
            <p:cNvPr id="9935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4" name="Скругленный прямоугольник 3"/>
          <p:cNvGrpSpPr>
            <a:grpSpLocks/>
          </p:cNvGrpSpPr>
          <p:nvPr/>
        </p:nvGrpSpPr>
        <p:grpSpPr bwMode="auto">
          <a:xfrm>
            <a:off x="4643438" y="476250"/>
            <a:ext cx="3965575" cy="1366838"/>
            <a:chOff x="118" y="2459"/>
            <a:chExt cx="2590" cy="324"/>
          </a:xfrm>
        </p:grpSpPr>
        <p:pic>
          <p:nvPicPr>
            <p:cNvPr id="9934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Содержание и обслуживание газопровода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2018 </a:t>
              </a:r>
              <a:r>
                <a:rPr lang="ru-RU" altLang="ru-RU" sz="1600">
                  <a:latin typeface="Times New Roman" pitchFamily="18" charset="0"/>
                </a:rPr>
                <a:t>- </a:t>
              </a:r>
              <a:r>
                <a:rPr lang="ru-RU" altLang="ru-RU" sz="1600" b="1">
                  <a:latin typeface="Times New Roman" pitchFamily="18" charset="0"/>
                </a:rPr>
                <a:t>559,4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5" name="Скругленный прямоугольник 3"/>
          <p:cNvGrpSpPr>
            <a:grpSpLocks/>
          </p:cNvGrpSpPr>
          <p:nvPr/>
        </p:nvGrpSpPr>
        <p:grpSpPr bwMode="auto">
          <a:xfrm>
            <a:off x="468313" y="2060575"/>
            <a:ext cx="3965575" cy="2881313"/>
            <a:chOff x="118" y="2459"/>
            <a:chExt cx="2590" cy="324"/>
          </a:xfrm>
        </p:grpSpPr>
        <p:pic>
          <p:nvPicPr>
            <p:cNvPr id="993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6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9934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sp>
        <p:nvSpPr>
          <p:cNvPr id="99337" name="Text Box 25"/>
          <p:cNvSpPr txBox="1">
            <a:spLocks noChangeArrowheads="1"/>
          </p:cNvSpPr>
          <p:nvPr/>
        </p:nvSpPr>
        <p:spPr bwMode="auto">
          <a:xfrm>
            <a:off x="4767263" y="2132013"/>
            <a:ext cx="38020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Обеспечение функций отдела образования</a:t>
            </a:r>
          </a:p>
          <a:p>
            <a:r>
              <a:rPr lang="ru-RU"/>
              <a:t>администрации Тейковского </a:t>
            </a:r>
          </a:p>
          <a:p>
            <a:r>
              <a:rPr lang="ru-RU"/>
              <a:t>муниципального района</a:t>
            </a:r>
          </a:p>
          <a:p>
            <a:r>
              <a:rPr lang="ru-RU"/>
              <a:t>        ежегодно по </a:t>
            </a:r>
            <a:r>
              <a:rPr lang="ru-RU" b="1"/>
              <a:t>1323,8 тыс.руб</a:t>
            </a:r>
            <a:r>
              <a:rPr lang="ru-RU"/>
              <a:t>.</a:t>
            </a:r>
          </a:p>
        </p:txBody>
      </p:sp>
      <p:grpSp>
        <p:nvGrpSpPr>
          <p:cNvPr id="99338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9934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9" name="Скругленный прямоугольник 3"/>
          <p:cNvGrpSpPr>
            <a:grpSpLocks/>
          </p:cNvGrpSpPr>
          <p:nvPr/>
        </p:nvGrpSpPr>
        <p:grpSpPr bwMode="auto">
          <a:xfrm>
            <a:off x="4643438" y="4941888"/>
            <a:ext cx="4176712" cy="1727200"/>
            <a:chOff x="118" y="2459"/>
            <a:chExt cx="2590" cy="324"/>
          </a:xfrm>
        </p:grpSpPr>
        <p:pic>
          <p:nvPicPr>
            <p:cNvPr id="9934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совещания, семинары.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236,5 </a:t>
              </a:r>
              <a:r>
                <a:rPr lang="ru-RU" altLang="ru-RU" b="1">
                  <a:latin typeface="Times New Roman" pitchFamily="18" charset="0"/>
                </a:rPr>
                <a:t>тыс.руб.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2019 - 2020</a:t>
              </a:r>
              <a:r>
                <a:rPr lang="ru-RU" altLang="ru-RU" b="1">
                  <a:latin typeface="Times New Roman" pitchFamily="18" charset="0"/>
                </a:rPr>
                <a:t> 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306,5 </a:t>
              </a:r>
              <a:r>
                <a:rPr lang="ru-RU" altLang="ru-RU" b="1">
                  <a:latin typeface="Times New Roman" pitchFamily="18" charset="0"/>
                </a:rPr>
                <a:t>тыс.руб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8547" name="Скругленный прямоугольник 3"/>
          <p:cNvGrpSpPr>
            <a:grpSpLocks/>
          </p:cNvGrpSpPr>
          <p:nvPr/>
        </p:nvGrpSpPr>
        <p:grpSpPr bwMode="auto">
          <a:xfrm>
            <a:off x="1692275" y="1989138"/>
            <a:ext cx="6335713" cy="1295400"/>
            <a:chOff x="42" y="2454"/>
            <a:chExt cx="2681" cy="378"/>
          </a:xfrm>
        </p:grpSpPr>
        <p:pic>
          <p:nvPicPr>
            <p:cNvPr id="10854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54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исполнение переданных полномочий от сельских поселений по благоустройству населенных пунктов сельских поселений в части уличного освещения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2018 год - </a:t>
              </a:r>
              <a:r>
                <a:rPr lang="ru-RU" altLang="ru-RU" sz="1600" b="1">
                  <a:latin typeface="Times New Roman" pitchFamily="18" charset="0"/>
                </a:rPr>
                <a:t>200,0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- 1053,6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- 1053,6 тыс.руб.         2020 год – 1053,6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150937"/>
            <a:chOff x="42" y="2454"/>
            <a:chExt cx="2681" cy="378"/>
          </a:xfrm>
        </p:grpSpPr>
        <p:pic>
          <p:nvPicPr>
            <p:cNvPr id="10035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5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1053,6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– 245,4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– 372,5 тыс.руб.         2020 год – 372,5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13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</a:t>
              </a:r>
              <a:r>
                <a:rPr lang="ru-RU" altLang="ru-RU">
                  <a:latin typeface="Times New Roman" pitchFamily="18" charset="0"/>
                </a:rPr>
                <a:t>-  </a:t>
              </a:r>
              <a:r>
                <a:rPr lang="ru-RU" altLang="ru-RU" b="1">
                  <a:latin typeface="Times New Roman" pitchFamily="18" charset="0"/>
                </a:rPr>
                <a:t>10,5 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  <a:r>
                <a:rPr lang="ru-RU" altLang="ru-RU" b="1">
                  <a:latin typeface="Times New Roman" pitchFamily="18" charset="0"/>
                </a:rPr>
                <a:t>2019-2020 по 3,0 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88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 </a:t>
              </a:r>
              <a:r>
                <a:rPr lang="ru-RU" altLang="ru-RU" sz="1600" b="1">
                  <a:latin typeface="Calibri" pitchFamily="34" charset="0"/>
                </a:rPr>
                <a:t>2018 – 228,1 тыс.руб.</a:t>
              </a:r>
            </a:p>
          </p:txBody>
        </p:sp>
      </p:grpSp>
      <p:grpSp>
        <p:nvGrpSpPr>
          <p:cNvPr id="101380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1385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6,8 тыс.руб. </a:t>
              </a:r>
            </a:p>
          </p:txBody>
        </p:sp>
      </p:grpSp>
      <p:grpSp>
        <p:nvGrpSpPr>
          <p:cNvPr id="101381" name="Скругленный прямоугольник 11"/>
          <p:cNvGrpSpPr>
            <a:grpSpLocks/>
          </p:cNvGrpSpPr>
          <p:nvPr/>
        </p:nvGrpSpPr>
        <p:grpSpPr bwMode="auto">
          <a:xfrm>
            <a:off x="4643438" y="4149725"/>
            <a:ext cx="4321175" cy="2044700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84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 b="1">
                <a:latin typeface="Calibri" pitchFamily="34" charset="0"/>
              </a:endParaRPr>
            </a:p>
          </p:txBody>
        </p:sp>
      </p:grpSp>
      <p:sp>
        <p:nvSpPr>
          <p:cNvPr id="101382" name="Text Box 25"/>
          <p:cNvSpPr txBox="1">
            <a:spLocks noChangeArrowheads="1"/>
          </p:cNvSpPr>
          <p:nvPr/>
        </p:nvSpPr>
        <p:spPr bwMode="auto">
          <a:xfrm>
            <a:off x="4984750" y="4364038"/>
            <a:ext cx="40211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Осуществление полномочий по созданию и</a:t>
            </a:r>
          </a:p>
          <a:p>
            <a:r>
              <a:rPr lang="ru-RU"/>
              <a:t>организации деятельности комиссий по </a:t>
            </a:r>
          </a:p>
          <a:p>
            <a:r>
              <a:rPr lang="ru-RU"/>
              <a:t>делам несовершеннолетних и защите их прав</a:t>
            </a:r>
          </a:p>
          <a:p>
            <a:r>
              <a:rPr lang="ru-RU"/>
              <a:t>     </a:t>
            </a:r>
            <a:r>
              <a:rPr lang="ru-RU" b="1"/>
              <a:t>2019 – 2020 г.г. по 362,7 тыс.руб.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Реализация полномочий Российской Федерации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- 13,4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- 0,9 тыс.руб.         2020 год – 0,9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4"/>
          <p:cNvGrpSpPr>
            <a:grpSpLocks/>
          </p:cNvGrpSpPr>
          <p:nvPr/>
        </p:nvGrpSpPr>
        <p:grpSpPr bwMode="auto">
          <a:xfrm>
            <a:off x="1116013" y="1125538"/>
            <a:ext cx="6335712" cy="1655762"/>
            <a:chOff x="40" y="1966"/>
            <a:chExt cx="2663" cy="380"/>
          </a:xfrm>
        </p:grpSpPr>
        <p:pic>
          <p:nvPicPr>
            <p:cNvPr id="102403" name="Скругленный прямоугольник 4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4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(изменению) списков кандидатов в присяжные заседатели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федеральных судов общей юрисдикции в Российской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Федерации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13,4 тыс.руб.; 2019 – 2020  по  0,9 тыс.руб. 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/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Оценка на 01.01.2018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01.01.2019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01.01.2020г.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01.01.2021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3426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2-17-04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2-20-78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3. Электронная почта: </a:t>
            </a:r>
            <a:r>
              <a:rPr lang="en-US" altLang="ru-RU" sz="1800" b="1" smtClean="0">
                <a:latin typeface="Times New Roman" pitchFamily="18" charset="0"/>
              </a:rPr>
              <a:t>raifoteik@mail</a:t>
            </a:r>
            <a:r>
              <a:rPr lang="ru-RU" altLang="ru-RU" sz="1800" b="1" smtClean="0">
                <a:latin typeface="Times New Roman" pitchFamily="18" charset="0"/>
              </a:rPr>
              <a:t>.</a:t>
            </a:r>
            <a:r>
              <a:rPr lang="en-US" altLang="ru-RU" sz="1800" b="1" smtClean="0">
                <a:latin typeface="Times New Roman" pitchFamily="18" charset="0"/>
              </a:rPr>
              <a:t>ru</a:t>
            </a: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4450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54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г.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2018 год и плановый период 2019 и 2020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7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2019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187314,8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180028,0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179671,9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48882,2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50938,3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51320,1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138432,6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129089,7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128351,8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187314,8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180028,0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179671,9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4688,0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8946,5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за 2018-2020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Диаграмма" r:id="rId4" imgW="6096075" imgH="4067089" progId="MSGraph.Chart.8">
                  <p:embed followColorScheme="full"/>
                </p:oleObj>
              </mc:Choice>
              <mc:Fallback>
                <p:oleObj name="Диаграмма" r:id="rId4" imgW="6096075" imgH="4067089" progId="MSGraph.Chart.8">
                  <p:embed followColorScheme="full"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 2018 г.</a:t>
            </a:r>
          </a:p>
          <a:p>
            <a:pPr algn="ctr"/>
            <a:r>
              <a:rPr lang="ru-RU" b="1"/>
              <a:t>Всего доходов – 187,3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138,4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73,9%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42,1 млн.руб. 22,5%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6,8 млн. руб. 3,6%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Диаграмма" r:id="rId6" imgW="6096075" imgH="4067089" progId="MSGraph.Chart.8">
                  <p:embed followColorScheme="full"/>
                </p:oleObj>
              </mc:Choice>
              <mc:Fallback>
                <p:oleObj name="Диаграмма" r:id="rId6" imgW="6096075" imgH="4067089" progId="MSGraph.Chart.8">
                  <p:embed followColorScheme="full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981075"/>
                        <a:ext cx="4140200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 2019 г.</a:t>
            </a:r>
          </a:p>
          <a:p>
            <a:pPr algn="ctr"/>
            <a:r>
              <a:rPr lang="ru-RU" b="1"/>
              <a:t>Всего доходов – 180,0 млн.руб.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44,5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24,7%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129,1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71,7%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6,4млн. руб. 3,6%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476375" y="2781300"/>
          <a:ext cx="6985000" cy="564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Диаграмма" r:id="rId8" imgW="6096075" imgH="4067089" progId="MSGraph.Chart.8">
                  <p:embed followColorScheme="full"/>
                </p:oleObj>
              </mc:Choice>
              <mc:Fallback>
                <p:oleObj name="Диаграмма" r:id="rId8" imgW="6096075" imgH="4067089" progId="MSGraph.Chart.8">
                  <p:embed followColorScheme="full"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781300"/>
                        <a:ext cx="6985000" cy="564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44,8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24,9%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128,4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71,5%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6,5 млн. руб. 3,6%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2020 г.</a:t>
            </a:r>
          </a:p>
          <a:p>
            <a:pPr algn="ctr"/>
            <a:r>
              <a:rPr lang="ru-RU" b="1"/>
              <a:t>Всего доходов – 179,7 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безвозмездных поступлений из областного бюджета в бюджет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на 2018-2020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Диаграмма" r:id="rId4" imgW="6096075" imgH="4067089" progId="MSGraph.Chart.8">
                  <p:embed followColorScheme="full"/>
                </p:oleObj>
              </mc:Choice>
              <mc:Fallback>
                <p:oleObj name="Диаграмма" r:id="rId4" imgW="6096075" imgH="4067089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3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2018 г.</a:t>
            </a:r>
          </a:p>
          <a:p>
            <a:pPr algn="ctr"/>
            <a:r>
              <a:rPr lang="ru-RU" b="1"/>
              <a:t>Всего – 138,2 млн.руб.</a:t>
            </a:r>
          </a:p>
        </p:txBody>
      </p:sp>
      <p:sp>
        <p:nvSpPr>
          <p:cNvPr id="71704" name="Text Box 6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72,0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52,1%</a:t>
            </a:r>
          </a:p>
        </p:txBody>
      </p:sp>
      <p:sp>
        <p:nvSpPr>
          <p:cNvPr id="71705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4,0 млн.руб. 2,9%</a:t>
            </a:r>
          </a:p>
        </p:txBody>
      </p:sp>
      <p:sp>
        <p:nvSpPr>
          <p:cNvPr id="7170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17287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62,2 млн. руб. 45,0%</a:t>
            </a:r>
          </a:p>
        </p:txBody>
      </p:sp>
      <p:sp>
        <p:nvSpPr>
          <p:cNvPr id="71707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 2019 г.</a:t>
            </a:r>
          </a:p>
          <a:p>
            <a:pPr algn="ctr"/>
            <a:r>
              <a:rPr lang="ru-RU" b="1"/>
              <a:t>Всего – 129,1 млн.руб.</a:t>
            </a:r>
          </a:p>
        </p:txBody>
      </p:sp>
      <p:sp>
        <p:nvSpPr>
          <p:cNvPr id="71708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1979613" y="2924175"/>
          <a:ext cx="6553200" cy="521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5" name="Диаграмма" r:id="rId6" imgW="6096075" imgH="4067089" progId="MSGraph.Chart.8">
                  <p:embed followColorScheme="full"/>
                </p:oleObj>
              </mc:Choice>
              <mc:Fallback>
                <p:oleObj name="Диаграмма" r:id="rId6" imgW="6096075" imgH="4067089" progId="MSGraph.Chart.8">
                  <p:embed followColorScheme="full"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924175"/>
                        <a:ext cx="6553200" cy="521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9" name="Rectangle 16"/>
          <p:cNvSpPr>
            <a:spLocks noChangeArrowheads="1"/>
          </p:cNvSpPr>
          <p:nvPr/>
        </p:nvSpPr>
        <p:spPr bwMode="auto">
          <a:xfrm>
            <a:off x="3851275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0,2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0,2%</a:t>
            </a:r>
          </a:p>
        </p:txBody>
      </p:sp>
      <p:sp>
        <p:nvSpPr>
          <p:cNvPr id="71710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54,3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71711" name="Rectangle 18"/>
          <p:cNvSpPr>
            <a:spLocks noChangeArrowheads="1"/>
          </p:cNvSpPr>
          <p:nvPr/>
        </p:nvSpPr>
        <p:spPr bwMode="auto">
          <a:xfrm>
            <a:off x="4356100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71,7 млн. руб. 56,8%</a:t>
            </a:r>
          </a:p>
        </p:txBody>
      </p:sp>
      <p:sp>
        <p:nvSpPr>
          <p:cNvPr id="71712" name="Rectangle 19"/>
          <p:cNvSpPr>
            <a:spLocks noChangeArrowheads="1"/>
          </p:cNvSpPr>
          <p:nvPr/>
        </p:nvSpPr>
        <p:spPr bwMode="auto">
          <a:xfrm>
            <a:off x="2411413" y="37893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 2020 г.</a:t>
            </a:r>
          </a:p>
          <a:p>
            <a:pPr algn="ctr"/>
            <a:r>
              <a:rPr lang="ru-RU" b="1"/>
              <a:t>Всего доходов – 128,4 млн.руб.</a:t>
            </a:r>
          </a:p>
        </p:txBody>
      </p:sp>
      <p:graphicFrame>
        <p:nvGraphicFramePr>
          <p:cNvPr id="71700" name="Object 20"/>
          <p:cNvGraphicFramePr>
            <a:graphicFrameLocks noChangeAspect="1"/>
          </p:cNvGraphicFramePr>
          <p:nvPr/>
        </p:nvGraphicFramePr>
        <p:xfrm>
          <a:off x="4967288" y="1268413"/>
          <a:ext cx="4176712" cy="345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6" name="Диаграмма" r:id="rId8" imgW="6096075" imgH="4067089" progId="MSGraph.Chart.8">
                  <p:embed followColorScheme="full"/>
                </p:oleObj>
              </mc:Choice>
              <mc:Fallback>
                <p:oleObj name="Диаграмма" r:id="rId8" imgW="6096075" imgH="4067089" progId="MSGraph.Chart.8">
                  <p:embed followColorScheme="full"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1268413"/>
                        <a:ext cx="4176712" cy="345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3" name="Rectangle 22"/>
          <p:cNvSpPr>
            <a:spLocks noChangeArrowheads="1"/>
          </p:cNvSpPr>
          <p:nvPr/>
        </p:nvSpPr>
        <p:spPr bwMode="auto">
          <a:xfrm>
            <a:off x="7235825" y="2565400"/>
            <a:ext cx="1709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71,7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55,6%</a:t>
            </a:r>
          </a:p>
        </p:txBody>
      </p:sp>
      <p:sp>
        <p:nvSpPr>
          <p:cNvPr id="71714" name="Rectangle 23"/>
          <p:cNvSpPr>
            <a:spLocks noChangeArrowheads="1"/>
          </p:cNvSpPr>
          <p:nvPr/>
        </p:nvSpPr>
        <p:spPr bwMode="auto">
          <a:xfrm>
            <a:off x="5435600" y="25654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57,1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44,2%</a:t>
            </a:r>
          </a:p>
        </p:txBody>
      </p:sp>
      <p:sp>
        <p:nvSpPr>
          <p:cNvPr id="71715" name="Rectangle 24"/>
          <p:cNvSpPr>
            <a:spLocks noChangeArrowheads="1"/>
          </p:cNvSpPr>
          <p:nvPr/>
        </p:nvSpPr>
        <p:spPr bwMode="auto">
          <a:xfrm>
            <a:off x="6732588" y="21336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0,3 млн. руб.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0,2%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23" name="Group 95"/>
          <p:cNvGraphicFramePr>
            <a:graphicFrameLocks noGrp="1"/>
          </p:cNvGraphicFramePr>
          <p:nvPr/>
        </p:nvGraphicFramePr>
        <p:xfrm>
          <a:off x="395288" y="1052513"/>
          <a:ext cx="8497887" cy="5404805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201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201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20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42056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44574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44809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34795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36552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36552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5096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5749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2111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2111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6364,3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6510,6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48882,2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50938,3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51320,1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64" name="Group 8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769867"/>
              </p:ext>
            </p:extLst>
          </p:nvPr>
        </p:nvGraphicFramePr>
        <p:xfrm>
          <a:off x="539750" y="1268413"/>
          <a:ext cx="8245475" cy="5105446"/>
        </p:xfrm>
        <a:graphic>
          <a:graphicData uri="http://schemas.openxmlformats.org/drawingml/2006/table">
            <a:tbl>
              <a:tblPr/>
              <a:tblGrid>
                <a:gridCol w="3240088"/>
                <a:gridCol w="1882775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2019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187314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180028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179671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28556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28556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6058,0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5808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8754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8099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126880,7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113527,4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110799,5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7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9790,7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 Здравоохранение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1808,6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8946,5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504" y="3029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2018-2020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24130"/>
              </p:ext>
            </p:extLst>
          </p:nvPr>
        </p:nvGraphicFramePr>
        <p:xfrm>
          <a:off x="539552" y="5079465"/>
          <a:ext cx="8245672" cy="365760"/>
        </p:xfrm>
        <a:graphic>
          <a:graphicData uri="http://schemas.openxmlformats.org/drawingml/2006/table">
            <a:tbl>
              <a:tblPr/>
              <a:tblGrid>
                <a:gridCol w="8245672"/>
              </a:tblGrid>
              <a:tr h="360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 Бюджетные ассигнования на 2018 год и плановый период 2019-2020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год- 24357,0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год- 28556,5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год- 28556,5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1053,6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администрации- 15105,4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3657,7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5300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2125,4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1053,6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администрации- 15118,3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Судебная система – 13,4 тыс.руб.</a:t>
            </a:r>
          </a:p>
          <a:p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3657,7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515,0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2685,5 тыс.руб.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1053,6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администрации- 15105,4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3657,7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5300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2125,4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7554</TotalTime>
  <Words>4253</Words>
  <Application>Microsoft Office PowerPoint</Application>
  <PresentationFormat>Экран (4:3)</PresentationFormat>
  <Paragraphs>954</Paragraphs>
  <Slides>39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Calibri</vt:lpstr>
      <vt:lpstr>Tahoma</vt:lpstr>
      <vt:lpstr>Times New Roman</vt:lpstr>
      <vt:lpstr>Wingdings</vt:lpstr>
      <vt:lpstr>Тема Office</vt:lpstr>
      <vt:lpstr>Диаграмма</vt:lpstr>
      <vt:lpstr>БЮДЖЕТ ДЛЯ ГРАЖДАН  бюджет Тейковского муниципального района на 2018 год и плановый период  2019-2020 годов в соответствии с решением Совета Тейковского муниципального района от 12.12.2017г. № 262-р</vt:lpstr>
      <vt:lpstr> Бюджет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Презентация PowerPoint</vt:lpstr>
      <vt:lpstr>Презентация PowerPoint</vt:lpstr>
      <vt:lpstr>Структура  доходов бюджета Тейковского муниципального района   за 2018-2020 г.г.</vt:lpstr>
      <vt:lpstr>Структура  безвозмездных поступлений из областного бюджета в бюджет  Тейковского муниципального района   на 2018-2020 г.г.</vt:lpstr>
      <vt:lpstr>Налоговые и неналоговые доходы  бюджета Тейковского муниципального района по видам доходов, тыс. рублей</vt:lpstr>
      <vt:lpstr>Презентация PowerPoint</vt:lpstr>
      <vt:lpstr> Бюджетные ассигнования на 2018 год и плановый период 2019-2020 г.г. по разделу 0100 «Общегосударственные вопросы»</vt:lpstr>
      <vt:lpstr> Бюджетные ассигнования на 2018 год и плановый период 2019-2020 г.г. по разделу 0300 «Национальная безопасность и правоохранительная деятельность»</vt:lpstr>
      <vt:lpstr> Бюджетные ассигнования на 2018 год и плановый период 2019-2020 г.г. по разделу 0400 «Национальная экономика»</vt:lpstr>
      <vt:lpstr> Бюджетные ассигнования на 2018 год и плановый период 2019-2020 г.г. по разделу 0500 «Жилищно-коммунальное хозяйство»</vt:lpstr>
      <vt:lpstr> Бюджетные ассигнования на 2018 год и плановый период 2019-2020 г.г. по разделу 0700 «Образование»</vt:lpstr>
      <vt:lpstr> Бюджетные ассигнования на 2018 год и плановый период 2019-2020 г.г. по разделу 0800 «Культура, кинематография»</vt:lpstr>
      <vt:lpstr> Бюджетные ассигнования на 2018 год и плановый период 2019-2020 г.г. по разделу 0900 «Здравоохранение»</vt:lpstr>
      <vt:lpstr> Бюджетные ассигнования на 2018 год и плановый период 2019-2020 г.г. по разделу 1000 «Социальная политика»</vt:lpstr>
      <vt:lpstr> Бюджетные ассигнования на 2018 год и плановый период 2019-2020 г.г. по разделу 1100 «Физическая культура и спорт»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Тейковского муниципального района  Оценка на 01.01.2018 г. – 0,0 тыс.руб. Прогноз на 01.01.2019 г. – 0,0 тыс.руб. Прогноз на 01.01.2020г. – 0,0 тыс.руб. Прогноз на 01.01.2021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Николай</cp:lastModifiedBy>
  <cp:revision>190</cp:revision>
  <dcterms:created xsi:type="dcterms:W3CDTF">2016-05-10T06:05:12Z</dcterms:created>
  <dcterms:modified xsi:type="dcterms:W3CDTF">2018-01-09T06:10:34Z</dcterms:modified>
</cp:coreProperties>
</file>