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3"/>
  </p:notesMasterIdLst>
  <p:sldIdLst>
    <p:sldId id="257" r:id="rId2"/>
    <p:sldId id="315" r:id="rId3"/>
    <p:sldId id="299" r:id="rId4"/>
    <p:sldId id="273" r:id="rId5"/>
    <p:sldId id="278" r:id="rId6"/>
    <p:sldId id="330" r:id="rId7"/>
    <p:sldId id="275" r:id="rId8"/>
    <p:sldId id="314" r:id="rId9"/>
    <p:sldId id="264" r:id="rId10"/>
    <p:sldId id="317" r:id="rId11"/>
    <p:sldId id="331" r:id="rId12"/>
    <p:sldId id="318" r:id="rId13"/>
    <p:sldId id="319" r:id="rId14"/>
    <p:sldId id="320" r:id="rId15"/>
    <p:sldId id="324" r:id="rId16"/>
    <p:sldId id="322" r:id="rId17"/>
    <p:sldId id="323" r:id="rId18"/>
    <p:sldId id="325" r:id="rId19"/>
    <p:sldId id="332" r:id="rId20"/>
    <p:sldId id="326" r:id="rId21"/>
    <p:sldId id="327" r:id="rId22"/>
    <p:sldId id="328" r:id="rId23"/>
    <p:sldId id="329" r:id="rId24"/>
    <p:sldId id="271" r:id="rId25"/>
    <p:sldId id="296" r:id="rId26"/>
    <p:sldId id="297" r:id="rId27"/>
    <p:sldId id="298" r:id="rId28"/>
    <p:sldId id="333" r:id="rId29"/>
    <p:sldId id="281" r:id="rId30"/>
    <p:sldId id="313" r:id="rId31"/>
    <p:sldId id="272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0CC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86" autoAdjust="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F91056C-70E0-42F7-915D-DDE91E39141A}" type="datetimeFigureOut">
              <a:rPr lang="ru-RU"/>
              <a:pPr>
                <a:defRPr/>
              </a:pPr>
              <a:t>26.04.2024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D4E7D53-ABDF-448D-AA54-B33AB0F1D0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9459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C4EF4738-7DDC-456C-8446-73D838C6D649}" type="slidenum">
              <a:rPr lang="ru-RU" altLang="ru-RU" sz="1200">
                <a:latin typeface="+mn-lt"/>
              </a:rPr>
              <a:pPr algn="r">
                <a:defRPr/>
              </a:pPr>
              <a:t>5</a:t>
            </a:fld>
            <a:endParaRPr lang="ru-RU" alt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BC1704-7E3E-4A6A-A195-F6A6A9CD6A7F}" type="datetimeFigureOut">
              <a:rPr lang="ru-RU" smtClean="0"/>
              <a:pPr>
                <a:defRPr/>
              </a:pPr>
              <a:t>26.04.2024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03AD0B-CA40-447B-84BF-1C295F2EB6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806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A7E9B6-F8DA-41C2-95EC-D26DB222481A}" type="datetimeFigureOut">
              <a:rPr lang="ru-RU" smtClean="0"/>
              <a:pPr>
                <a:defRPr/>
              </a:pPr>
              <a:t>26.04.2024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B52C0-F39D-4A8E-BF95-938913800F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97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A7E9B6-F8DA-41C2-95EC-D26DB222481A}" type="datetimeFigureOut">
              <a:rPr lang="ru-RU" smtClean="0"/>
              <a:pPr>
                <a:defRPr/>
              </a:pPr>
              <a:t>26.04.2024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B52C0-F39D-4A8E-BF95-938913800F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2485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A7E9B6-F8DA-41C2-95EC-D26DB222481A}" type="datetimeFigureOut">
              <a:rPr lang="ru-RU" smtClean="0"/>
              <a:pPr>
                <a:defRPr/>
              </a:pPr>
              <a:t>26.04.2024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B52C0-F39D-4A8E-BF95-938913800F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495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A7E9B6-F8DA-41C2-95EC-D26DB222481A}" type="datetimeFigureOut">
              <a:rPr lang="ru-RU" smtClean="0"/>
              <a:pPr>
                <a:defRPr/>
              </a:pPr>
              <a:t>26.04.2024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B52C0-F39D-4A8E-BF95-938913800F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82701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A7E9B6-F8DA-41C2-95EC-D26DB222481A}" type="datetimeFigureOut">
              <a:rPr lang="ru-RU" smtClean="0"/>
              <a:pPr>
                <a:defRPr/>
              </a:pPr>
              <a:t>26.04.2024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B52C0-F39D-4A8E-BF95-938913800F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786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B59E94-797B-4D08-8B98-953912C76E95}" type="datetimeFigureOut">
              <a:rPr lang="ru-RU" smtClean="0"/>
              <a:pPr>
                <a:defRPr/>
              </a:pPr>
              <a:t>26.04.2024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5A7BAD-727B-40F0-BD63-00ADD2966E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2192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76358A-8554-4208-B1FF-D5FA3F80242A}" type="datetimeFigureOut">
              <a:rPr lang="ru-RU" smtClean="0"/>
              <a:pPr>
                <a:defRPr/>
              </a:pPr>
              <a:t>26.04.2024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7A20DF-8769-443F-8BD6-61D2B54EA6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39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3F97F5-83B4-4B42-B1D3-6868564CD0E3}" type="datetimeFigureOut">
              <a:rPr lang="ru-RU" smtClean="0"/>
              <a:pPr>
                <a:defRPr/>
              </a:pPr>
              <a:t>26.04.2024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B5EE3-0553-4391-9D7F-C580FE599C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621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4AEE9E-3F55-4BFA-8F7C-DEABA3D25A20}" type="datetimeFigureOut">
              <a:rPr lang="ru-RU" smtClean="0"/>
              <a:pPr>
                <a:defRPr/>
              </a:pPr>
              <a:t>26.04.2024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97BCC-6758-409B-B585-A72ED8A48F0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901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2061D3-9743-4EA8-87C0-A2F777DA65CA}" type="datetimeFigureOut">
              <a:rPr lang="ru-RU" smtClean="0"/>
              <a:pPr>
                <a:defRPr/>
              </a:pPr>
              <a:t>26.04.2024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1E3CC1-8CDC-4725-BFD2-2E690AB0E0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215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1815BF-89DA-4A85-9842-7E7C06880DD6}" type="datetimeFigureOut">
              <a:rPr lang="ru-RU" smtClean="0"/>
              <a:pPr>
                <a:defRPr/>
              </a:pPr>
              <a:t>26.04.2024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17BF66-65A0-468F-9529-B80A3E381F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037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5238EF-DFE6-422D-B8D3-74D570D34AE5}" type="datetimeFigureOut">
              <a:rPr lang="ru-RU" smtClean="0"/>
              <a:pPr>
                <a:defRPr/>
              </a:pPr>
              <a:t>26.04.2024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058A88-B3DF-4836-A232-07D68154E8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356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86F16B-60B7-4442-B418-B0DF27682F96}" type="datetimeFigureOut">
              <a:rPr lang="ru-RU" smtClean="0"/>
              <a:pPr>
                <a:defRPr/>
              </a:pPr>
              <a:t>26.04.2024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BF218E-43D6-4FCC-BCF5-662899B51F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207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1B4BC9-B8D0-4B8B-A72B-8683D06D468D}" type="datetimeFigureOut">
              <a:rPr lang="ru-RU" smtClean="0"/>
              <a:pPr>
                <a:defRPr/>
              </a:pPr>
              <a:t>26.04.2024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714091-E596-435D-ABD0-7A2CAA3706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393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A0D3FE-DFDD-4EFE-B68A-3D2DBA14883D}" type="datetimeFigureOut">
              <a:rPr lang="ru-RU" smtClean="0"/>
              <a:pPr>
                <a:defRPr/>
              </a:pPr>
              <a:t>26.04.2024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01610-1762-4306-ABD5-F50BEF3A8E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564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2A7E9B6-F8DA-41C2-95EC-D26DB222481A}" type="datetimeFigureOut">
              <a:rPr lang="ru-RU" smtClean="0"/>
              <a:pPr>
                <a:defRPr/>
              </a:pPr>
              <a:t>26.04.2024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4A1B52C0-F39D-4A8E-BF95-938913800F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277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150938" y="404813"/>
            <a:ext cx="7993062" cy="4608512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0" i="1" dirty="0">
                <a:cs typeface="Times New Roman" pitchFamily="18" charset="0"/>
              </a:rPr>
              <a:t>БЮДЖЕТ ДЛЯ ГРАЖДАН</a:t>
            </a:r>
            <a:br>
              <a:rPr lang="ru-RU" sz="4000" b="0" i="1" dirty="0">
                <a:cs typeface="Times New Roman" pitchFamily="18" charset="0"/>
              </a:rPr>
            </a:br>
            <a:br>
              <a:rPr lang="ru-RU" sz="4000" b="0" i="1" dirty="0">
                <a:cs typeface="Times New Roman" pitchFamily="18" charset="0"/>
              </a:rPr>
            </a:br>
            <a:r>
              <a:rPr lang="ru-RU" sz="4000" b="0" i="1" dirty="0">
                <a:cs typeface="Times New Roman" pitchFamily="18" charset="0"/>
              </a:rPr>
              <a:t>Исполнение бюджета Тейковского муниципального района</a:t>
            </a:r>
            <a:br>
              <a:rPr lang="ru-RU" sz="4000" b="0" i="1" dirty="0">
                <a:cs typeface="Times New Roman" pitchFamily="18" charset="0"/>
              </a:rPr>
            </a:br>
            <a:r>
              <a:rPr lang="ru-RU" sz="4000" b="0" i="1" dirty="0">
                <a:cs typeface="Times New Roman" pitchFamily="18" charset="0"/>
              </a:rPr>
              <a:t>за 2023 год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1989138"/>
            <a:ext cx="7197725" cy="1584325"/>
          </a:xfrm>
        </p:spPr>
        <p:txBody>
          <a:bodyPr>
            <a:normAutofit/>
          </a:bodyPr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sz="2000" b="1" i="1">
              <a:cs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sz="2000" b="1" i="1">
              <a:cs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sz="2000" b="1" i="1">
              <a:cs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>
              <a:solidFill>
                <a:srgbClr val="898989"/>
              </a:solidFill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>
              <a:solidFill>
                <a:srgbClr val="898989"/>
              </a:solidFill>
            </a:endParaRP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2608263" y="5011738"/>
            <a:ext cx="539121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dirty="0"/>
              <a:t>Подготовлен на основе проекта решения Совета Тейковского </a:t>
            </a:r>
          </a:p>
          <a:p>
            <a:r>
              <a:rPr lang="ru-RU" sz="1400" dirty="0"/>
              <a:t>муниципального района «Об утверждении отчета об</a:t>
            </a:r>
          </a:p>
          <a:p>
            <a:r>
              <a:rPr lang="ru-RU" sz="1400" dirty="0"/>
              <a:t>исполнении бюджета Тейковского муниципального района</a:t>
            </a:r>
          </a:p>
          <a:p>
            <a:r>
              <a:rPr lang="ru-RU" sz="1400" dirty="0"/>
              <a:t>за 2023 год»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18488" cy="130175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1800" b="0" dirty="0"/>
              <a:t>           Муниципальные программы Тейковского муниципального района</a:t>
            </a:r>
            <a:br>
              <a:rPr lang="ru-RU" altLang="ru-RU" sz="1800" b="0" dirty="0"/>
            </a:br>
            <a:r>
              <a:rPr lang="ru-RU" altLang="ru-RU" sz="1800" b="0" dirty="0"/>
              <a:t>                                                           (в тыс. руб.)</a:t>
            </a:r>
          </a:p>
        </p:txBody>
      </p:sp>
      <p:graphicFrame>
        <p:nvGraphicFramePr>
          <p:cNvPr id="44115" name="Group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14879"/>
              </p:ext>
            </p:extLst>
          </p:nvPr>
        </p:nvGraphicFramePr>
        <p:xfrm>
          <a:off x="395288" y="1052513"/>
          <a:ext cx="8497887" cy="4897122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1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                          Наименование программы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Утверждено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в бюджете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на 2023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Исполнено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за 2023 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%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«Развитие образования Тейковского муниципального района на 2020-2025 годы»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179078,5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175924,1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98,2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«Развитие культуры и туризма в  Тейковском муниципальном районе»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15925,1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15925,1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«Развитие физической культуры и спорта в Тейковском муниципальном районе»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1390,1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1390,1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«Поддержка населения в Тейковском муниципальном районе»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1903,3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1903,3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«Повышение безопасности дорожного движения  Тейковского  муниципального района»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24418,7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24230,4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99,2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«Обеспечение качественным жильем, услугами  жилищно-коммунального хозяйства и улучшение состояния коммунальной инфраструктуры»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30282,4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26588,5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87,8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7.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«Планировка территорий и проведение комплексных кадастровых работ на территории  Тейковского муниципального района»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80,0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80,0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8.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«Экономическое развитие Тейковского муниципального района»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470,0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470,0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9.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«Управление муниципальным имуществом Тейковского муниципального района»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2702,1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2685,0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99,4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10.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«Реализация молодежной политики на территории Тейковского муниципального района»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340,0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340,0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11.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«Совершенствование местного самоуправления на территории  Тейковского  муниципального района»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23,8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23,8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18488" cy="130175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1800" b="0" dirty="0"/>
              <a:t>               Муниципальные программы Тейковского муниципального района</a:t>
            </a:r>
            <a:br>
              <a:rPr lang="ru-RU" altLang="ru-RU" sz="1800" b="0" dirty="0"/>
            </a:br>
            <a:r>
              <a:rPr lang="ru-RU" altLang="ru-RU" sz="1800" b="0" dirty="0"/>
              <a:t>                                                    (в тыс. руб.)</a:t>
            </a:r>
          </a:p>
        </p:txBody>
      </p:sp>
      <p:graphicFrame>
        <p:nvGraphicFramePr>
          <p:cNvPr id="46118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172735"/>
              </p:ext>
            </p:extLst>
          </p:nvPr>
        </p:nvGraphicFramePr>
        <p:xfrm>
          <a:off x="395288" y="1052513"/>
          <a:ext cx="8497887" cy="103632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1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                          Наименование программы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Утверждено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в бюджете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на 2023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Исполнено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за 2023 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%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12.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«Открытый и безопасный район»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1753,9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11753,9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99" name="Group 7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5544557"/>
              </p:ext>
            </p:extLst>
          </p:nvPr>
        </p:nvGraphicFramePr>
        <p:xfrm>
          <a:off x="898525" y="1268413"/>
          <a:ext cx="8245475" cy="4832036"/>
        </p:xfrm>
        <a:graphic>
          <a:graphicData uri="http://schemas.openxmlformats.org/drawingml/2006/table">
            <a:tbl>
              <a:tblPr/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5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0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2023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 2023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4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«Развитие общего образования»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18147,7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17325,2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«Финансовое обеспечение предоставления мер социальной поддержки сфере образования»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7780,9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5985,1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«Выявление</a:t>
                      </a: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 поддержка одаренных детей»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662,3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662,1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«Реализация основных общеобразовательных программ»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61165,2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60758,1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 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«Финансовое обеспечение предоставления общедоступного и бесплатного образования в муниципальных образовательных учреждениях»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83537,2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83537,2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«Реализация дополнительных общеобразовательных программ»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6765,5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6636,6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«Организация отдыха и оздоровление детей»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822,2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822,2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«Развитие кадрового потенциала системы образования»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147,5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147,5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«Организация целевой подготовки педагогов для работы в муниципальных организациях Тейковского муниципального района»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179078,5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175924,0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8191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«Развитие образования Тейковского муниципального района на 2020-2025 годы»  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99" name="Group 4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32053138"/>
              </p:ext>
            </p:extLst>
          </p:nvPr>
        </p:nvGraphicFramePr>
        <p:xfrm>
          <a:off x="898525" y="1268413"/>
          <a:ext cx="8245475" cy="3455989"/>
        </p:xfrm>
        <a:graphic>
          <a:graphicData uri="http://schemas.openxmlformats.org/drawingml/2006/table">
            <a:tbl>
              <a:tblPr/>
              <a:tblGrid>
                <a:gridCol w="360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0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636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2023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 2023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«Развитие культуры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11408,3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11408,3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«Предоставление дополнительного образования в сфере культуры и искусства»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2617,4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2617,4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3.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«Повышение туристической привлекательности Тейковского района»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1899,4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1899,4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15925,1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15925,1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9185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«Развитие культуры и туризма в Тейковском муниципальном районе»  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218" name="Group 4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96112409"/>
              </p:ext>
            </p:extLst>
          </p:nvPr>
        </p:nvGraphicFramePr>
        <p:xfrm>
          <a:off x="898525" y="1268413"/>
          <a:ext cx="8245475" cy="3763964"/>
        </p:xfrm>
        <a:graphic>
          <a:graphicData uri="http://schemas.openxmlformats.org/drawingml/2006/table">
            <a:tbl>
              <a:tblPr/>
              <a:tblGrid>
                <a:gridCol w="360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0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732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2023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 2023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01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«Организация физкультурно-массовых, спортивных мероприятий и участие спортсменов Тейковского муниципального района в районных, областных, зональных и региональных соревнованиях»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1261,3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1261,3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«Реализация программ спортивной подготовки по видам спорта»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128,8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128,8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1390,1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1390,1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0204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«Развитие физической культуры и спорта в Тейковском муниципальном районе»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34" name="Group 3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36490083"/>
              </p:ext>
            </p:extLst>
          </p:nvPr>
        </p:nvGraphicFramePr>
        <p:xfrm>
          <a:off x="898525" y="1268413"/>
          <a:ext cx="8245475" cy="3808733"/>
        </p:xfrm>
        <a:graphic>
          <a:graphicData uri="http://schemas.openxmlformats.org/drawingml/2006/table">
            <a:tbl>
              <a:tblPr/>
              <a:tblGrid>
                <a:gridCol w="360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0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732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2023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 2023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01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«Повышение качества жизни граждан пожилого возраста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80,0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80,0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«Повышение качества жизни детей-сирот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1823,3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1823,3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1903,3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1903,3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1228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«Поддержка населения в Тейковском муниципальном районе»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72" name="Group 4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04131073"/>
              </p:ext>
            </p:extLst>
          </p:nvPr>
        </p:nvGraphicFramePr>
        <p:xfrm>
          <a:off x="898525" y="1268413"/>
          <a:ext cx="8245475" cy="4153541"/>
        </p:xfrm>
        <a:graphic>
          <a:graphicData uri="http://schemas.openxmlformats.org/drawingml/2006/table">
            <a:tbl>
              <a:tblPr/>
              <a:tblGrid>
                <a:gridCol w="360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0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636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2023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 2023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«Содержание сети муниципальных автомобильных дорог общего пользования местного значения Тейковского муниципального района и дорог внутри населенных пунктов»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10271,6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10185,2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«Текущий и капитальный ремонт сети муниципальных автомобильных дорог общего пользования местного значения Тейковского муниципального района и дорог внутри населенных пунктов»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13831,5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13831,5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3.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«Формирование законопослушного поведения участников дорожного движения в Тейковском муниципальном районе»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4.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«Развитие системы организации движения транспортных средств и пешеходов, повышение безопасности дорожных условий»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265,6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163,7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24418,7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24230,4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2262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«Повышение безопасности дорожного движения Тейковского муниципального района»  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310" name="Group 6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8363198"/>
              </p:ext>
            </p:extLst>
          </p:nvPr>
        </p:nvGraphicFramePr>
        <p:xfrm>
          <a:off x="898525" y="1268413"/>
          <a:ext cx="8245475" cy="5680720"/>
        </p:xfrm>
        <a:graphic>
          <a:graphicData uri="http://schemas.openxmlformats.org/drawingml/2006/table">
            <a:tbl>
              <a:tblPr/>
              <a:tblGrid>
                <a:gridCol w="360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0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2023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 2023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«Развитие газификации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«Проведение капитального ремонта общего имущества в многоквартирных домах, расположенных на территории 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4259,8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4259,8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«Обеспечение водоснабжением жителей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1857,9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1755,8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«Обеспечение населения  Тейковского муниципального района теплоснабжением»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21868,3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18788,7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«Содержание территорий сельских кладбищ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600,0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434,9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«Подготовка проектов внесения изменений в документы территориального планирования, правила землепользования и застройки» 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515,3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515,3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«Реализация мероприяитий по участию в организации деятельности по накоплению (в том числе раздельному накоплению), сбору, транспортированию, обработке, утилизации, обезвреживанию, захоронению твердых коммунальных отходов на территории Тейковского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1181,0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834,0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30282,3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26588,5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3301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«Обеспечение  жильем,  услугами жилищно-коммунального хозяйства и улучшение состояния коммунальной инфраструктуры»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305" name="Group 3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68116317"/>
              </p:ext>
            </p:extLst>
          </p:nvPr>
        </p:nvGraphicFramePr>
        <p:xfrm>
          <a:off x="898525" y="1268413"/>
          <a:ext cx="8245475" cy="2660018"/>
        </p:xfrm>
        <a:graphic>
          <a:graphicData uri="http://schemas.openxmlformats.org/drawingml/2006/table">
            <a:tbl>
              <a:tblPr/>
              <a:tblGrid>
                <a:gridCol w="360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0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366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2023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 2023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«Проведение комплексных кадастровых работ на территории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80,0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80,0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«Комплексное развитие сельских территорий»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80,0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80,0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4300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«Планировка территорий и проведение комплексных кадастровых работ на территории  Тейковского муниципального района»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321" name="Group 2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74316838"/>
              </p:ext>
            </p:extLst>
          </p:nvPr>
        </p:nvGraphicFramePr>
        <p:xfrm>
          <a:off x="898525" y="1268413"/>
          <a:ext cx="8245475" cy="2161543"/>
        </p:xfrm>
        <a:graphic>
          <a:graphicData uri="http://schemas.openxmlformats.org/drawingml/2006/table">
            <a:tbl>
              <a:tblPr/>
              <a:tblGrid>
                <a:gridCol w="360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0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366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2023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 2023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24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«Поддержка и развитие малого и среднего предпринимательства в Тейковском муниципальном районе»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470,0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470,0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470,0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470,0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5319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«Экономическое развитие  Тейковского муниципального района»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>
          <a:xfrm>
            <a:off x="0" y="277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b="0"/>
              <a:t>Основные показатели социально-экономического развития </a:t>
            </a:r>
            <a:br>
              <a:rPr lang="ru-RU" sz="2000" b="0"/>
            </a:br>
            <a:r>
              <a:rPr lang="ru-RU" sz="2000" b="0"/>
              <a:t>Тейковского муниципального района  (в млн.руб.)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ru-RU" dirty="0"/>
              <a:t>                                                           </a:t>
            </a:r>
            <a:r>
              <a:rPr lang="ru-RU" sz="1800" dirty="0"/>
              <a:t>Прогноз 2023 г.              Факт  2023 г.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ru-RU" sz="1800" dirty="0"/>
          </a:p>
          <a:p>
            <a:pPr marL="609600" indent="-609600" eaLnBrk="1" hangingPunct="1">
              <a:buFont typeface="Arial" charset="0"/>
              <a:buNone/>
            </a:pPr>
            <a:r>
              <a:rPr lang="ru-RU" sz="1800" dirty="0"/>
              <a:t>1)Среднемесячная номинальная            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ru-RU" sz="1800" dirty="0"/>
              <a:t>начисленная заработная плата (в руб.)          </a:t>
            </a:r>
            <a:r>
              <a:rPr lang="ru-RU" dirty="0"/>
              <a:t>32777,28</a:t>
            </a:r>
            <a:r>
              <a:rPr lang="ru-RU" sz="1800" dirty="0"/>
              <a:t>                     35044,6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1800" dirty="0"/>
              <a:t>2) Фонд оплаты труда (в млн.)                        254,089                      182,483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1800" dirty="0"/>
              <a:t>3) Оборот розничной торговли (в млн.)        нет данных                   160,442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1800" dirty="0"/>
              <a:t>4) Объем платных услуг </a:t>
            </a:r>
            <a:r>
              <a:rPr lang="ru-RU" sz="1800"/>
              <a:t>населению                 </a:t>
            </a:r>
            <a:r>
              <a:rPr lang="ru-RU"/>
              <a:t>293,656</a:t>
            </a:r>
            <a:r>
              <a:rPr lang="ru-RU" sz="1800"/>
              <a:t>                     </a:t>
            </a:r>
            <a:r>
              <a:rPr lang="ru-RU" sz="1800" dirty="0"/>
              <a:t>286,221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1800" dirty="0"/>
              <a:t> (</a:t>
            </a:r>
            <a:r>
              <a:rPr lang="ru-RU" sz="1800" dirty="0" err="1"/>
              <a:t>млн.руб</a:t>
            </a:r>
            <a:r>
              <a:rPr lang="ru-RU" sz="1800" dirty="0"/>
              <a:t>.)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50" name="Group 3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52259733"/>
              </p:ext>
            </p:extLst>
          </p:nvPr>
        </p:nvGraphicFramePr>
        <p:xfrm>
          <a:off x="898525" y="1268413"/>
          <a:ext cx="8245475" cy="2973708"/>
        </p:xfrm>
        <a:graphic>
          <a:graphicData uri="http://schemas.openxmlformats.org/drawingml/2006/table">
            <a:tbl>
              <a:tblPr/>
              <a:tblGrid>
                <a:gridCol w="360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0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636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2023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 2023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«Управление и распоряжение имуществом,  находящимся   в муниципальной собственности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2400,6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2383,5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«Обеспечение рационального, эффективного использования земельных участков, государственная собственность на которые не разграничена»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301,5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301,5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2702,1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2685,0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6348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«Управление муниципальным имуществом Тейковского муниципального района»  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70" name="Group 3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15975947"/>
              </p:ext>
            </p:extLst>
          </p:nvPr>
        </p:nvGraphicFramePr>
        <p:xfrm>
          <a:off x="898525" y="1268413"/>
          <a:ext cx="8245475" cy="2333626"/>
        </p:xfrm>
        <a:graphic>
          <a:graphicData uri="http://schemas.openxmlformats.org/drawingml/2006/table">
            <a:tbl>
              <a:tblPr/>
              <a:tblGrid>
                <a:gridCol w="360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0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636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2023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 2023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«Развитие муниципальной службы на территории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23,8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23,8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23,8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23,8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7367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«Совершенствование местного самоуправления на территории  Тейковского муниципального района»  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401" name="Group 3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17733140"/>
              </p:ext>
            </p:extLst>
          </p:nvPr>
        </p:nvGraphicFramePr>
        <p:xfrm>
          <a:off x="898525" y="1268413"/>
          <a:ext cx="8245475" cy="2836864"/>
        </p:xfrm>
        <a:graphic>
          <a:graphicData uri="http://schemas.openxmlformats.org/drawingml/2006/table">
            <a:tbl>
              <a:tblPr/>
              <a:tblGrid>
                <a:gridCol w="360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0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636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2023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 2023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«Создание условий для развития молодежной политики на территории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190,0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190,0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«Патриотическое воспитание детей и молодежи и подготовка молодежи Тейковского муниципального района к военной службе»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340,0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340,0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8396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«Реализация молодежной политики на территории  Тейковского муниципального района»  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444" name="Group 5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36789533"/>
              </p:ext>
            </p:extLst>
          </p:nvPr>
        </p:nvGraphicFramePr>
        <p:xfrm>
          <a:off x="898525" y="1268413"/>
          <a:ext cx="8245475" cy="3843340"/>
        </p:xfrm>
        <a:graphic>
          <a:graphicData uri="http://schemas.openxmlformats.org/drawingml/2006/table">
            <a:tbl>
              <a:tblPr/>
              <a:tblGrid>
                <a:gridCol w="360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0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636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Приоритетные 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2023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 2023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«Информатизация, техническое и программное обеспечение, обслуживание и сопровождение информационных систем»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842,1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842,1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2.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«Повышение уровня информационной открытости органов местного самоуправления Тейковского муниципального района»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115,1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115,1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3.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«Профилактика правонарушений и наркомании, борьба с преступностью и обеспечение безопасности граждан»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796,7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796,7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4.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«Улучшение условий и  охраны труда в Тейковском муниципальном районе»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1753,9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1753,9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9430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«Открытый и безопасный район»  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i="1" dirty="0">
                <a:cs typeface="Times New Roman" pitchFamily="18" charset="0"/>
              </a:rPr>
              <a:t>Непрограммные направления деятельности</a:t>
            </a:r>
          </a:p>
          <a:p>
            <a:pPr algn="ctr"/>
            <a:r>
              <a:rPr lang="ru-RU" b="1" i="1" dirty="0">
                <a:cs typeface="Times New Roman" pitchFamily="18" charset="0"/>
              </a:rPr>
              <a:t>в 2023 году  - 57143,3 </a:t>
            </a:r>
            <a:r>
              <a:rPr lang="ru-RU" b="1" i="1" dirty="0" err="1">
                <a:cs typeface="Times New Roman" pitchFamily="18" charset="0"/>
              </a:rPr>
              <a:t>тыс.руб</a:t>
            </a:r>
            <a:r>
              <a:rPr lang="ru-RU" b="1" i="1" dirty="0">
                <a:cs typeface="Times New Roman" pitchFamily="18" charset="0"/>
              </a:rPr>
              <a:t>.</a:t>
            </a:r>
            <a:endParaRPr lang="ru-RU" altLang="ru-RU" b="1" i="1" dirty="0">
              <a:cs typeface="Times New Roman" pitchFamily="18" charset="0"/>
            </a:endParaRPr>
          </a:p>
        </p:txBody>
      </p:sp>
      <p:grpSp>
        <p:nvGrpSpPr>
          <p:cNvPr id="60418" name="Скругленный прямоугольник 3"/>
          <p:cNvGrpSpPr>
            <a:grpSpLocks/>
          </p:cNvGrpSpPr>
          <p:nvPr/>
        </p:nvGrpSpPr>
        <p:grpSpPr bwMode="auto">
          <a:xfrm>
            <a:off x="250825" y="2781300"/>
            <a:ext cx="4105275" cy="1439863"/>
            <a:chOff x="42" y="2454"/>
            <a:chExt cx="2681" cy="378"/>
          </a:xfrm>
        </p:grpSpPr>
        <p:pic>
          <p:nvPicPr>
            <p:cNvPr id="60431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0432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dirty="0">
                  <a:solidFill>
                    <a:srgbClr val="000000"/>
                  </a:solidFill>
                </a:rPr>
                <a:t>Обеспечение функций администрации Тейковского муниципального района,</a:t>
              </a:r>
            </a:p>
            <a:p>
              <a:pPr algn="ctr"/>
              <a:r>
                <a:rPr lang="ru-RU" altLang="ru-RU" sz="1600" dirty="0">
                  <a:solidFill>
                    <a:srgbClr val="000000"/>
                  </a:solidFill>
                </a:rPr>
                <a:t>исполнено – 20814,3 </a:t>
              </a:r>
              <a:r>
                <a:rPr lang="ru-RU" altLang="ru-RU" sz="1600" dirty="0" err="1">
                  <a:solidFill>
                    <a:srgbClr val="000000"/>
                  </a:solidFill>
                </a:rPr>
                <a:t>тыс.руб</a:t>
              </a:r>
              <a:r>
                <a:rPr lang="ru-RU" altLang="ru-RU" sz="1600" dirty="0">
                  <a:solidFill>
                    <a:srgbClr val="000000"/>
                  </a:solidFill>
                </a:rPr>
                <a:t>.</a:t>
              </a:r>
            </a:p>
            <a:p>
              <a:pPr algn="ctr"/>
              <a:endParaRPr lang="ru-RU" altLang="ru-RU" sz="1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0419" name="Скругленный прямоугольник 9"/>
          <p:cNvGrpSpPr>
            <a:grpSpLocks/>
          </p:cNvGrpSpPr>
          <p:nvPr/>
        </p:nvGrpSpPr>
        <p:grpSpPr bwMode="auto">
          <a:xfrm>
            <a:off x="323850" y="4652963"/>
            <a:ext cx="4148138" cy="1800225"/>
            <a:chOff x="84" y="2880"/>
            <a:chExt cx="2581" cy="389"/>
          </a:xfrm>
        </p:grpSpPr>
        <p:pic>
          <p:nvPicPr>
            <p:cNvPr id="60429" name="Скругленный прямоугольник 9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2880"/>
              <a:ext cx="2581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0430" name="Text Box 18"/>
            <p:cNvSpPr txBox="1">
              <a:spLocks noChangeArrowheads="1"/>
            </p:cNvSpPr>
            <p:nvPr/>
          </p:nvSpPr>
          <p:spPr bwMode="auto">
            <a:xfrm>
              <a:off x="84" y="2903"/>
              <a:ext cx="2520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dirty="0">
                  <a:solidFill>
                    <a:srgbClr val="000000"/>
                  </a:solidFill>
                  <a:cs typeface="Times New Roman" pitchFamily="18" charset="0"/>
                </a:rPr>
                <a:t>Обеспечение функций финансового органа администрации Тейковского муниципального района,</a:t>
              </a:r>
            </a:p>
            <a:p>
              <a:pPr algn="ctr"/>
              <a:r>
                <a:rPr lang="ru-RU" altLang="ru-RU" sz="1600" dirty="0">
                  <a:solidFill>
                    <a:srgbClr val="000000"/>
                  </a:solidFill>
                  <a:cs typeface="Times New Roman" pitchFamily="18" charset="0"/>
                </a:rPr>
                <a:t>исполнено – 5191,3 </a:t>
              </a:r>
              <a:r>
                <a:rPr lang="ru-RU" altLang="ru-RU" sz="1600" dirty="0" err="1">
                  <a:solidFill>
                    <a:srgbClr val="000000"/>
                  </a:solidFill>
                  <a:cs typeface="Times New Roman" pitchFamily="18" charset="0"/>
                </a:rPr>
                <a:t>тыс.руб</a:t>
              </a:r>
              <a:r>
                <a:rPr lang="ru-RU" altLang="ru-RU" sz="1600" b="1" dirty="0">
                  <a:solidFill>
                    <a:srgbClr val="000000"/>
                  </a:solidFill>
                  <a:cs typeface="Times New Roman" pitchFamily="18" charset="0"/>
                </a:rPr>
                <a:t>. </a:t>
              </a:r>
            </a:p>
            <a:p>
              <a:pPr algn="ctr"/>
              <a:endParaRPr lang="ru-RU" altLang="ru-RU" sz="1200" dirty="0">
                <a:solidFill>
                  <a:srgbClr val="000000"/>
                </a:solidFill>
                <a:cs typeface="Times New Roman" pitchFamily="18" charset="0"/>
              </a:endParaRPr>
            </a:p>
            <a:p>
              <a:pPr algn="ctr"/>
              <a:endParaRPr lang="ru-RU" altLang="ru-RU" sz="1400" b="1" dirty="0">
                <a:solidFill>
                  <a:srgbClr val="000000"/>
                </a:solidFill>
                <a:cs typeface="Times New Roman" pitchFamily="18" charset="0"/>
              </a:endParaRPr>
            </a:p>
            <a:p>
              <a:pPr algn="ctr"/>
              <a:endParaRPr lang="ru-RU" altLang="ru-RU" sz="1200" dirty="0">
                <a:solidFill>
                  <a:srgbClr val="000000"/>
                </a:solidFill>
                <a:cs typeface="Times New Roman" pitchFamily="18" charset="0"/>
              </a:endParaRPr>
            </a:p>
            <a:p>
              <a:pPr algn="ctr"/>
              <a:endParaRPr lang="ru-RU" altLang="ru-RU" sz="1400" dirty="0">
                <a:cs typeface="Times New Roman" pitchFamily="18" charset="0"/>
              </a:endParaRPr>
            </a:p>
          </p:txBody>
        </p:sp>
      </p:grpSp>
      <p:grpSp>
        <p:nvGrpSpPr>
          <p:cNvPr id="60420" name="Скругленный прямоугольник 14"/>
          <p:cNvGrpSpPr>
            <a:grpSpLocks/>
          </p:cNvGrpSpPr>
          <p:nvPr/>
        </p:nvGrpSpPr>
        <p:grpSpPr bwMode="auto">
          <a:xfrm>
            <a:off x="4643438" y="1771205"/>
            <a:ext cx="4500562" cy="2590824"/>
            <a:chOff x="106" y="3443"/>
            <a:chExt cx="2521" cy="725"/>
          </a:xfrm>
        </p:grpSpPr>
        <p:pic>
          <p:nvPicPr>
            <p:cNvPr id="10253" name="Скругленный прямоугольник 14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196" y="3478"/>
              <a:ext cx="2431" cy="6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>
                  <a:lumMod val="50000"/>
                  <a:lumOff val="50000"/>
                </a:schemeClr>
              </a:outerShdw>
            </a:effectLst>
          </p:spPr>
        </p:pic>
        <p:sp>
          <p:nvSpPr>
            <p:cNvPr id="60428" name="Text Box 27"/>
            <p:cNvSpPr txBox="1">
              <a:spLocks noChangeArrowheads="1"/>
            </p:cNvSpPr>
            <p:nvPr/>
          </p:nvSpPr>
          <p:spPr bwMode="auto">
            <a:xfrm>
              <a:off x="106" y="3443"/>
              <a:ext cx="2521" cy="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600" dirty="0">
                <a:cs typeface="Times New Roman" pitchFamily="18" charset="0"/>
              </a:endParaRPr>
            </a:p>
            <a:p>
              <a:pPr algn="ctr"/>
              <a:r>
                <a:rPr lang="ru-RU" altLang="ru-RU" sz="1600" b="1" dirty="0">
                  <a:solidFill>
                    <a:srgbClr val="000000"/>
                  </a:solidFill>
                  <a:cs typeface="Times New Roman" pitchFamily="18" charset="0"/>
                </a:rPr>
                <a:t>Реализация полномочий </a:t>
              </a:r>
            </a:p>
            <a:p>
              <a:pPr algn="ctr"/>
              <a:r>
                <a:rPr lang="ru-RU" altLang="ru-RU" sz="1600" b="1" dirty="0">
                  <a:solidFill>
                    <a:srgbClr val="000000"/>
                  </a:solidFill>
                  <a:cs typeface="Times New Roman" pitchFamily="18" charset="0"/>
                </a:rPr>
                <a:t>Ивановской области:</a:t>
              </a:r>
            </a:p>
            <a:p>
              <a:pPr algn="ctr"/>
              <a:r>
                <a:rPr lang="ru-RU" altLang="ru-RU" sz="1600" dirty="0">
                  <a:solidFill>
                    <a:srgbClr val="000000"/>
                  </a:solidFill>
                  <a:cs typeface="Times New Roman" pitchFamily="18" charset="0"/>
                </a:rPr>
                <a:t>- в области обращения с животными, </a:t>
              </a:r>
            </a:p>
            <a:p>
              <a:pPr algn="ctr"/>
              <a:r>
                <a:rPr lang="ru-RU" altLang="ru-RU" sz="1600" dirty="0">
                  <a:solidFill>
                    <a:srgbClr val="000000"/>
                  </a:solidFill>
                  <a:cs typeface="Times New Roman" pitchFamily="18" charset="0"/>
                </a:rPr>
                <a:t> исполнено -  46,5 </a:t>
              </a:r>
              <a:r>
                <a:rPr lang="ru-RU" altLang="ru-RU" sz="1600" dirty="0" err="1">
                  <a:solidFill>
                    <a:srgbClr val="000000"/>
                  </a:solidFill>
                  <a:cs typeface="Times New Roman" pitchFamily="18" charset="0"/>
                </a:rPr>
                <a:t>тыс.руб</a:t>
              </a:r>
              <a:r>
                <a:rPr lang="ru-RU" altLang="ru-RU" sz="1600" dirty="0">
                  <a:solidFill>
                    <a:srgbClr val="000000"/>
                  </a:solidFill>
                  <a:cs typeface="Times New Roman" pitchFamily="18" charset="0"/>
                </a:rPr>
                <a:t>.;</a:t>
              </a:r>
            </a:p>
            <a:p>
              <a:pPr algn="ctr"/>
              <a:r>
                <a:rPr lang="ru-RU" altLang="ru-RU" sz="1600" dirty="0">
                  <a:solidFill>
                    <a:srgbClr val="000000"/>
                  </a:solidFill>
                  <a:cs typeface="Times New Roman" pitchFamily="18" charset="0"/>
                </a:rPr>
                <a:t>- в сфере административных правонарушений, исполнено – 6,2 </a:t>
              </a:r>
              <a:r>
                <a:rPr lang="ru-RU" altLang="ru-RU" sz="1600" dirty="0" err="1">
                  <a:solidFill>
                    <a:srgbClr val="000000"/>
                  </a:solidFill>
                  <a:cs typeface="Times New Roman" pitchFamily="18" charset="0"/>
                </a:rPr>
                <a:t>тыс.руб</a:t>
              </a:r>
              <a:r>
                <a:rPr lang="ru-RU" altLang="ru-RU" sz="1600" dirty="0">
                  <a:solidFill>
                    <a:srgbClr val="000000"/>
                  </a:solidFill>
                  <a:cs typeface="Times New Roman" pitchFamily="18" charset="0"/>
                </a:rPr>
                <a:t>.;</a:t>
              </a:r>
            </a:p>
            <a:p>
              <a:pPr algn="ctr"/>
              <a:r>
                <a:rPr lang="ru-RU" altLang="ru-RU" sz="1600" dirty="0">
                  <a:solidFill>
                    <a:srgbClr val="000000"/>
                  </a:solidFill>
                  <a:cs typeface="Times New Roman" pitchFamily="18" charset="0"/>
                </a:rPr>
                <a:t>- проведение мероприятий по содержанию сибиреязвенных скотомогильников, исполнено – 20,0 </a:t>
              </a:r>
              <a:r>
                <a:rPr lang="ru-RU" altLang="ru-RU" sz="1600" dirty="0" err="1">
                  <a:solidFill>
                    <a:srgbClr val="000000"/>
                  </a:solidFill>
                  <a:cs typeface="Times New Roman" pitchFamily="18" charset="0"/>
                </a:rPr>
                <a:t>тыс.руб</a:t>
              </a:r>
              <a:r>
                <a:rPr lang="ru-RU" altLang="ru-RU" sz="1600" dirty="0">
                  <a:solidFill>
                    <a:srgbClr val="000000"/>
                  </a:solidFill>
                  <a:cs typeface="Times New Roman" pitchFamily="18" charset="0"/>
                </a:rPr>
                <a:t>.</a:t>
              </a:r>
            </a:p>
          </p:txBody>
        </p:sp>
      </p:grpSp>
      <p:grpSp>
        <p:nvGrpSpPr>
          <p:cNvPr id="60421" name="Скругленный прямоугольник 4"/>
          <p:cNvGrpSpPr>
            <a:grpSpLocks/>
          </p:cNvGrpSpPr>
          <p:nvPr/>
        </p:nvGrpSpPr>
        <p:grpSpPr bwMode="auto">
          <a:xfrm>
            <a:off x="250825" y="1125538"/>
            <a:ext cx="4103688" cy="1295400"/>
            <a:chOff x="40" y="1966"/>
            <a:chExt cx="2663" cy="380"/>
          </a:xfrm>
        </p:grpSpPr>
        <p:pic>
          <p:nvPicPr>
            <p:cNvPr id="60425" name="Скругленный прямоугольник 4"/>
            <p:cNvPicPr>
              <a:picLocks noChangeArrowheads="1"/>
            </p:cNvPicPr>
            <p:nvPr/>
          </p:nvPicPr>
          <p:blipFill>
            <a:blip r:embed="rId5">
              <a:grayscl/>
            </a:blip>
            <a:srcRect/>
            <a:stretch>
              <a:fillRect/>
            </a:stretch>
          </p:blipFill>
          <p:spPr bwMode="auto">
            <a:xfrm>
              <a:off x="40" y="1966"/>
              <a:ext cx="2663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0426" name="Text Box 30"/>
            <p:cNvSpPr txBox="1">
              <a:spLocks noChangeArrowheads="1"/>
            </p:cNvSpPr>
            <p:nvPr/>
          </p:nvSpPr>
          <p:spPr bwMode="auto">
            <a:xfrm>
              <a:off x="119" y="1995"/>
              <a:ext cx="2419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dirty="0">
                  <a:solidFill>
                    <a:srgbClr val="000000"/>
                  </a:solidFill>
                </a:rPr>
                <a:t>Функционирование высшего должностного лица Тейковского муниципального района,    </a:t>
              </a:r>
            </a:p>
            <a:p>
              <a:pPr algn="ctr"/>
              <a:r>
                <a:rPr lang="ru-RU" altLang="ru-RU" sz="1600" dirty="0">
                  <a:solidFill>
                    <a:srgbClr val="000000"/>
                  </a:solidFill>
                </a:rPr>
                <a:t>исполнено  - 2827,0 </a:t>
              </a:r>
              <a:r>
                <a:rPr lang="ru-RU" altLang="ru-RU" sz="1600" dirty="0" err="1">
                  <a:solidFill>
                    <a:srgbClr val="000000"/>
                  </a:solidFill>
                </a:rPr>
                <a:t>тыс.руб</a:t>
              </a:r>
              <a:r>
                <a:rPr lang="ru-RU" altLang="ru-RU" sz="1600" dirty="0">
                  <a:solidFill>
                    <a:srgbClr val="000000"/>
                  </a:solidFill>
                </a:rPr>
                <a:t>. </a:t>
              </a:r>
            </a:p>
          </p:txBody>
        </p:sp>
      </p:grpSp>
      <p:grpSp>
        <p:nvGrpSpPr>
          <p:cNvPr id="60422" name="Скругленный прямоугольник 3"/>
          <p:cNvGrpSpPr>
            <a:grpSpLocks/>
          </p:cNvGrpSpPr>
          <p:nvPr/>
        </p:nvGrpSpPr>
        <p:grpSpPr bwMode="auto">
          <a:xfrm>
            <a:off x="4787900" y="4581103"/>
            <a:ext cx="4141788" cy="1800225"/>
            <a:chOff x="42" y="2454"/>
            <a:chExt cx="2681" cy="378"/>
          </a:xfrm>
        </p:grpSpPr>
        <p:pic>
          <p:nvPicPr>
            <p:cNvPr id="60423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0424" name="Text Box 6"/>
            <p:cNvSpPr txBox="1">
              <a:spLocks noChangeArrowheads="1"/>
            </p:cNvSpPr>
            <p:nvPr/>
          </p:nvSpPr>
          <p:spPr bwMode="auto">
            <a:xfrm>
              <a:off x="118" y="2525"/>
              <a:ext cx="2412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dirty="0">
                  <a:solidFill>
                    <a:srgbClr val="000000"/>
                  </a:solidFill>
                </a:rPr>
                <a:t>Обеспечение функций отдела образования  администрации Тейковского муниципального района,</a:t>
              </a:r>
            </a:p>
            <a:p>
              <a:pPr algn="ctr"/>
              <a:r>
                <a:rPr lang="ru-RU" altLang="ru-RU" sz="1600" dirty="0">
                  <a:solidFill>
                    <a:srgbClr val="000000"/>
                  </a:solidFill>
                </a:rPr>
                <a:t>исполнено – 1997,7 </a:t>
              </a:r>
              <a:r>
                <a:rPr lang="ru-RU" altLang="ru-RU" sz="1600" dirty="0" err="1">
                  <a:solidFill>
                    <a:srgbClr val="000000"/>
                  </a:solidFill>
                </a:rPr>
                <a:t>тыс.руб</a:t>
              </a:r>
              <a:r>
                <a:rPr lang="ru-RU" altLang="ru-RU" sz="1600" dirty="0">
                  <a:solidFill>
                    <a:srgbClr val="000000"/>
                  </a:solidFill>
                </a:rPr>
                <a:t>.</a:t>
              </a:r>
            </a:p>
            <a:p>
              <a:pPr algn="ctr"/>
              <a:endParaRPr lang="ru-RU" altLang="ru-RU" sz="1400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b="1" i="1">
              <a:cs typeface="Times New Roman" pitchFamily="18" charset="0"/>
            </a:endParaRPr>
          </a:p>
        </p:txBody>
      </p:sp>
      <p:grpSp>
        <p:nvGrpSpPr>
          <p:cNvPr id="61442" name="Скругленный прямоугольник 3"/>
          <p:cNvGrpSpPr>
            <a:grpSpLocks/>
          </p:cNvGrpSpPr>
          <p:nvPr/>
        </p:nvGrpSpPr>
        <p:grpSpPr bwMode="auto">
          <a:xfrm>
            <a:off x="539750" y="549275"/>
            <a:ext cx="3965575" cy="1800225"/>
            <a:chOff x="118" y="2459"/>
            <a:chExt cx="2590" cy="324"/>
          </a:xfrm>
        </p:grpSpPr>
        <p:pic>
          <p:nvPicPr>
            <p:cNvPr id="61449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450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dirty="0">
                  <a:solidFill>
                    <a:srgbClr val="000000"/>
                  </a:solidFill>
                </a:rPr>
                <a:t>Проведение экспертизы среднего размера платы за содержание жилых помещений  для собственников жилых помещений многоквартирных домов </a:t>
              </a:r>
            </a:p>
            <a:p>
              <a:pPr algn="ctr"/>
              <a:r>
                <a:rPr lang="ru-RU" altLang="ru-RU" sz="1600" dirty="0">
                  <a:solidFill>
                    <a:srgbClr val="000000"/>
                  </a:solidFill>
                </a:rPr>
                <a:t>– 110,0 </a:t>
              </a:r>
              <a:r>
                <a:rPr lang="ru-RU" altLang="ru-RU" sz="1600" dirty="0" err="1">
                  <a:solidFill>
                    <a:srgbClr val="000000"/>
                  </a:solidFill>
                </a:rPr>
                <a:t>тыс.руб</a:t>
              </a:r>
              <a:r>
                <a:rPr lang="ru-RU" altLang="ru-RU" sz="1600" dirty="0">
                  <a:solidFill>
                    <a:srgbClr val="000000"/>
                  </a:solidFill>
                </a:rPr>
                <a:t>.</a:t>
              </a:r>
            </a:p>
            <a:p>
              <a:pPr algn="ctr"/>
              <a:endParaRPr lang="ru-RU" altLang="ru-RU" sz="1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1443" name="Скругленный прямоугольник 3"/>
          <p:cNvGrpSpPr>
            <a:grpSpLocks/>
          </p:cNvGrpSpPr>
          <p:nvPr/>
        </p:nvGrpSpPr>
        <p:grpSpPr bwMode="auto">
          <a:xfrm>
            <a:off x="4932363" y="1773238"/>
            <a:ext cx="3960812" cy="1366837"/>
            <a:chOff x="118" y="2459"/>
            <a:chExt cx="2590" cy="324"/>
          </a:xfrm>
        </p:grpSpPr>
        <p:pic>
          <p:nvPicPr>
            <p:cNvPr id="61447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448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dirty="0">
                  <a:solidFill>
                    <a:srgbClr val="000000"/>
                  </a:solidFill>
                </a:rPr>
                <a:t>Расходы на уплату членских </a:t>
              </a:r>
            </a:p>
            <a:p>
              <a:pPr algn="ctr"/>
              <a:r>
                <a:rPr lang="ru-RU" altLang="ru-RU" sz="1600" dirty="0">
                  <a:solidFill>
                    <a:srgbClr val="000000"/>
                  </a:solidFill>
                </a:rPr>
                <a:t>взносов в Ассоциацию «Совет</a:t>
              </a:r>
            </a:p>
            <a:p>
              <a:pPr algn="ctr"/>
              <a:r>
                <a:rPr lang="ru-RU" altLang="ru-RU" sz="1600" dirty="0">
                  <a:solidFill>
                    <a:srgbClr val="000000"/>
                  </a:solidFill>
                </a:rPr>
                <a:t>муниципальных образований»,</a:t>
              </a:r>
            </a:p>
            <a:p>
              <a:pPr algn="ctr"/>
              <a:r>
                <a:rPr lang="ru-RU" altLang="ru-RU" sz="1600" dirty="0">
                  <a:solidFill>
                    <a:srgbClr val="000000"/>
                  </a:solidFill>
                </a:rPr>
                <a:t>исполнено -  38,9</a:t>
              </a:r>
              <a:r>
                <a:rPr lang="ru-RU" altLang="ru-RU" sz="1600" b="1" dirty="0">
                  <a:solidFill>
                    <a:srgbClr val="000000"/>
                  </a:solidFill>
                </a:rPr>
                <a:t> </a:t>
              </a:r>
              <a:r>
                <a:rPr lang="ru-RU" altLang="ru-RU" sz="1600" dirty="0" err="1">
                  <a:solidFill>
                    <a:srgbClr val="000000"/>
                  </a:solidFill>
                </a:rPr>
                <a:t>тыс.руб</a:t>
              </a:r>
              <a:r>
                <a:rPr lang="ru-RU" altLang="ru-RU" sz="1600" dirty="0">
                  <a:solidFill>
                    <a:srgbClr val="000000"/>
                  </a:solidFill>
                </a:rPr>
                <a:t>.</a:t>
              </a:r>
              <a:r>
                <a:rPr lang="ru-RU" altLang="ru-RU" sz="1600" b="1" dirty="0">
                  <a:solidFill>
                    <a:srgbClr val="000000"/>
                  </a:solidFill>
                </a:rPr>
                <a:t> </a:t>
              </a:r>
            </a:p>
            <a:p>
              <a:pPr algn="ctr"/>
              <a:endParaRPr lang="ru-RU" altLang="ru-RU" sz="1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1444" name="Скругленный прямоугольник 3"/>
          <p:cNvGrpSpPr>
            <a:grpSpLocks/>
          </p:cNvGrpSpPr>
          <p:nvPr/>
        </p:nvGrpSpPr>
        <p:grpSpPr bwMode="auto">
          <a:xfrm>
            <a:off x="611188" y="2852738"/>
            <a:ext cx="3965575" cy="2016125"/>
            <a:chOff x="118" y="2459"/>
            <a:chExt cx="2590" cy="324"/>
          </a:xfrm>
        </p:grpSpPr>
        <p:pic>
          <p:nvPicPr>
            <p:cNvPr id="61445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446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dirty="0">
                  <a:solidFill>
                    <a:srgbClr val="000000"/>
                  </a:solidFill>
                </a:rPr>
                <a:t>Обеспечение деятельности муниципального казенного учреждения  «Единая дежурно-диспетчерская служба Тейковского муниципального района,</a:t>
              </a:r>
            </a:p>
            <a:p>
              <a:pPr algn="ctr"/>
              <a:r>
                <a:rPr lang="ru-RU" altLang="ru-RU" sz="1600" dirty="0">
                  <a:solidFill>
                    <a:srgbClr val="000000"/>
                  </a:solidFill>
                </a:rPr>
                <a:t>исполнено –  9213,7 </a:t>
              </a:r>
              <a:r>
                <a:rPr lang="ru-RU" altLang="ru-RU" sz="1600" dirty="0" err="1">
                  <a:solidFill>
                    <a:srgbClr val="000000"/>
                  </a:solidFill>
                </a:rPr>
                <a:t>тыс.руб</a:t>
              </a:r>
              <a:r>
                <a:rPr lang="ru-RU" altLang="ru-RU" sz="1600" dirty="0">
                  <a:solidFill>
                    <a:srgbClr val="000000"/>
                  </a:solidFill>
                </a:rPr>
                <a:t>.</a:t>
              </a:r>
            </a:p>
            <a:p>
              <a:pPr algn="ctr"/>
              <a:endParaRPr lang="ru-RU" altLang="ru-RU" sz="1400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b="1" i="1">
              <a:cs typeface="Times New Roman" pitchFamily="18" charset="0"/>
            </a:endParaRPr>
          </a:p>
        </p:txBody>
      </p:sp>
      <p:grpSp>
        <p:nvGrpSpPr>
          <p:cNvPr id="62466" name="Скругленный прямоугольник 3"/>
          <p:cNvGrpSpPr>
            <a:grpSpLocks/>
          </p:cNvGrpSpPr>
          <p:nvPr/>
        </p:nvGrpSpPr>
        <p:grpSpPr bwMode="auto">
          <a:xfrm>
            <a:off x="5219700" y="1268413"/>
            <a:ext cx="3600450" cy="1439862"/>
            <a:chOff x="118" y="2459"/>
            <a:chExt cx="2590" cy="324"/>
          </a:xfrm>
        </p:grpSpPr>
        <p:pic>
          <p:nvPicPr>
            <p:cNvPr id="62479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2480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Организация дополнительного пенсионного обеспечения отдельных категорий граждан,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– 1097,7 тыс.руб.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.</a:t>
              </a: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62467" name="Скругленный прямоугольник 3"/>
          <p:cNvGrpSpPr>
            <a:grpSpLocks/>
          </p:cNvGrpSpPr>
          <p:nvPr/>
        </p:nvGrpSpPr>
        <p:grpSpPr bwMode="auto">
          <a:xfrm>
            <a:off x="395287" y="2781300"/>
            <a:ext cx="4254501" cy="3462400"/>
            <a:chOff x="118" y="2459"/>
            <a:chExt cx="2590" cy="324"/>
          </a:xfrm>
        </p:grpSpPr>
        <p:pic>
          <p:nvPicPr>
            <p:cNvPr id="62477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2478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539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dirty="0">
                  <a:solidFill>
                    <a:srgbClr val="000000"/>
                  </a:solidFill>
                </a:rPr>
                <a:t>Выплата вознаграждений к наградам администрации Тейковского муниципального района, премий к Почетным грамотам и других премий в рамках иных непрограммных мероприятий по непрограммным направлениям деятельности исполнительных органов местного самоуправления, </a:t>
              </a:r>
            </a:p>
            <a:p>
              <a:pPr algn="ctr"/>
              <a:r>
                <a:rPr lang="ru-RU" altLang="ru-RU" sz="1600" dirty="0">
                  <a:solidFill>
                    <a:srgbClr val="000000"/>
                  </a:solidFill>
                </a:rPr>
                <a:t>исполнено – 15,0</a:t>
              </a:r>
              <a:r>
                <a:rPr lang="ru-RU" altLang="ru-RU" sz="1600" b="1" dirty="0">
                  <a:solidFill>
                    <a:srgbClr val="000000"/>
                  </a:solidFill>
                </a:rPr>
                <a:t> </a:t>
              </a:r>
              <a:r>
                <a:rPr lang="ru-RU" altLang="ru-RU" sz="1600" dirty="0" err="1">
                  <a:solidFill>
                    <a:srgbClr val="000000"/>
                  </a:solidFill>
                </a:rPr>
                <a:t>тыс.руб</a:t>
              </a:r>
              <a:r>
                <a:rPr lang="ru-RU" altLang="ru-RU" sz="1600" dirty="0">
                  <a:solidFill>
                    <a:srgbClr val="000000"/>
                  </a:solidFill>
                </a:rPr>
                <a:t>.</a:t>
              </a:r>
              <a:r>
                <a:rPr lang="ru-RU" altLang="ru-RU" sz="1600" b="1" dirty="0"/>
                <a:t> </a:t>
              </a:r>
            </a:p>
            <a:p>
              <a:pPr algn="ctr"/>
              <a:endParaRPr lang="ru-RU" altLang="ru-RU" sz="1400" dirty="0"/>
            </a:p>
          </p:txBody>
        </p:sp>
      </p:grpSp>
      <p:grpSp>
        <p:nvGrpSpPr>
          <p:cNvPr id="62468" name="Скругленный прямоугольник 3"/>
          <p:cNvGrpSpPr>
            <a:grpSpLocks/>
          </p:cNvGrpSpPr>
          <p:nvPr/>
        </p:nvGrpSpPr>
        <p:grpSpPr bwMode="auto">
          <a:xfrm>
            <a:off x="4941578" y="3141663"/>
            <a:ext cx="3807135" cy="2087562"/>
            <a:chOff x="236" y="2459"/>
            <a:chExt cx="2472" cy="324"/>
          </a:xfrm>
        </p:grpSpPr>
        <p:pic>
          <p:nvPicPr>
            <p:cNvPr id="62475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2476" name="Text Box 6"/>
            <p:cNvSpPr txBox="1">
              <a:spLocks noChangeArrowheads="1"/>
            </p:cNvSpPr>
            <p:nvPr/>
          </p:nvSpPr>
          <p:spPr bwMode="auto">
            <a:xfrm>
              <a:off x="277" y="2482"/>
              <a:ext cx="2253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dirty="0">
                  <a:solidFill>
                    <a:srgbClr val="000000"/>
                  </a:solidFill>
                </a:rPr>
                <a:t>Расходы на исполнение переданных полномочий  сельским поселениям по ремонту дорог,</a:t>
              </a:r>
            </a:p>
            <a:p>
              <a:pPr algn="ctr"/>
              <a:r>
                <a:rPr lang="ru-RU" altLang="ru-RU" sz="1600" dirty="0">
                  <a:solidFill>
                    <a:srgbClr val="000000"/>
                  </a:solidFill>
                </a:rPr>
                <a:t>исполнено – 300,0 </a:t>
              </a:r>
              <a:r>
                <a:rPr lang="ru-RU" altLang="ru-RU" sz="1600" dirty="0" err="1">
                  <a:solidFill>
                    <a:srgbClr val="000000"/>
                  </a:solidFill>
                </a:rPr>
                <a:t>тыс.руб</a:t>
              </a:r>
              <a:r>
                <a:rPr lang="ru-RU" altLang="ru-RU" sz="1600" dirty="0">
                  <a:solidFill>
                    <a:srgbClr val="000000"/>
                  </a:solidFill>
                </a:rPr>
                <a:t>.</a:t>
              </a:r>
            </a:p>
            <a:p>
              <a:pPr algn="ctr"/>
              <a:endParaRPr lang="ru-RU" altLang="ru-RU" sz="1600" b="1" dirty="0">
                <a:solidFill>
                  <a:srgbClr val="000000"/>
                </a:solidFill>
              </a:endParaRPr>
            </a:p>
            <a:p>
              <a:pPr algn="ctr"/>
              <a:endParaRPr lang="ru-RU" altLang="ru-RU" sz="1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2469" name="Скругленный прямоугольник 3"/>
          <p:cNvGrpSpPr>
            <a:grpSpLocks/>
          </p:cNvGrpSpPr>
          <p:nvPr/>
        </p:nvGrpSpPr>
        <p:grpSpPr bwMode="auto">
          <a:xfrm>
            <a:off x="5076825" y="620713"/>
            <a:ext cx="3744913" cy="2160587"/>
            <a:chOff x="118" y="2459"/>
            <a:chExt cx="2590" cy="324"/>
          </a:xfrm>
        </p:grpSpPr>
        <p:pic>
          <p:nvPicPr>
            <p:cNvPr id="62473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2474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dirty="0">
                  <a:solidFill>
                    <a:srgbClr val="000000"/>
                  </a:solidFill>
                </a:rPr>
                <a:t>Организация дополнительного пенсионного обеспечения отдельных категорий граждан,</a:t>
              </a:r>
            </a:p>
            <a:p>
              <a:pPr algn="ctr"/>
              <a:r>
                <a:rPr lang="ru-RU" altLang="ru-RU" sz="1600" dirty="0">
                  <a:solidFill>
                    <a:srgbClr val="000000"/>
                  </a:solidFill>
                </a:rPr>
                <a:t>исполнено – 1637,8 </a:t>
              </a:r>
              <a:r>
                <a:rPr lang="ru-RU" altLang="ru-RU" sz="1600" dirty="0" err="1">
                  <a:solidFill>
                    <a:srgbClr val="000000"/>
                  </a:solidFill>
                </a:rPr>
                <a:t>тыс.руб</a:t>
              </a:r>
              <a:r>
                <a:rPr lang="ru-RU" altLang="ru-RU" sz="1600" dirty="0">
                  <a:solidFill>
                    <a:srgbClr val="000000"/>
                  </a:solidFill>
                </a:rPr>
                <a:t>.</a:t>
              </a:r>
            </a:p>
            <a:p>
              <a:pPr algn="ctr"/>
              <a:r>
                <a:rPr lang="ru-RU" altLang="ru-RU" sz="1600" dirty="0">
                  <a:solidFill>
                    <a:srgbClr val="000000"/>
                  </a:solidFill>
                </a:rPr>
                <a:t>.</a:t>
              </a:r>
            </a:p>
            <a:p>
              <a:pPr algn="ctr"/>
              <a:endParaRPr lang="ru-RU" altLang="ru-RU" sz="1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2470" name="Скругленный прямоугольник 3"/>
          <p:cNvGrpSpPr>
            <a:grpSpLocks/>
          </p:cNvGrpSpPr>
          <p:nvPr/>
        </p:nvGrpSpPr>
        <p:grpSpPr bwMode="auto">
          <a:xfrm>
            <a:off x="571052" y="476250"/>
            <a:ext cx="4078737" cy="1944688"/>
            <a:chOff x="225" y="2459"/>
            <a:chExt cx="2483" cy="324"/>
          </a:xfrm>
        </p:grpSpPr>
        <p:pic>
          <p:nvPicPr>
            <p:cNvPr id="62471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2472" name="Text Box 6"/>
            <p:cNvSpPr txBox="1">
              <a:spLocks noChangeArrowheads="1"/>
            </p:cNvSpPr>
            <p:nvPr/>
          </p:nvSpPr>
          <p:spPr bwMode="auto">
            <a:xfrm>
              <a:off x="225" y="2482"/>
              <a:ext cx="2305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dirty="0">
                  <a:solidFill>
                    <a:srgbClr val="000000"/>
                  </a:solidFill>
                </a:rPr>
                <a:t>Предупреждение и ликвидация последствий чрезвычайных ситуаций и стихийных бедствий природного и техногенного характера, пожарная безопасность,</a:t>
              </a:r>
            </a:p>
            <a:p>
              <a:pPr algn="ctr"/>
              <a:r>
                <a:rPr lang="ru-RU" altLang="ru-RU" sz="1600" dirty="0">
                  <a:solidFill>
                    <a:srgbClr val="000000"/>
                  </a:solidFill>
                </a:rPr>
                <a:t>исполнено – 183,5 </a:t>
              </a:r>
              <a:r>
                <a:rPr lang="ru-RU" altLang="ru-RU" sz="1600" dirty="0" err="1">
                  <a:solidFill>
                    <a:srgbClr val="000000"/>
                  </a:solidFill>
                </a:rPr>
                <a:t>тыс.руб</a:t>
              </a:r>
              <a:r>
                <a:rPr lang="ru-RU" altLang="ru-RU" sz="1600" dirty="0">
                  <a:solidFill>
                    <a:srgbClr val="000000"/>
                  </a:solidFill>
                </a:rPr>
                <a:t>.</a:t>
              </a:r>
            </a:p>
            <a:p>
              <a:pPr algn="ctr"/>
              <a:r>
                <a:rPr lang="ru-RU" altLang="ru-RU" sz="1600" dirty="0">
                  <a:solidFill>
                    <a:srgbClr val="000000"/>
                  </a:solidFill>
                </a:rPr>
                <a:t>.</a:t>
              </a:r>
            </a:p>
            <a:p>
              <a:pPr algn="ctr"/>
              <a:endParaRPr lang="ru-RU" altLang="ru-RU" sz="1400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Заголовок 1"/>
          <p:cNvSpPr txBox="1">
            <a:spLocks/>
          </p:cNvSpPr>
          <p:nvPr/>
        </p:nvSpPr>
        <p:spPr bwMode="auto">
          <a:xfrm>
            <a:off x="0" y="0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b="1" i="1">
              <a:cs typeface="Times New Roman" pitchFamily="18" charset="0"/>
            </a:endParaRPr>
          </a:p>
        </p:txBody>
      </p:sp>
      <p:grpSp>
        <p:nvGrpSpPr>
          <p:cNvPr id="63490" name="Скругленный прямоугольник 3"/>
          <p:cNvGrpSpPr>
            <a:grpSpLocks/>
          </p:cNvGrpSpPr>
          <p:nvPr/>
        </p:nvGrpSpPr>
        <p:grpSpPr bwMode="auto">
          <a:xfrm>
            <a:off x="4572000" y="692150"/>
            <a:ext cx="3600450" cy="1366838"/>
            <a:chOff x="118" y="2459"/>
            <a:chExt cx="2590" cy="324"/>
          </a:xfrm>
        </p:grpSpPr>
        <p:pic>
          <p:nvPicPr>
            <p:cNvPr id="63515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3516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Обеспечение функций отделов администрации Тейковского муниципального района,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– 1933,6 тыс.руб.</a:t>
              </a:r>
              <a:r>
                <a:rPr lang="ru-RU" altLang="ru-RU" sz="1600" b="1">
                  <a:solidFill>
                    <a:srgbClr val="000000"/>
                  </a:solidFill>
                </a:rPr>
                <a:t> </a:t>
              </a: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63492" name="Скругленный прямоугольник 3"/>
          <p:cNvGrpSpPr>
            <a:grpSpLocks/>
          </p:cNvGrpSpPr>
          <p:nvPr/>
        </p:nvGrpSpPr>
        <p:grpSpPr bwMode="auto">
          <a:xfrm>
            <a:off x="701370" y="3234216"/>
            <a:ext cx="3510268" cy="2787072"/>
            <a:chOff x="232" y="2459"/>
            <a:chExt cx="2476" cy="324"/>
          </a:xfrm>
        </p:grpSpPr>
        <p:pic>
          <p:nvPicPr>
            <p:cNvPr id="63511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3512" name="Text Box 6"/>
            <p:cNvSpPr txBox="1">
              <a:spLocks noChangeArrowheads="1"/>
            </p:cNvSpPr>
            <p:nvPr/>
          </p:nvSpPr>
          <p:spPr bwMode="auto">
            <a:xfrm>
              <a:off x="232" y="2482"/>
              <a:ext cx="2298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dirty="0">
                  <a:solidFill>
                    <a:srgbClr val="000000"/>
                  </a:solidFill>
                </a:rPr>
                <a:t>Исполнение муниципальных гарантий Тейковского муниципального района без права регрессного требования гаранта к принципалу или уступки гаранта прав требования бенефициара к принципалу,</a:t>
              </a:r>
            </a:p>
            <a:p>
              <a:pPr algn="ctr"/>
              <a:r>
                <a:rPr lang="ru-RU" altLang="ru-RU" sz="1600" dirty="0">
                  <a:solidFill>
                    <a:srgbClr val="000000"/>
                  </a:solidFill>
                </a:rPr>
                <a:t>исполнено – 4050,4 </a:t>
              </a:r>
              <a:r>
                <a:rPr lang="ru-RU" altLang="ru-RU" sz="1600" dirty="0" err="1">
                  <a:solidFill>
                    <a:srgbClr val="000000"/>
                  </a:solidFill>
                </a:rPr>
                <a:t>тыс.руб</a:t>
              </a:r>
              <a:r>
                <a:rPr lang="ru-RU" altLang="ru-RU" sz="1600" dirty="0">
                  <a:solidFill>
                    <a:srgbClr val="000000"/>
                  </a:solidFill>
                </a:rPr>
                <a:t>.</a:t>
              </a:r>
            </a:p>
            <a:p>
              <a:pPr algn="ctr"/>
              <a:endParaRPr lang="ru-RU" altLang="ru-RU" sz="1600" b="1" dirty="0">
                <a:solidFill>
                  <a:srgbClr val="000000"/>
                </a:solidFill>
              </a:endParaRPr>
            </a:p>
            <a:p>
              <a:pPr algn="ctr"/>
              <a:endParaRPr lang="ru-RU" altLang="ru-RU" sz="1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3493" name="Скругленный прямоугольник 3"/>
          <p:cNvGrpSpPr>
            <a:grpSpLocks/>
          </p:cNvGrpSpPr>
          <p:nvPr/>
        </p:nvGrpSpPr>
        <p:grpSpPr bwMode="auto">
          <a:xfrm>
            <a:off x="4716463" y="2420938"/>
            <a:ext cx="3671887" cy="1728787"/>
            <a:chOff x="118" y="2459"/>
            <a:chExt cx="2590" cy="324"/>
          </a:xfrm>
        </p:grpSpPr>
        <p:pic>
          <p:nvPicPr>
            <p:cNvPr id="63509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3510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Межбюджетные трансферты на исполнение переданных полномочий сельским поселениям,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– 482,8 тыс.руб.</a:t>
              </a:r>
            </a:p>
            <a:p>
              <a:pPr algn="ctr"/>
              <a:endParaRPr lang="ru-RU" altLang="ru-RU" sz="1600" b="1">
                <a:solidFill>
                  <a:srgbClr val="000000"/>
                </a:solidFill>
              </a:endParaRP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63494" name="Скругленный прямоугольник 3"/>
          <p:cNvGrpSpPr>
            <a:grpSpLocks/>
          </p:cNvGrpSpPr>
          <p:nvPr/>
        </p:nvGrpSpPr>
        <p:grpSpPr bwMode="auto">
          <a:xfrm>
            <a:off x="539750" y="332656"/>
            <a:ext cx="3671888" cy="2088283"/>
            <a:chOff x="118" y="2459"/>
            <a:chExt cx="2590" cy="324"/>
          </a:xfrm>
        </p:grpSpPr>
        <p:pic>
          <p:nvPicPr>
            <p:cNvPr id="63507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3508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dirty="0">
                  <a:solidFill>
                    <a:srgbClr val="000000"/>
                  </a:solidFill>
                </a:rPr>
                <a:t>Расходы на организацию и проведение мероприятий, связанных с праздничными, юбилейными и памятными датами, Совещания, семинары,</a:t>
              </a:r>
            </a:p>
            <a:p>
              <a:pPr algn="ctr"/>
              <a:r>
                <a:rPr lang="ru-RU" altLang="ru-RU" sz="1600" dirty="0">
                  <a:solidFill>
                    <a:srgbClr val="000000"/>
                  </a:solidFill>
                </a:rPr>
                <a:t>исполнено – 277,5 </a:t>
              </a:r>
              <a:r>
                <a:rPr lang="ru-RU" altLang="ru-RU" sz="1600" dirty="0" err="1">
                  <a:solidFill>
                    <a:srgbClr val="000000"/>
                  </a:solidFill>
                </a:rPr>
                <a:t>тыс.руб</a:t>
              </a:r>
              <a:r>
                <a:rPr lang="ru-RU" altLang="ru-RU" sz="1600" dirty="0">
                  <a:solidFill>
                    <a:srgbClr val="000000"/>
                  </a:solidFill>
                </a:rPr>
                <a:t>.</a:t>
              </a:r>
            </a:p>
            <a:p>
              <a:pPr algn="ctr"/>
              <a:endParaRPr lang="ru-RU" altLang="ru-RU" sz="1600" b="1" dirty="0">
                <a:solidFill>
                  <a:srgbClr val="000000"/>
                </a:solidFill>
              </a:endParaRPr>
            </a:p>
            <a:p>
              <a:pPr algn="ctr"/>
              <a:endParaRPr lang="ru-RU" altLang="ru-RU" sz="1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3495" name="Скругленный прямоугольник 3"/>
          <p:cNvGrpSpPr>
            <a:grpSpLocks/>
          </p:cNvGrpSpPr>
          <p:nvPr/>
        </p:nvGrpSpPr>
        <p:grpSpPr bwMode="auto">
          <a:xfrm>
            <a:off x="4572000" y="692150"/>
            <a:ext cx="3600450" cy="1366838"/>
            <a:chOff x="118" y="2459"/>
            <a:chExt cx="2590" cy="324"/>
          </a:xfrm>
        </p:grpSpPr>
        <p:pic>
          <p:nvPicPr>
            <p:cNvPr id="63505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3506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Обеспечение функций отделов администрации Тейковского муниципального района,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– 1933,6 тыс.руб.</a:t>
              </a:r>
              <a:r>
                <a:rPr lang="ru-RU" altLang="ru-RU" sz="1600" b="1">
                  <a:solidFill>
                    <a:srgbClr val="000000"/>
                  </a:solidFill>
                </a:rPr>
                <a:t> </a:t>
              </a: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63496" name="Скругленный прямоугольник 3"/>
          <p:cNvGrpSpPr>
            <a:grpSpLocks/>
          </p:cNvGrpSpPr>
          <p:nvPr/>
        </p:nvGrpSpPr>
        <p:grpSpPr bwMode="auto">
          <a:xfrm>
            <a:off x="4572000" y="692150"/>
            <a:ext cx="3744913" cy="1366838"/>
            <a:chOff x="118" y="2459"/>
            <a:chExt cx="2590" cy="324"/>
          </a:xfrm>
        </p:grpSpPr>
        <p:pic>
          <p:nvPicPr>
            <p:cNvPr id="63503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3504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dirty="0">
                  <a:solidFill>
                    <a:srgbClr val="000000"/>
                  </a:solidFill>
                </a:rPr>
                <a:t>Обеспечение функций отделов администрации Тейковского муниципального района,</a:t>
              </a:r>
            </a:p>
            <a:p>
              <a:pPr algn="ctr"/>
              <a:r>
                <a:rPr lang="ru-RU" altLang="ru-RU" sz="1600" dirty="0">
                  <a:solidFill>
                    <a:srgbClr val="000000"/>
                  </a:solidFill>
                </a:rPr>
                <a:t>исполнено – 2499,0 </a:t>
              </a:r>
              <a:r>
                <a:rPr lang="ru-RU" altLang="ru-RU" sz="1600" dirty="0" err="1">
                  <a:solidFill>
                    <a:srgbClr val="000000"/>
                  </a:solidFill>
                </a:rPr>
                <a:t>тыс.руб</a:t>
              </a:r>
              <a:r>
                <a:rPr lang="ru-RU" altLang="ru-RU" sz="1600" dirty="0">
                  <a:solidFill>
                    <a:srgbClr val="000000"/>
                  </a:solidFill>
                </a:rPr>
                <a:t>.</a:t>
              </a:r>
              <a:r>
                <a:rPr lang="ru-RU" altLang="ru-RU" sz="1600" b="1" dirty="0">
                  <a:solidFill>
                    <a:srgbClr val="000000"/>
                  </a:solidFill>
                </a:rPr>
                <a:t> </a:t>
              </a:r>
            </a:p>
            <a:p>
              <a:pPr algn="ctr"/>
              <a:endParaRPr lang="ru-RU" altLang="ru-RU" sz="1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3497" name="Скругленный прямоугольник 3"/>
          <p:cNvGrpSpPr>
            <a:grpSpLocks/>
          </p:cNvGrpSpPr>
          <p:nvPr/>
        </p:nvGrpSpPr>
        <p:grpSpPr bwMode="auto">
          <a:xfrm>
            <a:off x="4643438" y="2420938"/>
            <a:ext cx="3744912" cy="1728787"/>
            <a:chOff x="118" y="2459"/>
            <a:chExt cx="2590" cy="324"/>
          </a:xfrm>
        </p:grpSpPr>
        <p:pic>
          <p:nvPicPr>
            <p:cNvPr id="63501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3502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dirty="0">
                  <a:solidFill>
                    <a:srgbClr val="000000"/>
                  </a:solidFill>
                </a:rPr>
                <a:t>Межбюджетные трансферты на исполнение переданных полномочий сельским поселениям,</a:t>
              </a:r>
            </a:p>
            <a:p>
              <a:pPr algn="ctr"/>
              <a:r>
                <a:rPr lang="ru-RU" altLang="ru-RU" sz="1600" dirty="0">
                  <a:solidFill>
                    <a:srgbClr val="000000"/>
                  </a:solidFill>
                </a:rPr>
                <a:t>исполнено – 796,7 </a:t>
              </a:r>
              <a:r>
                <a:rPr lang="ru-RU" altLang="ru-RU" sz="1600" dirty="0" err="1">
                  <a:solidFill>
                    <a:srgbClr val="000000"/>
                  </a:solidFill>
                </a:rPr>
                <a:t>тыс.руб</a:t>
              </a:r>
              <a:r>
                <a:rPr lang="ru-RU" altLang="ru-RU" sz="1600" dirty="0">
                  <a:solidFill>
                    <a:srgbClr val="000000"/>
                  </a:solidFill>
                </a:rPr>
                <a:t>.</a:t>
              </a:r>
            </a:p>
            <a:p>
              <a:pPr algn="ctr"/>
              <a:endParaRPr lang="ru-RU" altLang="ru-RU" sz="1600" b="1" dirty="0">
                <a:solidFill>
                  <a:srgbClr val="000000"/>
                </a:solidFill>
              </a:endParaRPr>
            </a:p>
            <a:p>
              <a:pPr algn="ctr"/>
              <a:endParaRPr lang="ru-RU" altLang="ru-RU" sz="1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3498" name="Скругленный прямоугольник 3"/>
          <p:cNvGrpSpPr>
            <a:grpSpLocks/>
          </p:cNvGrpSpPr>
          <p:nvPr/>
        </p:nvGrpSpPr>
        <p:grpSpPr bwMode="auto">
          <a:xfrm>
            <a:off x="4716463" y="4437063"/>
            <a:ext cx="3743325" cy="1800225"/>
            <a:chOff x="118" y="2459"/>
            <a:chExt cx="2590" cy="324"/>
          </a:xfrm>
        </p:grpSpPr>
        <p:pic>
          <p:nvPicPr>
            <p:cNvPr id="63499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3500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dirty="0">
                  <a:solidFill>
                    <a:srgbClr val="000000"/>
                  </a:solidFill>
                </a:rPr>
                <a:t>Исполнение судебных актов,</a:t>
              </a:r>
            </a:p>
            <a:p>
              <a:pPr algn="ctr"/>
              <a:r>
                <a:rPr lang="ru-RU" altLang="ru-RU" sz="1600" dirty="0">
                  <a:solidFill>
                    <a:srgbClr val="000000"/>
                  </a:solidFill>
                </a:rPr>
                <a:t>исполнено – 1098,2 </a:t>
              </a:r>
              <a:r>
                <a:rPr lang="ru-RU" altLang="ru-RU" sz="1600" dirty="0" err="1">
                  <a:solidFill>
                    <a:srgbClr val="000000"/>
                  </a:solidFill>
                </a:rPr>
                <a:t>тыс.руб</a:t>
              </a:r>
              <a:r>
                <a:rPr lang="ru-RU" altLang="ru-RU" sz="1600" dirty="0">
                  <a:solidFill>
                    <a:srgbClr val="000000"/>
                  </a:solidFill>
                </a:rPr>
                <a:t>.</a:t>
              </a:r>
            </a:p>
            <a:p>
              <a:pPr algn="ctr"/>
              <a:endParaRPr lang="ru-RU" altLang="ru-RU" sz="1600" b="1" dirty="0">
                <a:solidFill>
                  <a:srgbClr val="000000"/>
                </a:solidFill>
              </a:endParaRPr>
            </a:p>
            <a:p>
              <a:pPr algn="ctr"/>
              <a:endParaRPr lang="ru-RU" altLang="ru-RU" sz="1400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Заголовок 1"/>
          <p:cNvSpPr txBox="1">
            <a:spLocks/>
          </p:cNvSpPr>
          <p:nvPr/>
        </p:nvSpPr>
        <p:spPr bwMode="auto">
          <a:xfrm>
            <a:off x="0" y="0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b="1" i="1">
              <a:cs typeface="Times New Roman" pitchFamily="18" charset="0"/>
            </a:endParaRPr>
          </a:p>
        </p:txBody>
      </p:sp>
      <p:grpSp>
        <p:nvGrpSpPr>
          <p:cNvPr id="64514" name="Скругленный прямоугольник 3"/>
          <p:cNvGrpSpPr>
            <a:grpSpLocks/>
          </p:cNvGrpSpPr>
          <p:nvPr/>
        </p:nvGrpSpPr>
        <p:grpSpPr bwMode="auto">
          <a:xfrm>
            <a:off x="611188" y="2133600"/>
            <a:ext cx="3529012" cy="2016125"/>
            <a:chOff x="118" y="2459"/>
            <a:chExt cx="2590" cy="324"/>
          </a:xfrm>
        </p:grpSpPr>
        <p:pic>
          <p:nvPicPr>
            <p:cNvPr id="64524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4525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/>
                <a:t>Расходы на организацию и проведение мероприятий, связанных с праздничными, юбилейными и памятными датами, Совещания, семинары</a:t>
              </a:r>
            </a:p>
            <a:p>
              <a:pPr algn="ctr"/>
              <a:r>
                <a:rPr lang="ru-RU" altLang="ru-RU" sz="1600" b="1"/>
                <a:t>2017 -</a:t>
              </a:r>
              <a:r>
                <a:rPr lang="ru-RU" altLang="ru-RU" sz="1600"/>
                <a:t> </a:t>
              </a:r>
              <a:r>
                <a:rPr lang="ru-RU" altLang="ru-RU" sz="1600" b="1"/>
                <a:t>236,4 </a:t>
              </a:r>
              <a:r>
                <a:rPr lang="ru-RU" altLang="ru-RU" sz="1600"/>
                <a:t>тыс.руб.;</a:t>
              </a:r>
            </a:p>
            <a:p>
              <a:pPr algn="ctr"/>
              <a:r>
                <a:rPr lang="ru-RU" altLang="ru-RU" sz="1600" b="1"/>
                <a:t>2018 -2019 по 236,5 </a:t>
              </a:r>
              <a:r>
                <a:rPr lang="ru-RU" altLang="ru-RU" sz="1600"/>
                <a:t>тыс.руб.</a:t>
              </a:r>
              <a:r>
                <a:rPr lang="ru-RU" altLang="ru-RU" sz="1600" b="1"/>
                <a:t> </a:t>
              </a:r>
            </a:p>
            <a:p>
              <a:pPr algn="ctr"/>
              <a:endParaRPr lang="ru-RU" altLang="ru-RU" sz="1400"/>
            </a:p>
          </p:txBody>
        </p:sp>
      </p:grpSp>
      <p:grpSp>
        <p:nvGrpSpPr>
          <p:cNvPr id="64515" name="Скругленный прямоугольник 3"/>
          <p:cNvGrpSpPr>
            <a:grpSpLocks/>
          </p:cNvGrpSpPr>
          <p:nvPr/>
        </p:nvGrpSpPr>
        <p:grpSpPr bwMode="auto">
          <a:xfrm>
            <a:off x="611188" y="1989138"/>
            <a:ext cx="3600450" cy="2447925"/>
            <a:chOff x="118" y="2459"/>
            <a:chExt cx="2590" cy="324"/>
          </a:xfrm>
        </p:grpSpPr>
        <p:pic>
          <p:nvPicPr>
            <p:cNvPr id="64522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4523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dirty="0">
                  <a:solidFill>
                    <a:srgbClr val="000000"/>
                  </a:solidFill>
                </a:rPr>
                <a:t>Средства, переданные бюджетам поселений для компенсации дополнительных расходов, возникших в результате решений, принятых органами власти муниципального района,</a:t>
              </a:r>
            </a:p>
            <a:p>
              <a:pPr algn="ctr"/>
              <a:r>
                <a:rPr lang="ru-RU" altLang="ru-RU" sz="1600" dirty="0">
                  <a:solidFill>
                    <a:srgbClr val="000000"/>
                  </a:solidFill>
                </a:rPr>
                <a:t>исполнено – 5761,4 </a:t>
              </a:r>
              <a:r>
                <a:rPr lang="ru-RU" altLang="ru-RU" sz="1600" dirty="0" err="1">
                  <a:solidFill>
                    <a:srgbClr val="000000"/>
                  </a:solidFill>
                </a:rPr>
                <a:t>тыс.руб</a:t>
              </a:r>
              <a:r>
                <a:rPr lang="ru-RU" altLang="ru-RU" sz="1600" dirty="0">
                  <a:solidFill>
                    <a:srgbClr val="000000"/>
                  </a:solidFill>
                </a:rPr>
                <a:t>.</a:t>
              </a:r>
            </a:p>
            <a:p>
              <a:pPr algn="ctr"/>
              <a:endParaRPr lang="ru-RU" altLang="ru-RU" sz="1600" b="1" dirty="0">
                <a:solidFill>
                  <a:srgbClr val="000000"/>
                </a:solidFill>
              </a:endParaRPr>
            </a:p>
            <a:p>
              <a:pPr algn="ctr"/>
              <a:endParaRPr lang="ru-RU" altLang="ru-RU" sz="1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4516" name="Скругленный прямоугольник 3"/>
          <p:cNvGrpSpPr>
            <a:grpSpLocks/>
          </p:cNvGrpSpPr>
          <p:nvPr/>
        </p:nvGrpSpPr>
        <p:grpSpPr bwMode="auto">
          <a:xfrm>
            <a:off x="4716463" y="2420938"/>
            <a:ext cx="3671887" cy="1728787"/>
            <a:chOff x="118" y="2459"/>
            <a:chExt cx="2590" cy="324"/>
          </a:xfrm>
        </p:grpSpPr>
        <p:pic>
          <p:nvPicPr>
            <p:cNvPr id="64520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4521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Межбюджетные трансферты на исполнение переданных полномочий сельским поселениям,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– 482,8 тыс.руб.</a:t>
              </a:r>
            </a:p>
            <a:p>
              <a:pPr algn="ctr"/>
              <a:endParaRPr lang="ru-RU" altLang="ru-RU" sz="1600" b="1">
                <a:solidFill>
                  <a:srgbClr val="000000"/>
                </a:solidFill>
              </a:endParaRP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64517" name="Скругленный прямоугольник 3"/>
          <p:cNvGrpSpPr>
            <a:grpSpLocks/>
          </p:cNvGrpSpPr>
          <p:nvPr/>
        </p:nvGrpSpPr>
        <p:grpSpPr bwMode="auto">
          <a:xfrm>
            <a:off x="4716463" y="2420938"/>
            <a:ext cx="3889375" cy="2376487"/>
            <a:chOff x="118" y="2459"/>
            <a:chExt cx="2590" cy="324"/>
          </a:xfrm>
        </p:grpSpPr>
        <p:pic>
          <p:nvPicPr>
            <p:cNvPr id="64518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4519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dirty="0">
                  <a:solidFill>
                    <a:srgbClr val="000000"/>
                  </a:solidFill>
                </a:rPr>
                <a:t>Расходы на модернизацию объектов коммунальной инфраструктуры</a:t>
              </a:r>
            </a:p>
            <a:p>
              <a:pPr algn="ctr"/>
              <a:r>
                <a:rPr lang="ru-RU" altLang="ru-RU" sz="1600" dirty="0">
                  <a:solidFill>
                    <a:srgbClr val="000000"/>
                  </a:solidFill>
                </a:rPr>
                <a:t>исполнено – 258,2 </a:t>
              </a:r>
              <a:r>
                <a:rPr lang="ru-RU" altLang="ru-RU" sz="1600" dirty="0" err="1">
                  <a:solidFill>
                    <a:srgbClr val="000000"/>
                  </a:solidFill>
                </a:rPr>
                <a:t>тыс.руб</a:t>
              </a:r>
              <a:r>
                <a:rPr lang="ru-RU" altLang="ru-RU" sz="1600" dirty="0">
                  <a:solidFill>
                    <a:srgbClr val="000000"/>
                  </a:solidFill>
                </a:rPr>
                <a:t>.</a:t>
              </a:r>
            </a:p>
            <a:p>
              <a:pPr algn="ctr"/>
              <a:endParaRPr lang="ru-RU" altLang="ru-RU" sz="1600" b="1" dirty="0">
                <a:solidFill>
                  <a:srgbClr val="000000"/>
                </a:solidFill>
              </a:endParaRPr>
            </a:p>
            <a:p>
              <a:pPr algn="ctr"/>
              <a:endParaRPr lang="ru-RU" altLang="ru-RU" sz="1400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i="1" dirty="0">
                <a:cs typeface="Times New Roman" pitchFamily="18" charset="0"/>
              </a:rPr>
              <a:t>Непрограммные направления деятельности представительного органа Тейковского муниципального района в 2023 году</a:t>
            </a:r>
          </a:p>
          <a:p>
            <a:pPr algn="ctr"/>
            <a:endParaRPr lang="ru-RU" altLang="ru-RU" b="1" i="1" dirty="0">
              <a:cs typeface="Times New Roman" pitchFamily="18" charset="0"/>
            </a:endParaRPr>
          </a:p>
          <a:p>
            <a:pPr algn="ctr"/>
            <a:endParaRPr lang="ru-RU" altLang="ru-RU" b="1" i="1" dirty="0">
              <a:cs typeface="Times New Roman" pitchFamily="18" charset="0"/>
            </a:endParaRPr>
          </a:p>
        </p:txBody>
      </p:sp>
      <p:grpSp>
        <p:nvGrpSpPr>
          <p:cNvPr id="65538" name="Скругленный прямоугольник 3"/>
          <p:cNvGrpSpPr>
            <a:grpSpLocks/>
          </p:cNvGrpSpPr>
          <p:nvPr/>
        </p:nvGrpSpPr>
        <p:grpSpPr bwMode="auto">
          <a:xfrm>
            <a:off x="2339975" y="1989138"/>
            <a:ext cx="4105275" cy="1368425"/>
            <a:chOff x="42" y="2454"/>
            <a:chExt cx="2681" cy="378"/>
          </a:xfrm>
        </p:grpSpPr>
        <p:pic>
          <p:nvPicPr>
            <p:cNvPr id="65539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540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dirty="0">
                  <a:solidFill>
                    <a:srgbClr val="000000"/>
                  </a:solidFill>
                </a:rPr>
                <a:t>Обеспечение функций Совета   Тейковского муниципального района,</a:t>
              </a:r>
            </a:p>
            <a:p>
              <a:pPr algn="ctr"/>
              <a:r>
                <a:rPr lang="ru-RU" altLang="ru-RU" sz="1600" dirty="0">
                  <a:solidFill>
                    <a:srgbClr val="000000"/>
                  </a:solidFill>
                </a:rPr>
                <a:t>исполнено -  </a:t>
              </a:r>
              <a:r>
                <a:rPr lang="ru-RU" altLang="ru-RU" sz="1600" b="1" dirty="0">
                  <a:solidFill>
                    <a:srgbClr val="000000"/>
                  </a:solidFill>
                </a:rPr>
                <a:t>980,4 </a:t>
              </a:r>
              <a:r>
                <a:rPr lang="ru-RU" altLang="ru-RU" sz="1600" dirty="0" err="1">
                  <a:solidFill>
                    <a:srgbClr val="000000"/>
                  </a:solidFill>
                </a:rPr>
                <a:t>тыс.руб</a:t>
              </a:r>
              <a:r>
                <a:rPr lang="ru-RU" altLang="ru-RU" sz="1600" dirty="0">
                  <a:solidFill>
                    <a:srgbClr val="000000"/>
                  </a:solidFill>
                </a:rPr>
                <a:t>.</a:t>
              </a:r>
              <a:r>
                <a:rPr lang="ru-RU" altLang="ru-RU" sz="1600" b="1" dirty="0">
                  <a:solidFill>
                    <a:srgbClr val="000000"/>
                  </a:solidFill>
                </a:rPr>
                <a:t> </a:t>
              </a:r>
            </a:p>
            <a:p>
              <a:pPr algn="ctr"/>
              <a:endParaRPr lang="ru-RU" altLang="ru-RU" sz="1400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 idx="4294967295"/>
          </p:nvPr>
        </p:nvSpPr>
        <p:spPr>
          <a:xfrm>
            <a:off x="0" y="277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0" dirty="0"/>
              <a:t>Основные показатели исполнения бюджета Тейковского муниципального района за 2023 год (в </a:t>
            </a:r>
            <a:r>
              <a:rPr lang="ru-RU" sz="2400" b="0" dirty="0" err="1"/>
              <a:t>тыс.руб</a:t>
            </a:r>
            <a:r>
              <a:rPr lang="ru-RU" sz="2400" b="0" dirty="0"/>
              <a:t>.)</a:t>
            </a:r>
          </a:p>
        </p:txBody>
      </p:sp>
      <p:sp>
        <p:nvSpPr>
          <p:cNvPr id="16386" name="Text Box 7"/>
          <p:cNvSpPr txBox="1">
            <a:spLocks noChangeArrowheads="1"/>
          </p:cNvSpPr>
          <p:nvPr/>
        </p:nvSpPr>
        <p:spPr bwMode="auto">
          <a:xfrm>
            <a:off x="971550" y="2997200"/>
            <a:ext cx="2447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>
                <a:latin typeface="Arial" charset="0"/>
              </a:rPr>
              <a:t>Исполнено за 2023 год</a:t>
            </a:r>
          </a:p>
        </p:txBody>
      </p:sp>
      <p:sp>
        <p:nvSpPr>
          <p:cNvPr id="16387" name="Text Box 10"/>
          <p:cNvSpPr txBox="1">
            <a:spLocks noChangeArrowheads="1"/>
          </p:cNvSpPr>
          <p:nvPr/>
        </p:nvSpPr>
        <p:spPr bwMode="auto">
          <a:xfrm>
            <a:off x="900113" y="2133600"/>
            <a:ext cx="24993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dirty="0">
                <a:latin typeface="Arial" charset="0"/>
              </a:rPr>
              <a:t>Утверждено на 2023 год</a:t>
            </a:r>
          </a:p>
        </p:txBody>
      </p:sp>
      <p:sp>
        <p:nvSpPr>
          <p:cNvPr id="16388" name="Text Box 11"/>
          <p:cNvSpPr txBox="1">
            <a:spLocks noChangeArrowheads="1"/>
          </p:cNvSpPr>
          <p:nvPr/>
        </p:nvSpPr>
        <p:spPr bwMode="auto">
          <a:xfrm>
            <a:off x="3779838" y="1484313"/>
            <a:ext cx="1243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Arial" charset="0"/>
              </a:rPr>
              <a:t>ДОХОДЫ</a:t>
            </a:r>
          </a:p>
        </p:txBody>
      </p:sp>
      <p:sp>
        <p:nvSpPr>
          <p:cNvPr id="16389" name="Text Box 12"/>
          <p:cNvSpPr txBox="1">
            <a:spLocks noChangeArrowheads="1"/>
          </p:cNvSpPr>
          <p:nvPr/>
        </p:nvSpPr>
        <p:spPr bwMode="auto">
          <a:xfrm>
            <a:off x="5651500" y="1484313"/>
            <a:ext cx="144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Arial" charset="0"/>
              </a:rPr>
              <a:t>РАСХОДЫ</a:t>
            </a:r>
          </a:p>
        </p:txBody>
      </p:sp>
      <p:sp>
        <p:nvSpPr>
          <p:cNvPr id="16390" name="Text Box 13"/>
          <p:cNvSpPr txBox="1">
            <a:spLocks noChangeArrowheads="1"/>
          </p:cNvSpPr>
          <p:nvPr/>
        </p:nvSpPr>
        <p:spPr bwMode="auto">
          <a:xfrm>
            <a:off x="3779838" y="2133600"/>
            <a:ext cx="1296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>
                <a:latin typeface="Arial" charset="0"/>
              </a:rPr>
              <a:t> 316607,7</a:t>
            </a:r>
          </a:p>
        </p:txBody>
      </p:sp>
      <p:sp>
        <p:nvSpPr>
          <p:cNvPr id="16391" name="Text Box 14"/>
          <p:cNvSpPr txBox="1">
            <a:spLocks noChangeArrowheads="1"/>
          </p:cNvSpPr>
          <p:nvPr/>
        </p:nvSpPr>
        <p:spPr bwMode="auto">
          <a:xfrm>
            <a:off x="5651500" y="2133600"/>
            <a:ext cx="1225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>
                <a:latin typeface="Arial" charset="0"/>
              </a:rPr>
              <a:t> 323921,6</a:t>
            </a:r>
          </a:p>
        </p:txBody>
      </p:sp>
      <p:sp>
        <p:nvSpPr>
          <p:cNvPr id="16392" name="Text Box 15"/>
          <p:cNvSpPr txBox="1">
            <a:spLocks noChangeArrowheads="1"/>
          </p:cNvSpPr>
          <p:nvPr/>
        </p:nvSpPr>
        <p:spPr bwMode="auto">
          <a:xfrm>
            <a:off x="3851275" y="2997200"/>
            <a:ext cx="1225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>
                <a:latin typeface="Arial" charset="0"/>
              </a:rPr>
              <a:t>311804,7</a:t>
            </a:r>
          </a:p>
        </p:txBody>
      </p:sp>
      <p:sp>
        <p:nvSpPr>
          <p:cNvPr id="16393" name="Text Box 16"/>
          <p:cNvSpPr txBox="1">
            <a:spLocks noChangeArrowheads="1"/>
          </p:cNvSpPr>
          <p:nvPr/>
        </p:nvSpPr>
        <p:spPr bwMode="auto">
          <a:xfrm>
            <a:off x="5724525" y="2968625"/>
            <a:ext cx="12239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>
                <a:latin typeface="Arial" charset="0"/>
              </a:rPr>
              <a:t>309437,9</a:t>
            </a:r>
          </a:p>
        </p:txBody>
      </p:sp>
      <p:sp>
        <p:nvSpPr>
          <p:cNvPr id="16394" name="Text Box 14"/>
          <p:cNvSpPr txBox="1">
            <a:spLocks noChangeArrowheads="1"/>
          </p:cNvSpPr>
          <p:nvPr/>
        </p:nvSpPr>
        <p:spPr bwMode="auto">
          <a:xfrm>
            <a:off x="7432675" y="1268413"/>
            <a:ext cx="1663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ДЕФИЦИТ </a:t>
            </a:r>
          </a:p>
          <a:p>
            <a:r>
              <a:rPr lang="ru-RU" b="1"/>
              <a:t>(ПРОФИЦИТ)</a:t>
            </a:r>
          </a:p>
        </p:txBody>
      </p:sp>
      <p:sp>
        <p:nvSpPr>
          <p:cNvPr id="16395" name="Text Box 15"/>
          <p:cNvSpPr txBox="1">
            <a:spLocks noChangeArrowheads="1"/>
          </p:cNvSpPr>
          <p:nvPr/>
        </p:nvSpPr>
        <p:spPr bwMode="auto">
          <a:xfrm>
            <a:off x="7451725" y="22764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6396" name="Text Box 17"/>
          <p:cNvSpPr txBox="1">
            <a:spLocks noChangeArrowheads="1"/>
          </p:cNvSpPr>
          <p:nvPr/>
        </p:nvSpPr>
        <p:spPr bwMode="auto">
          <a:xfrm>
            <a:off x="7380288" y="22764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6397" name="Text Box 18"/>
          <p:cNvSpPr txBox="1">
            <a:spLocks noChangeArrowheads="1"/>
          </p:cNvSpPr>
          <p:nvPr/>
        </p:nvSpPr>
        <p:spPr bwMode="auto">
          <a:xfrm>
            <a:off x="7432675" y="2133600"/>
            <a:ext cx="955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-7313,9</a:t>
            </a:r>
          </a:p>
        </p:txBody>
      </p:sp>
      <p:sp>
        <p:nvSpPr>
          <p:cNvPr id="16398" name="Text Box 19"/>
          <p:cNvSpPr txBox="1">
            <a:spLocks noChangeArrowheads="1"/>
          </p:cNvSpPr>
          <p:nvPr/>
        </p:nvSpPr>
        <p:spPr bwMode="auto">
          <a:xfrm>
            <a:off x="7451725" y="2924175"/>
            <a:ext cx="955674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/>
              <a:t> 2366,8</a:t>
            </a:r>
          </a:p>
          <a:p>
            <a:endParaRPr lang="ru-RU" dirty="0"/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1095375" y="3667125"/>
            <a:ext cx="74895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600" dirty="0"/>
              <a:t>Процент исполнения</a:t>
            </a:r>
            <a:r>
              <a:rPr lang="ru-RU" dirty="0"/>
              <a:t>               98,5 %                     95,5 %                    -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2"/>
          <p:cNvSpPr>
            <a:spLocks noGrp="1"/>
          </p:cNvSpPr>
          <p:nvPr>
            <p:ph type="title" idx="4294967295"/>
          </p:nvPr>
        </p:nvSpPr>
        <p:spPr>
          <a:xfrm>
            <a:off x="0" y="277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/>
              <a:t>Контактные телефоны:</a:t>
            </a:r>
          </a:p>
        </p:txBody>
      </p:sp>
      <p:sp>
        <p:nvSpPr>
          <p:cNvPr id="106498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ru-RU" sz="1600"/>
              <a:t>Начальник финансового отдела – 8 (49343) 2-17-04</a:t>
            </a:r>
          </a:p>
          <a:p>
            <a:pPr eaLnBrk="1" hangingPunct="1">
              <a:defRPr/>
            </a:pPr>
            <a:r>
              <a:rPr lang="ru-RU" sz="1600"/>
              <a:t>Заместитель начальника финансового отдела – 8 (49343) 2-20-78</a:t>
            </a:r>
          </a:p>
          <a:p>
            <a:pPr eaLnBrk="1" hangingPunct="1">
              <a:defRPr/>
            </a:pPr>
            <a:r>
              <a:rPr lang="ru-RU" sz="1600"/>
              <a:t>Электронная почта:</a:t>
            </a:r>
            <a:r>
              <a:rPr lang="en-US" sz="1600"/>
              <a:t>raifoteik@mail.ru</a:t>
            </a:r>
            <a:endParaRPr lang="ru-RU" sz="16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1336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br>
              <a:rPr lang="ru-RU" sz="4000" b="0" i="1">
                <a:cs typeface="Times New Roman" pitchFamily="18" charset="0"/>
              </a:rPr>
            </a:br>
            <a:r>
              <a:rPr lang="ru-RU" sz="4000" b="0" i="1">
                <a:cs typeface="Times New Roman" pitchFamily="18" charset="0"/>
              </a:rPr>
              <a:t>Благодарим за внимание!</a:t>
            </a:r>
          </a:p>
        </p:txBody>
      </p:sp>
      <p:sp>
        <p:nvSpPr>
          <p:cNvPr id="107522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744788" y="3863975"/>
            <a:ext cx="6399212" cy="1752600"/>
          </a:xfrm>
        </p:spPr>
        <p:txBody>
          <a:bodyPr>
            <a:normAutofit lnSpcReduction="10000"/>
          </a:bodyPr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b="1" i="1"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b="1" i="1"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b="1" i="1"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>
                <a:cs typeface="Times New Roman" pitchFamily="18" charset="0"/>
              </a:rPr>
              <a:t>Тейковский муниципальный район»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>
                <a:cs typeface="Times New Roman" pitchFamily="18" charset="0"/>
              </a:rPr>
              <a:t>2023 год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>
              <a:solidFill>
                <a:srgbClr val="898989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slow">
    <p:pull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dirty="0">
                <a:latin typeface="Calibri" pitchFamily="34" charset="0"/>
              </a:rPr>
              <a:t> </a:t>
            </a:r>
            <a:r>
              <a:rPr lang="ru-RU" altLang="ru-RU" sz="2000" b="1" dirty="0"/>
              <a:t>Исполнение  бюджета Тейковского муниципального </a:t>
            </a:r>
          </a:p>
          <a:p>
            <a:pPr algn="ctr"/>
            <a:r>
              <a:rPr lang="ru-RU" altLang="ru-RU" sz="2000" b="1" dirty="0"/>
              <a:t>  района  по доходам за 2023 год,      ( в тыс. руб.)</a:t>
            </a:r>
          </a:p>
        </p:txBody>
      </p:sp>
      <p:graphicFrame>
        <p:nvGraphicFramePr>
          <p:cNvPr id="17450" name="Group 4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0666611"/>
              </p:ext>
            </p:extLst>
          </p:nvPr>
        </p:nvGraphicFramePr>
        <p:xfrm>
          <a:off x="0" y="1196975"/>
          <a:ext cx="8785225" cy="3574101"/>
        </p:xfrm>
        <a:graphic>
          <a:graphicData uri="http://schemas.openxmlformats.org/drawingml/2006/table">
            <a:tbl>
              <a:tblPr/>
              <a:tblGrid>
                <a:gridCol w="3067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8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1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080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Утверждено на 2023 г.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Исполнено за 2023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% исполнения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Всего доходов в  том числе: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316607,7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311804,7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98,5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66016,8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67382,8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102,1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250590,9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244421,9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97,5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323921,6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309437,9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95,5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Дефицит (профицит)-/(+)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- 7313,9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2366,8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pull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9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578850" cy="561975"/>
          </a:xfrm>
        </p:spPr>
        <p:txBody>
          <a:bodyPr lIns="91177" tIns="45589" rIns="91177" bIns="45589">
            <a:normAutofit fontScale="90000"/>
          </a:bodyPr>
          <a:lstStyle/>
          <a:p>
            <a:pPr eaLnBrk="1" hangingPunct="1">
              <a:defRPr/>
            </a:pPr>
            <a:r>
              <a:rPr lang="ru-RU" altLang="ru-RU" sz="1800" b="0" dirty="0"/>
              <a:t>Структура исполнения доходов бюджета Тейковского муниципального района </a:t>
            </a:r>
            <a:br>
              <a:rPr lang="ru-RU" altLang="ru-RU" sz="1800" b="0" dirty="0"/>
            </a:br>
            <a:r>
              <a:rPr lang="ru-RU" altLang="ru-RU" sz="1800" b="0" dirty="0"/>
              <a:t> за 2023 год.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667625" y="908050"/>
            <a:ext cx="1225550" cy="360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chemeClr val="tx1"/>
                </a:solidFill>
              </a:rPr>
              <a:t>млн.руб.</a:t>
            </a:r>
            <a:endParaRPr lang="ru-RU" b="1">
              <a:solidFill>
                <a:srgbClr val="FFFFFF"/>
              </a:solidFill>
            </a:endParaRPr>
          </a:p>
        </p:txBody>
      </p:sp>
      <p:graphicFrame>
        <p:nvGraphicFramePr>
          <p:cNvPr id="36875" name="Object 11"/>
          <p:cNvGraphicFramePr>
            <a:graphicFrameLocks noChangeAspect="1"/>
          </p:cNvGraphicFramePr>
          <p:nvPr/>
        </p:nvGraphicFramePr>
        <p:xfrm>
          <a:off x="323850" y="981075"/>
          <a:ext cx="4176713" cy="417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Диаграмма" r:id="rId3" imgW="6096115" imgH="4067015" progId="MSGraph.Chart.8">
                  <p:embed followColorScheme="full"/>
                </p:oleObj>
              </mc:Choice>
              <mc:Fallback>
                <p:oleObj name="Диаграмма" r:id="rId3" imgW="6096115" imgH="4067015" progId="MSGraph.Chart.8">
                  <p:embed followColorScheme="full"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981075"/>
                        <a:ext cx="4176713" cy="417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97" name="Rectangle 13"/>
          <p:cNvSpPr>
            <a:spLocks noChangeArrowheads="1"/>
          </p:cNvSpPr>
          <p:nvPr/>
        </p:nvSpPr>
        <p:spPr bwMode="auto">
          <a:xfrm>
            <a:off x="755650" y="1196975"/>
            <a:ext cx="33845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latin typeface="Arial" charset="0"/>
              </a:rPr>
              <a:t>Утверждено на 2023 г.</a:t>
            </a:r>
            <a:r>
              <a:rPr lang="ru-RU" sz="1400" b="1" dirty="0">
                <a:latin typeface="Arial" charset="0"/>
              </a:rPr>
              <a:t> – 316,6 </a:t>
            </a:r>
            <a:r>
              <a:rPr lang="ru-RU" sz="1400" b="1" dirty="0" err="1">
                <a:latin typeface="Arial" charset="0"/>
              </a:rPr>
              <a:t>млн.руб</a:t>
            </a:r>
            <a:r>
              <a:rPr lang="ru-RU" sz="1400" b="1" dirty="0">
                <a:latin typeface="Arial" charset="0"/>
              </a:rPr>
              <a:t>.</a:t>
            </a:r>
          </a:p>
        </p:txBody>
      </p:sp>
      <p:sp>
        <p:nvSpPr>
          <p:cNvPr id="36898" name="Text Box 14"/>
          <p:cNvSpPr txBox="1">
            <a:spLocks noChangeArrowheads="1"/>
          </p:cNvSpPr>
          <p:nvPr/>
        </p:nvSpPr>
        <p:spPr bwMode="auto">
          <a:xfrm>
            <a:off x="2411413" y="2565400"/>
            <a:ext cx="17033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" charset="0"/>
              </a:rPr>
              <a:t>250,6 млн. руб.</a:t>
            </a:r>
          </a:p>
          <a:p>
            <a:pPr algn="ctr"/>
            <a:r>
              <a:rPr lang="ru-RU" sz="1400" b="1" dirty="0">
                <a:solidFill>
                  <a:schemeClr val="bg1"/>
                </a:solidFill>
                <a:latin typeface="Arial" charset="0"/>
              </a:rPr>
              <a:t>79,2%</a:t>
            </a:r>
          </a:p>
        </p:txBody>
      </p:sp>
      <p:sp>
        <p:nvSpPr>
          <p:cNvPr id="36899" name="Text Box 15"/>
          <p:cNvSpPr txBox="1">
            <a:spLocks noChangeArrowheads="1"/>
          </p:cNvSpPr>
          <p:nvPr/>
        </p:nvSpPr>
        <p:spPr bwMode="auto">
          <a:xfrm>
            <a:off x="971550" y="2133600"/>
            <a:ext cx="18002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>
                <a:solidFill>
                  <a:schemeClr val="bg1"/>
                </a:solidFill>
                <a:latin typeface="Arial" charset="0"/>
              </a:rPr>
              <a:t>56,2 </a:t>
            </a:r>
            <a:r>
              <a:rPr lang="ru-RU" sz="1400" b="1" dirty="0" err="1">
                <a:solidFill>
                  <a:schemeClr val="bg1"/>
                </a:solidFill>
                <a:latin typeface="Arial" charset="0"/>
              </a:rPr>
              <a:t>млн.руб</a:t>
            </a:r>
            <a:r>
              <a:rPr lang="ru-RU" sz="1400" b="1" dirty="0">
                <a:solidFill>
                  <a:schemeClr val="bg1"/>
                </a:solidFill>
                <a:latin typeface="Arial" charset="0"/>
              </a:rPr>
              <a:t>. 17,7%</a:t>
            </a:r>
          </a:p>
        </p:txBody>
      </p:sp>
      <p:sp>
        <p:nvSpPr>
          <p:cNvPr id="36900" name="Text Box 16"/>
          <p:cNvSpPr txBox="1">
            <a:spLocks noChangeArrowheads="1"/>
          </p:cNvSpPr>
          <p:nvPr/>
        </p:nvSpPr>
        <p:spPr bwMode="auto">
          <a:xfrm>
            <a:off x="611188" y="2708275"/>
            <a:ext cx="1728787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300" b="1" dirty="0">
                <a:solidFill>
                  <a:schemeClr val="bg1"/>
                </a:solidFill>
                <a:latin typeface="Arial" charset="0"/>
              </a:rPr>
              <a:t> 9,8 млн. руб. 3,1%</a:t>
            </a:r>
          </a:p>
        </p:txBody>
      </p:sp>
      <p:graphicFrame>
        <p:nvGraphicFramePr>
          <p:cNvPr id="36881" name="Object 17"/>
          <p:cNvGraphicFramePr>
            <a:graphicFrameLocks noChangeAspect="1"/>
          </p:cNvGraphicFramePr>
          <p:nvPr/>
        </p:nvGraphicFramePr>
        <p:xfrm>
          <a:off x="5219700" y="981075"/>
          <a:ext cx="4140200" cy="417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Диаграмма" r:id="rId5" imgW="6096115" imgH="4067015" progId="MSGraph.Chart.8">
                  <p:embed followColorScheme="full"/>
                </p:oleObj>
              </mc:Choice>
              <mc:Fallback>
                <p:oleObj name="Диаграмма" r:id="rId5" imgW="6096115" imgH="4067015" progId="MSGraph.Chart.8">
                  <p:embed followColorScheme="full"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981075"/>
                        <a:ext cx="4140200" cy="417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901" name="Rectangle 19"/>
          <p:cNvSpPr>
            <a:spLocks noChangeArrowheads="1"/>
          </p:cNvSpPr>
          <p:nvPr/>
        </p:nvSpPr>
        <p:spPr bwMode="auto">
          <a:xfrm>
            <a:off x="5724525" y="1268413"/>
            <a:ext cx="30241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latin typeface="Arial" charset="0"/>
              </a:rPr>
              <a:t>Исполнено за 2023 г.</a:t>
            </a:r>
          </a:p>
          <a:p>
            <a:pPr algn="ctr"/>
            <a:r>
              <a:rPr lang="ru-RU" sz="1400" b="1" dirty="0">
                <a:latin typeface="Arial" charset="0"/>
              </a:rPr>
              <a:t>311,8 –  </a:t>
            </a:r>
            <a:r>
              <a:rPr lang="ru-RU" sz="1400" b="1" dirty="0" err="1">
                <a:latin typeface="Arial" charset="0"/>
              </a:rPr>
              <a:t>млн.руб</a:t>
            </a:r>
            <a:r>
              <a:rPr lang="ru-RU" sz="1400" b="1" dirty="0">
                <a:latin typeface="Arial" charset="0"/>
              </a:rPr>
              <a:t>.</a:t>
            </a:r>
          </a:p>
        </p:txBody>
      </p:sp>
      <p:sp>
        <p:nvSpPr>
          <p:cNvPr id="36902" name="Rectangle 24"/>
          <p:cNvSpPr>
            <a:spLocks noChangeArrowheads="1"/>
          </p:cNvSpPr>
          <p:nvPr/>
        </p:nvSpPr>
        <p:spPr bwMode="auto">
          <a:xfrm>
            <a:off x="6011863" y="2133600"/>
            <a:ext cx="15113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" charset="0"/>
              </a:rPr>
              <a:t>58,4 </a:t>
            </a:r>
            <a:r>
              <a:rPr lang="ru-RU" sz="1400" b="1" dirty="0" err="1">
                <a:solidFill>
                  <a:schemeClr val="bg1"/>
                </a:solidFill>
                <a:latin typeface="Arial" charset="0"/>
              </a:rPr>
              <a:t>млн.руб</a:t>
            </a:r>
            <a:r>
              <a:rPr lang="ru-RU" sz="1400" b="1" dirty="0">
                <a:solidFill>
                  <a:schemeClr val="bg1"/>
                </a:solidFill>
                <a:latin typeface="Arial" charset="0"/>
              </a:rPr>
              <a:t>. </a:t>
            </a:r>
          </a:p>
          <a:p>
            <a:pPr algn="ctr"/>
            <a:r>
              <a:rPr lang="ru-RU" sz="1400" b="1" dirty="0">
                <a:solidFill>
                  <a:schemeClr val="bg1"/>
                </a:solidFill>
                <a:latin typeface="Arial" charset="0"/>
              </a:rPr>
              <a:t>18,7%</a:t>
            </a:r>
          </a:p>
        </p:txBody>
      </p:sp>
      <p:sp>
        <p:nvSpPr>
          <p:cNvPr id="36903" name="Rectangle 25"/>
          <p:cNvSpPr>
            <a:spLocks noChangeArrowheads="1"/>
          </p:cNvSpPr>
          <p:nvPr/>
        </p:nvSpPr>
        <p:spPr bwMode="auto">
          <a:xfrm>
            <a:off x="7308850" y="2492375"/>
            <a:ext cx="16383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" charset="0"/>
              </a:rPr>
              <a:t>244,4 млн. руб.</a:t>
            </a:r>
          </a:p>
          <a:p>
            <a:pPr algn="ctr"/>
            <a:r>
              <a:rPr lang="ru-RU" sz="1400" b="1" dirty="0">
                <a:solidFill>
                  <a:schemeClr val="bg1"/>
                </a:solidFill>
                <a:latin typeface="Arial" charset="0"/>
              </a:rPr>
              <a:t>78,4%</a:t>
            </a:r>
          </a:p>
        </p:txBody>
      </p:sp>
      <p:sp>
        <p:nvSpPr>
          <p:cNvPr id="36904" name="Rectangle 26"/>
          <p:cNvSpPr>
            <a:spLocks noChangeArrowheads="1"/>
          </p:cNvSpPr>
          <p:nvPr/>
        </p:nvSpPr>
        <p:spPr bwMode="auto">
          <a:xfrm>
            <a:off x="5508625" y="2636838"/>
            <a:ext cx="1843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  <a:latin typeface="Arial" charset="0"/>
              </a:rPr>
              <a:t> 8,9 млн. руб. 2,9%</a:t>
            </a:r>
          </a:p>
        </p:txBody>
      </p:sp>
      <p:sp>
        <p:nvSpPr>
          <p:cNvPr id="36905" name="Rectangle 28"/>
          <p:cNvSpPr>
            <a:spLocks noChangeArrowheads="1"/>
          </p:cNvSpPr>
          <p:nvPr/>
        </p:nvSpPr>
        <p:spPr bwMode="auto">
          <a:xfrm>
            <a:off x="684213" y="4149725"/>
            <a:ext cx="1441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  <a:latin typeface="Arial" charset="0"/>
              </a:rPr>
              <a:t>. </a:t>
            </a:r>
          </a:p>
        </p:txBody>
      </p:sp>
      <p:graphicFrame>
        <p:nvGraphicFramePr>
          <p:cNvPr id="36894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771413"/>
              </p:ext>
            </p:extLst>
          </p:nvPr>
        </p:nvGraphicFramePr>
        <p:xfrm>
          <a:off x="1835150" y="2708275"/>
          <a:ext cx="6553200" cy="536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Диаграмма" r:id="rId7" imgW="6096115" imgH="4067015" progId="MSGraph.Chart.8">
                  <p:embed followColorScheme="full"/>
                </p:oleObj>
              </mc:Choice>
              <mc:Fallback>
                <p:oleObj name="Диаграмма" r:id="rId7" imgW="6096115" imgH="4067015" progId="MSGraph.Chart.8">
                  <p:embed followColorScheme="full"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2708275"/>
                        <a:ext cx="6553200" cy="5362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906" name="Rectangle 31"/>
          <p:cNvSpPr>
            <a:spLocks noChangeArrowheads="1"/>
          </p:cNvSpPr>
          <p:nvPr/>
        </p:nvSpPr>
        <p:spPr bwMode="auto">
          <a:xfrm>
            <a:off x="2484438" y="4652963"/>
            <a:ext cx="1711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" charset="0"/>
              </a:rPr>
              <a:t>102,1%</a:t>
            </a:r>
          </a:p>
        </p:txBody>
      </p:sp>
      <p:sp>
        <p:nvSpPr>
          <p:cNvPr id="36907" name="Rectangle 32"/>
          <p:cNvSpPr>
            <a:spLocks noChangeArrowheads="1"/>
          </p:cNvSpPr>
          <p:nvPr/>
        </p:nvSpPr>
        <p:spPr bwMode="auto">
          <a:xfrm>
            <a:off x="3851275" y="5157788"/>
            <a:ext cx="1946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" charset="0"/>
              </a:rPr>
              <a:t>97,5%</a:t>
            </a:r>
          </a:p>
        </p:txBody>
      </p:sp>
      <p:sp>
        <p:nvSpPr>
          <p:cNvPr id="36908" name="Rectangle 34"/>
          <p:cNvSpPr>
            <a:spLocks noChangeArrowheads="1"/>
          </p:cNvSpPr>
          <p:nvPr/>
        </p:nvSpPr>
        <p:spPr bwMode="auto">
          <a:xfrm>
            <a:off x="2268538" y="5157788"/>
            <a:ext cx="1673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  <a:latin typeface="Arial" charset="0"/>
              </a:rPr>
              <a:t>90,8%</a:t>
            </a:r>
          </a:p>
        </p:txBody>
      </p:sp>
      <p:sp>
        <p:nvSpPr>
          <p:cNvPr id="36909" name="Rectangle 35"/>
          <p:cNvSpPr>
            <a:spLocks noChangeArrowheads="1"/>
          </p:cNvSpPr>
          <p:nvPr/>
        </p:nvSpPr>
        <p:spPr bwMode="auto">
          <a:xfrm>
            <a:off x="2339975" y="3716338"/>
            <a:ext cx="4572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latin typeface="Arial" charset="0"/>
              </a:rPr>
              <a:t>% исполнения за 2023 г.</a:t>
            </a:r>
          </a:p>
          <a:p>
            <a:pPr algn="ctr"/>
            <a:r>
              <a:rPr lang="ru-RU" sz="1600" b="1" dirty="0">
                <a:latin typeface="Arial" charset="0"/>
              </a:rPr>
              <a:t>– 98,5%</a:t>
            </a:r>
          </a:p>
          <a:p>
            <a:pPr algn="ctr"/>
            <a:r>
              <a:rPr lang="ru-RU" sz="1400" b="1" dirty="0">
                <a:latin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3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38914" name="Rectangle 4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dirty="0">
                <a:latin typeface="Calibri" pitchFamily="34" charset="0"/>
              </a:rPr>
              <a:t> </a:t>
            </a:r>
            <a:r>
              <a:rPr lang="ru-RU" altLang="ru-RU" sz="2000" b="1" dirty="0"/>
              <a:t>Структура безвозмездных поступлений в бюджет Тейковского муниципального  района   за 2023 год,      ( в тыс. руб.)</a:t>
            </a:r>
          </a:p>
        </p:txBody>
      </p:sp>
      <p:graphicFrame>
        <p:nvGraphicFramePr>
          <p:cNvPr id="38955" name="Group 4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57506404"/>
              </p:ext>
            </p:extLst>
          </p:nvPr>
        </p:nvGraphicFramePr>
        <p:xfrm>
          <a:off x="0" y="1196975"/>
          <a:ext cx="8640762" cy="4842230"/>
        </p:xfrm>
        <a:graphic>
          <a:graphicData uri="http://schemas.openxmlformats.org/drawingml/2006/table">
            <a:tbl>
              <a:tblPr/>
              <a:tblGrid>
                <a:gridCol w="5472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9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80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Наименование показателя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%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Всего, в  том числе: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244421,9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Дотации 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121394,5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49,67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87656,8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35,86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26177,3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10,71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9467,4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3,87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Возврат остатков субвенций, субсидий, межбюджетных трансфертов, имеющих целевое назначение прошлых лет из бюджета района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- 274,1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- 0,11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Доходы бюджета от возврата остатков иных межбюджетных трансфертов, имеющих целевое назначение прошлых лет из бюджетов поселений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pull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18488" cy="130175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1800" b="0" dirty="0"/>
              <a:t>Исполнение по налоговым и неналоговым доходам  бюджета Тейковского муниципального района по видам доходов за 2023 г. (в тыс. руб.)</a:t>
            </a:r>
          </a:p>
        </p:txBody>
      </p:sp>
      <p:graphicFrame>
        <p:nvGraphicFramePr>
          <p:cNvPr id="40037" name="Group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622586"/>
              </p:ext>
            </p:extLst>
          </p:nvPr>
        </p:nvGraphicFramePr>
        <p:xfrm>
          <a:off x="395288" y="1052513"/>
          <a:ext cx="8497887" cy="5719131"/>
        </p:xfrm>
        <a:graphic>
          <a:graphicData uri="http://schemas.openxmlformats.org/drawingml/2006/table">
            <a:tbl>
              <a:tblPr/>
              <a:tblGrid>
                <a:gridCol w="835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8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1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1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1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Наименование показателя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Утверждено на 2023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Исполнено 2023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%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Налоговые  доходы, всего 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56160,3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58433,2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104,0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1.1.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Налог на доходы физических лиц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41704,5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44064,6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105,7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1.2.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Налоги на товары (работы, услуги), реализуемые на территории РФ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8849,5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8927,7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100,9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1.3.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Налоги на совокупный доход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4045,3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3028,7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74,9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1.4.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Налоги, сборы и регулярные платежи за пользование природными ресурсами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1283,0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2153,3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167,8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1.5.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Государственная пошлина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278,0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258,9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93,1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Неналоговые доходы, всего 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9856,5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8949,6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90,8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2.1.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4572,6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4766,0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104,2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2.2.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480,8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  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515,0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107,1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2.3.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Доходы от оказания платных услуг (работ) и компенсация затрат государства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1809,1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1806,9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99,9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2.4.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2076,2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2369,0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114,1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2.5.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Штрафы, санкции, возмещение ущерба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  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595,8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-851,1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2.6.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Прочие неналоговые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  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322,0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   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343,8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106,8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ВСЕГО: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66016,8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67382,8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102,1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/>
          </p:cNvSpPr>
          <p:nvPr>
            <p:ph type="title" idx="4294967295"/>
          </p:nvPr>
        </p:nvSpPr>
        <p:spPr>
          <a:xfrm>
            <a:off x="0" y="277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/>
              <a:t>Объем муниципального долга </a:t>
            </a:r>
          </a:p>
        </p:txBody>
      </p:sp>
      <p:sp>
        <p:nvSpPr>
          <p:cNvPr id="75778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dirty="0"/>
              <a:t>На 01.01.2023 г.    -     22554,2* </a:t>
            </a:r>
            <a:r>
              <a:rPr lang="ru-RU" dirty="0" err="1"/>
              <a:t>тыс.руб</a:t>
            </a:r>
            <a:r>
              <a:rPr lang="ru-RU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dirty="0"/>
          </a:p>
          <a:p>
            <a:pPr eaLnBrk="1" hangingPunct="1">
              <a:buFont typeface="Wingdings" pitchFamily="2" charset="2"/>
              <a:buNone/>
            </a:pPr>
            <a:r>
              <a:rPr lang="ru-RU" dirty="0"/>
              <a:t>На 01.01.2024 г.    -    16156,0* </a:t>
            </a:r>
            <a:r>
              <a:rPr lang="ru-RU" dirty="0" err="1"/>
              <a:t>тыс.руб</a:t>
            </a:r>
            <a:r>
              <a:rPr lang="ru-RU" dirty="0"/>
              <a:t>.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735013" y="3448050"/>
            <a:ext cx="719459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/>
              <a:t>* Долг по муниципальной гарантии Муниципального унитарного </a:t>
            </a:r>
          </a:p>
          <a:p>
            <a:r>
              <a:rPr lang="ru-RU" dirty="0"/>
              <a:t>предприятия жилищно-коммунального хозяйства Тейковского</a:t>
            </a:r>
          </a:p>
          <a:p>
            <a:r>
              <a:rPr lang="ru-RU" dirty="0"/>
              <a:t>Муниципального района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85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69377606"/>
              </p:ext>
            </p:extLst>
          </p:nvPr>
        </p:nvGraphicFramePr>
        <p:xfrm>
          <a:off x="898525" y="1268413"/>
          <a:ext cx="8245475" cy="4746629"/>
        </p:xfrm>
        <a:graphic>
          <a:graphicData uri="http://schemas.openxmlformats.org/drawingml/2006/table">
            <a:tbl>
              <a:tblPr/>
              <a:tblGrid>
                <a:gridCol w="3282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9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1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1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53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 разделов КБК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Утверждено 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4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323921,6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309437,9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95,5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0100 Общегосударственные вопросы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42813,5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36542,2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85,4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0300 Национальная безопасность и правоохранительная   деятельность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10796,5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10194,0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94,4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0400 Национальная экономика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27034,3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26297,3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97,3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0500 Жилищно-коммунальное хозяйство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37763,3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34044,9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90,2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0700 Образование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183508,3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180721,9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98,5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0800  Культура, кинематография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15589,3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15589,3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1000 Социальная политика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4776,3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4408,2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92,3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1100 Физическая культура и спорт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1640,1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1640,1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3071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 dirty="0">
                <a:cs typeface="Times New Roman" pitchFamily="18" charset="0"/>
              </a:rPr>
              <a:t>Структура расходов бюджета Тейковского муниципального района </a:t>
            </a:r>
          </a:p>
          <a:p>
            <a:pPr algn="ctr"/>
            <a:r>
              <a:rPr lang="ru-RU" altLang="ru-RU" sz="2000" b="1" i="1" dirty="0">
                <a:cs typeface="Times New Roman" pitchFamily="18" charset="0"/>
              </a:rPr>
              <a:t>по функциональной   направленности,    за 2023 год.       </a:t>
            </a:r>
            <a:r>
              <a:rPr lang="ru-RU" altLang="ru-RU" sz="1600" b="1" i="1" dirty="0">
                <a:cs typeface="Times New Roman" pitchFamily="18" charset="0"/>
              </a:rPr>
              <a:t>тыс. руб.</a:t>
            </a:r>
          </a:p>
        </p:txBody>
      </p:sp>
    </p:spTree>
  </p:cSld>
  <p:clrMapOvr>
    <a:masterClrMapping/>
  </p:clrMapOvr>
  <p:transition spd="slow">
    <p:dissolve/>
  </p:transition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8450</TotalTime>
  <Words>2887</Words>
  <Application>Microsoft Office PowerPoint</Application>
  <PresentationFormat>Экран (4:3)</PresentationFormat>
  <Paragraphs>733</Paragraphs>
  <Slides>31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9" baseType="lpstr">
      <vt:lpstr>Arial</vt:lpstr>
      <vt:lpstr>Calibri</vt:lpstr>
      <vt:lpstr>Times New Roman</vt:lpstr>
      <vt:lpstr>Trebuchet MS</vt:lpstr>
      <vt:lpstr>Wingdings</vt:lpstr>
      <vt:lpstr>Wingdings 3</vt:lpstr>
      <vt:lpstr>Аспект</vt:lpstr>
      <vt:lpstr>Диаграмма</vt:lpstr>
      <vt:lpstr>БЮДЖЕТ ДЛЯ ГРАЖДАН  Исполнение бюджета Тейковского муниципального района за 2023 год </vt:lpstr>
      <vt:lpstr>Основные показатели социально-экономического развития  Тейковского муниципального района  (в млн.руб.)</vt:lpstr>
      <vt:lpstr>Основные показатели исполнения бюджета Тейковского муниципального района за 2023 год (в тыс.руб.)</vt:lpstr>
      <vt:lpstr>Презентация PowerPoint</vt:lpstr>
      <vt:lpstr>Структура исполнения доходов бюджета Тейковского муниципального района   за 2023 год.</vt:lpstr>
      <vt:lpstr>Презентация PowerPoint</vt:lpstr>
      <vt:lpstr>Исполнение по налоговым и неналоговым доходам  бюджета Тейковского муниципального района по видам доходов за 2023 г. (в тыс. руб.)</vt:lpstr>
      <vt:lpstr>Объем муниципального долга </vt:lpstr>
      <vt:lpstr>Презентация PowerPoint</vt:lpstr>
      <vt:lpstr>           Муниципальные программы Тейковского муниципального района                                                            (в тыс. руб.)</vt:lpstr>
      <vt:lpstr>               Муниципальные программы Тейковского муниципального района                                                     (в тыс. руб.)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Контактные телефоны:</vt:lpstr>
      <vt:lpstr> Благодарим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муниципального образования «Усть-Илимский район» за 2015 год</dc:title>
  <dc:creator>User</dc:creator>
  <cp:lastModifiedBy>GlavFinance</cp:lastModifiedBy>
  <cp:revision>198</cp:revision>
  <dcterms:created xsi:type="dcterms:W3CDTF">2016-05-10T06:05:12Z</dcterms:created>
  <dcterms:modified xsi:type="dcterms:W3CDTF">2024-04-26T06:15:37Z</dcterms:modified>
</cp:coreProperties>
</file>