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notesMasterIdLst>
    <p:notesMasterId r:id="rId33"/>
  </p:notesMasterIdLst>
  <p:sldIdLst>
    <p:sldId id="257" r:id="rId2"/>
    <p:sldId id="315" r:id="rId3"/>
    <p:sldId id="299" r:id="rId4"/>
    <p:sldId id="273" r:id="rId5"/>
    <p:sldId id="278" r:id="rId6"/>
    <p:sldId id="330" r:id="rId7"/>
    <p:sldId id="275" r:id="rId8"/>
    <p:sldId id="314" r:id="rId9"/>
    <p:sldId id="264" r:id="rId10"/>
    <p:sldId id="317" r:id="rId11"/>
    <p:sldId id="331" r:id="rId12"/>
    <p:sldId id="318" r:id="rId13"/>
    <p:sldId id="319" r:id="rId14"/>
    <p:sldId id="320" r:id="rId15"/>
    <p:sldId id="324" r:id="rId16"/>
    <p:sldId id="322" r:id="rId17"/>
    <p:sldId id="323" r:id="rId18"/>
    <p:sldId id="325" r:id="rId19"/>
    <p:sldId id="332" r:id="rId20"/>
    <p:sldId id="326" r:id="rId21"/>
    <p:sldId id="327" r:id="rId22"/>
    <p:sldId id="328" r:id="rId23"/>
    <p:sldId id="329" r:id="rId24"/>
    <p:sldId id="271" r:id="rId25"/>
    <p:sldId id="296" r:id="rId26"/>
    <p:sldId id="297" r:id="rId27"/>
    <p:sldId id="298" r:id="rId28"/>
    <p:sldId id="333" r:id="rId29"/>
    <p:sldId id="281" r:id="rId30"/>
    <p:sldId id="313" r:id="rId31"/>
    <p:sldId id="272" r:id="rId32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  <a:srgbClr val="40CC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97" autoAdjust="0"/>
    <p:restoredTop sz="94686" autoAdjust="0"/>
  </p:normalViewPr>
  <p:slideViewPr>
    <p:cSldViewPr>
      <p:cViewPr varScale="1">
        <p:scale>
          <a:sx n="106" d="100"/>
          <a:sy n="106" d="100"/>
        </p:scale>
        <p:origin x="1764" y="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AF91056C-70E0-42F7-915D-DDE91E39141A}" type="datetimeFigureOut">
              <a:rPr lang="ru-RU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/>
              <a:t>Образец текста</a:t>
            </a:r>
          </a:p>
          <a:p>
            <a:pPr lvl="1"/>
            <a:r>
              <a:rPr lang="ru-RU" noProof="0"/>
              <a:t>Второй уровень</a:t>
            </a:r>
          </a:p>
          <a:p>
            <a:pPr lvl="2"/>
            <a:r>
              <a:rPr lang="ru-RU" noProof="0"/>
              <a:t>Третий уровень</a:t>
            </a:r>
          </a:p>
          <a:p>
            <a:pPr lvl="3"/>
            <a:r>
              <a:rPr lang="ru-RU" noProof="0"/>
              <a:t>Четвертый уровень</a:t>
            </a:r>
          </a:p>
          <a:p>
            <a:pPr lvl="4"/>
            <a:r>
              <a:rPr lang="ru-RU" noProof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  <a:cs typeface="+mn-cs"/>
              </a:defRPr>
            </a:lvl1pPr>
          </a:lstStyle>
          <a:p>
            <a:pPr>
              <a:defRPr/>
            </a:pPr>
            <a:fld id="{6D4E7D53-ABDF-448D-AA54-B33AB0F1D07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  <p:sp>
        <p:nvSpPr>
          <p:cNvPr id="1945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C4EF4738-7DDC-456C-8446-73D838C6D649}" type="slidenum">
              <a:rPr lang="ru-RU" altLang="ru-RU" sz="1200">
                <a:latin typeface="+mn-lt"/>
              </a:rPr>
              <a:pPr algn="r">
                <a:defRPr/>
              </a:pPr>
              <a:t>5</a:t>
            </a:fld>
            <a:endParaRPr lang="ru-RU" altLang="ru-RU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1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0962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7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5058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5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47106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-8466" y="-8468"/>
            <a:ext cx="9169804" cy="6874935"/>
            <a:chOff x="-8466" y="-8468"/>
            <a:chExt cx="9169804" cy="6874935"/>
          </a:xfrm>
        </p:grpSpPr>
        <p:cxnSp>
          <p:nvCxnSpPr>
            <p:cNvPr id="17" name="Straight Connector 16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8" name="Straight Connector 17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9" name="Freeform 18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0" name="Freeform 19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1" name="Freeform 20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2" name="Freeform 21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Freeform 22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Freeform 23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Freeform 24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Freeform 27"/>
            <p:cNvSpPr/>
            <p:nvPr/>
          </p:nvSpPr>
          <p:spPr>
            <a:xfrm>
              <a:off x="-8466" y="-8468"/>
              <a:ext cx="863600" cy="5698067"/>
            </a:xfrm>
            <a:custGeom>
              <a:avLst/>
              <a:gdLst/>
              <a:ahLst/>
              <a:cxnLst/>
              <a:rect l="l" t="t" r="r" b="b"/>
              <a:pathLst>
                <a:path w="863600" h="5698067">
                  <a:moveTo>
                    <a:pt x="0" y="8467"/>
                  </a:moveTo>
                  <a:lnTo>
                    <a:pt x="863600" y="0"/>
                  </a:lnTo>
                  <a:lnTo>
                    <a:pt x="863600" y="16934"/>
                  </a:lnTo>
                  <a:lnTo>
                    <a:pt x="0" y="5698067"/>
                  </a:lnTo>
                  <a:lnTo>
                    <a:pt x="0" y="8467"/>
                  </a:ln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30595" y="2404534"/>
            <a:ext cx="5826719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30595" y="4050834"/>
            <a:ext cx="5826719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9BC1704-7E3E-4A6A-A195-F6A6A9CD6A7F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403AD0B-CA40-447B-84BF-1C295F2EB6D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7380652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Заголовок и подпис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600" y="4470400"/>
            <a:ext cx="6347714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A7E9B6-F8DA-41C2-95EC-D26DB222481A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1B52C0-F39D-4A8E-BF95-938913800F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40974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101074" y="3632200"/>
            <a:ext cx="541980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470400"/>
            <a:ext cx="6347715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A7E9B6-F8DA-41C2-95EC-D26DB222481A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1B52C0-F39D-4A8E-BF95-938913800F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89248555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Карточка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1931988"/>
            <a:ext cx="6347715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A7E9B6-F8DA-41C2-95EC-D26DB222481A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1B52C0-F39D-4A8E-BF95-938913800F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334954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Цитата карточки имен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74885" y="609600"/>
            <a:ext cx="6072182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A7E9B6-F8DA-41C2-95EC-D26DB222481A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1B52C0-F39D-4A8E-BF95-938913800F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  <p:sp>
        <p:nvSpPr>
          <p:cNvPr id="24" name="TextBox 23"/>
          <p:cNvSpPr txBox="1"/>
          <p:nvPr/>
        </p:nvSpPr>
        <p:spPr>
          <a:xfrm>
            <a:off x="482711" y="790378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6747699" y="2886556"/>
            <a:ext cx="457319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08827014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Истина или лож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5848" y="609600"/>
            <a:ext cx="6341465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09597" y="4013200"/>
            <a:ext cx="6347716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82A7E9B6-F8DA-41C2-95EC-D26DB222481A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A1B52C0-F39D-4A8E-BF95-938913800F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88786813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DB59E94-797B-4D08-8B98-953912C76E95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35A7BAD-727B-40F0-BD63-00ADD2966EC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30921929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977312" y="609600"/>
            <a:ext cx="978812" cy="5251451"/>
          </a:xfrm>
        </p:spPr>
        <p:txBody>
          <a:bodyPr vert="eaVert" anchor="ctr"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09599" y="609600"/>
            <a:ext cx="5195026" cy="5251451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D76358A-8554-4208-B1FF-D5FA3F80242A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D7A20DF-8769-443F-8BD6-61D2B54EA69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2453986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A3F97F5-83B4-4B42-B1D3-6868564CD0E3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1CB5EE3-0553-4391-9D7F-C580FE599C02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7876210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8" y="2700868"/>
            <a:ext cx="6347715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8" y="4527448"/>
            <a:ext cx="6347715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84AEE9E-3F55-4BFA-8F7C-DEABA3D25A20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797BCC-6758-409B-B585-A72ED8A48F08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8239016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09600" y="2160589"/>
            <a:ext cx="3088109" cy="3880772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869204" y="2160590"/>
            <a:ext cx="3088110" cy="388077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22061D3-9743-4EA8-87C0-A2F777DA65CA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1E3CC1-8CDC-4725-BFD2-2E690AB0E086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5262151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</p:spPr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09599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66640" y="2160983"/>
            <a:ext cx="3090672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866640" y="2737246"/>
            <a:ext cx="3090672" cy="330411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61815BF-89DA-4A85-9842-7E7C06880DD6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717BF66-65A0-468F-9529-B80A3E381F50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0203754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4" cy="1320800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A55238EF-DFE6-422D-B8D3-74D570D34AE5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E058A88-B3DF-4836-A232-07D68154E8BA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9783562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986F16B-60B7-4442-B418-B0DF27682F96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BF218E-43D6-4FCC-BCF5-662899B51F4E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35320798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1498604"/>
            <a:ext cx="2790182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1275" y="514925"/>
            <a:ext cx="3386037" cy="5526437"/>
          </a:xfrm>
        </p:spPr>
        <p:txBody>
          <a:bodyPr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2777069"/>
            <a:ext cx="2790182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1B4BC9-B8D0-4B8B-A72B-8683D06D468D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9714091-E596-435D-ABD0-7A2CAA370614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68039367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599" y="4800600"/>
            <a:ext cx="6347714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09599" y="609600"/>
            <a:ext cx="6347714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599" y="5367338"/>
            <a:ext cx="6347714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5A0D3FE-DFDD-4EFE-B68A-3D2DBA14883D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301610-1762-4306-ABD5-F50BEF3A8EA1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4456463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7" name="Group 16"/>
          <p:cNvGrpSpPr/>
          <p:nvPr/>
        </p:nvGrpSpPr>
        <p:grpSpPr>
          <a:xfrm>
            <a:off x="-8467" y="-8468"/>
            <a:ext cx="9169805" cy="6874935"/>
            <a:chOff x="-8467" y="-8468"/>
            <a:chExt cx="9169805" cy="6874935"/>
          </a:xfrm>
        </p:grpSpPr>
        <p:sp>
          <p:nvSpPr>
            <p:cNvPr id="7" name="Freeform 6"/>
            <p:cNvSpPr/>
            <p:nvPr/>
          </p:nvSpPr>
          <p:spPr>
            <a:xfrm>
              <a:off x="-8467" y="4013200"/>
              <a:ext cx="457200" cy="2853267"/>
            </a:xfrm>
            <a:custGeom>
              <a:avLst/>
              <a:gdLst/>
              <a:ahLst/>
              <a:cxnLst/>
              <a:rect l="l" t="t" r="r" b="b"/>
              <a:pathLst>
                <a:path w="457200" h="2853267">
                  <a:moveTo>
                    <a:pt x="0" y="0"/>
                  </a:moveTo>
                  <a:lnTo>
                    <a:pt x="457200" y="2853267"/>
                  </a:lnTo>
                  <a:lnTo>
                    <a:pt x="0" y="2844800"/>
                  </a:lnTo>
                  <a:cubicBezTo>
                    <a:pt x="2822" y="1905000"/>
                    <a:pt x="5645" y="965200"/>
                    <a:pt x="0" y="0"/>
                  </a:cubicBezTo>
                  <a:close/>
                </a:path>
              </a:pathLst>
            </a:cu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cxnSp>
          <p:nvCxnSpPr>
            <p:cNvPr id="8" name="Straight Connector 7"/>
            <p:cNvCxnSpPr/>
            <p:nvPr/>
          </p:nvCxnSpPr>
          <p:spPr>
            <a:xfrm flipV="1">
              <a:off x="5130830" y="4175605"/>
              <a:ext cx="4022475" cy="2682396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" name="Straight Connector 8"/>
            <p:cNvCxnSpPr/>
            <p:nvPr/>
          </p:nvCxnSpPr>
          <p:spPr>
            <a:xfrm>
              <a:off x="7042707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10" name="Freeform 9"/>
            <p:cNvSpPr/>
            <p:nvPr/>
          </p:nvSpPr>
          <p:spPr>
            <a:xfrm>
              <a:off x="6891896" y="1"/>
              <a:ext cx="2269442" cy="6866466"/>
            </a:xfrm>
            <a:custGeom>
              <a:avLst/>
              <a:gdLst/>
              <a:ahLst/>
              <a:cxnLst/>
              <a:rect l="l" t="t" r="r" b="b"/>
              <a:pathLst>
                <a:path w="2269442" h="6866466">
                  <a:moveTo>
                    <a:pt x="2023534" y="0"/>
                  </a:moveTo>
                  <a:lnTo>
                    <a:pt x="0" y="6858000"/>
                  </a:lnTo>
                  <a:lnTo>
                    <a:pt x="2269067" y="6866466"/>
                  </a:lnTo>
                  <a:cubicBezTo>
                    <a:pt x="2271889" y="4580466"/>
                    <a:pt x="2257778" y="2294466"/>
                    <a:pt x="2260600" y="8466"/>
                  </a:cubicBezTo>
                  <a:lnTo>
                    <a:pt x="2023534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1" name="Freeform 10"/>
            <p:cNvSpPr/>
            <p:nvPr/>
          </p:nvSpPr>
          <p:spPr>
            <a:xfrm>
              <a:off x="7205158" y="-8467"/>
              <a:ext cx="1948147" cy="6866467"/>
            </a:xfrm>
            <a:custGeom>
              <a:avLst/>
              <a:gdLst/>
              <a:ahLst/>
              <a:cxnLst/>
              <a:rect l="l" t="t" r="r" b="b"/>
              <a:pathLst>
                <a:path w="1948147" h="6866467">
                  <a:moveTo>
                    <a:pt x="0" y="0"/>
                  </a:moveTo>
                  <a:lnTo>
                    <a:pt x="1202267" y="6866467"/>
                  </a:lnTo>
                  <a:lnTo>
                    <a:pt x="1947333" y="6866467"/>
                  </a:lnTo>
                  <a:cubicBezTo>
                    <a:pt x="1944511" y="4577645"/>
                    <a:pt x="1950155" y="2288822"/>
                    <a:pt x="1947333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2" name="Freeform 11"/>
            <p:cNvSpPr/>
            <p:nvPr/>
          </p:nvSpPr>
          <p:spPr>
            <a:xfrm>
              <a:off x="6637896" y="3920066"/>
              <a:ext cx="2513565" cy="2937933"/>
            </a:xfrm>
            <a:custGeom>
              <a:avLst/>
              <a:gdLst/>
              <a:ahLst/>
              <a:cxnLst/>
              <a:rect l="l" t="t" r="r" b="b"/>
              <a:pathLst>
                <a:path w="3259667" h="3810000">
                  <a:moveTo>
                    <a:pt x="0" y="3810000"/>
                  </a:moveTo>
                  <a:lnTo>
                    <a:pt x="3251200" y="0"/>
                  </a:lnTo>
                  <a:cubicBezTo>
                    <a:pt x="3254022" y="1270000"/>
                    <a:pt x="3256845" y="2540000"/>
                    <a:pt x="3259667" y="3810000"/>
                  </a:cubicBezTo>
                  <a:lnTo>
                    <a:pt x="0" y="3810000"/>
                  </a:lnTo>
                  <a:close/>
                </a:path>
              </a:pathLst>
            </a:cu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3" name="Freeform 12"/>
            <p:cNvSpPr/>
            <p:nvPr/>
          </p:nvSpPr>
          <p:spPr>
            <a:xfrm>
              <a:off x="7010429" y="-8467"/>
              <a:ext cx="2142876" cy="6866467"/>
            </a:xfrm>
            <a:custGeom>
              <a:avLst/>
              <a:gdLst/>
              <a:ahLst/>
              <a:cxnLst/>
              <a:rect l="l" t="t" r="r" b="b"/>
              <a:pathLst>
                <a:path w="2853267" h="6866467">
                  <a:moveTo>
                    <a:pt x="0" y="0"/>
                  </a:moveTo>
                  <a:lnTo>
                    <a:pt x="2472267" y="6866467"/>
                  </a:lnTo>
                  <a:lnTo>
                    <a:pt x="2853267" y="6858000"/>
                  </a:lnTo>
                  <a:lnTo>
                    <a:pt x="2853267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4" name="Freeform 13"/>
            <p:cNvSpPr/>
            <p:nvPr/>
          </p:nvSpPr>
          <p:spPr>
            <a:xfrm>
              <a:off x="8295776" y="-8467"/>
              <a:ext cx="857530" cy="6866467"/>
            </a:xfrm>
            <a:custGeom>
              <a:avLst/>
              <a:gdLst/>
              <a:ahLst/>
              <a:cxnLst/>
              <a:rect l="l" t="t" r="r" b="b"/>
              <a:pathLst>
                <a:path w="1286933" h="6866467">
                  <a:moveTo>
                    <a:pt x="1016000" y="0"/>
                  </a:moveTo>
                  <a:lnTo>
                    <a:pt x="0" y="6866467"/>
                  </a:lnTo>
                  <a:lnTo>
                    <a:pt x="1286933" y="6866467"/>
                  </a:lnTo>
                  <a:cubicBezTo>
                    <a:pt x="1284111" y="4577645"/>
                    <a:pt x="1281288" y="2288822"/>
                    <a:pt x="1278466" y="0"/>
                  </a:cubicBezTo>
                  <a:lnTo>
                    <a:pt x="1016000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5" name="Freeform 14"/>
            <p:cNvSpPr/>
            <p:nvPr/>
          </p:nvSpPr>
          <p:spPr>
            <a:xfrm>
              <a:off x="8077231" y="-8468"/>
              <a:ext cx="1066770" cy="6866467"/>
            </a:xfrm>
            <a:custGeom>
              <a:avLst/>
              <a:gdLst/>
              <a:ahLst/>
              <a:cxnLst/>
              <a:rect l="l" t="t" r="r" b="b"/>
              <a:pathLst>
                <a:path w="1270244" h="6866467">
                  <a:moveTo>
                    <a:pt x="0" y="0"/>
                  </a:moveTo>
                  <a:lnTo>
                    <a:pt x="1117600" y="6866467"/>
                  </a:lnTo>
                  <a:lnTo>
                    <a:pt x="1270000" y="6866467"/>
                  </a:lnTo>
                  <a:cubicBezTo>
                    <a:pt x="1272822" y="4574822"/>
                    <a:pt x="1250245" y="2291645"/>
                    <a:pt x="1253067" y="0"/>
                  </a:cubicBez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6" name="Freeform 15"/>
            <p:cNvSpPr/>
            <p:nvPr/>
          </p:nvSpPr>
          <p:spPr>
            <a:xfrm>
              <a:off x="8060297" y="4893733"/>
              <a:ext cx="1094086" cy="1964267"/>
            </a:xfrm>
            <a:custGeom>
              <a:avLst/>
              <a:gdLst/>
              <a:ahLst/>
              <a:cxnLst/>
              <a:rect l="l" t="t" r="r" b="b"/>
              <a:pathLst>
                <a:path w="1820333" h="3268133">
                  <a:moveTo>
                    <a:pt x="0" y="3268133"/>
                  </a:moveTo>
                  <a:lnTo>
                    <a:pt x="1811866" y="0"/>
                  </a:lnTo>
                  <a:cubicBezTo>
                    <a:pt x="1814688" y="1086555"/>
                    <a:pt x="1817511" y="2173111"/>
                    <a:pt x="1820333" y="3259666"/>
                  </a:cubicBezTo>
                  <a:lnTo>
                    <a:pt x="0" y="3268133"/>
                  </a:lnTo>
                  <a:close/>
                </a:path>
              </a:pathLst>
            </a:cu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09599" y="609600"/>
            <a:ext cx="6347713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9599" y="2160590"/>
            <a:ext cx="6347714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405258" y="6041363"/>
            <a:ext cx="68413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fld id="{82A7E9B6-F8DA-41C2-95EC-D26DB222481A}" type="datetimeFigureOut">
              <a:rPr lang="ru-RU" smtClean="0"/>
              <a:pPr>
                <a:defRPr/>
              </a:pPr>
              <a:t>26.04.2024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09599" y="6041363"/>
            <a:ext cx="4622973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44676" y="6041363"/>
            <a:ext cx="512638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pPr>
              <a:defRPr/>
            </a:pPr>
            <a:fld id="{4A1B52C0-F39D-4A8E-BF95-938913800FCF}" type="slidenum">
              <a:rPr lang="ru-RU" smtClean="0"/>
              <a:pPr>
                <a:defRPr/>
              </a:pPr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42927769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  <p:sldLayoutId id="2147483693" r:id="rId15"/>
    <p:sldLayoutId id="2147483694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2.e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1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1150938" y="404813"/>
            <a:ext cx="7993062" cy="4608512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b="0" i="1" dirty="0">
                <a:cs typeface="Times New Roman" pitchFamily="18" charset="0"/>
              </a:rPr>
              <a:t>БЮДЖЕТ ДЛЯ ГРАЖДАН</a:t>
            </a:r>
            <a:br>
              <a:rPr lang="ru-RU" sz="4000" b="0" i="1" dirty="0">
                <a:cs typeface="Times New Roman" pitchFamily="18" charset="0"/>
              </a:rPr>
            </a:br>
            <a:br>
              <a:rPr lang="ru-RU" sz="4000" b="0" i="1" dirty="0">
                <a:cs typeface="Times New Roman" pitchFamily="18" charset="0"/>
              </a:rPr>
            </a:br>
            <a:r>
              <a:rPr lang="ru-RU" sz="4000" b="0" i="1" dirty="0">
                <a:cs typeface="Times New Roman" pitchFamily="18" charset="0"/>
              </a:rPr>
              <a:t>Исполнение бюджета Тейковского муниципального района</a:t>
            </a:r>
            <a:br>
              <a:rPr lang="ru-RU" sz="4000" b="0" i="1" dirty="0">
                <a:cs typeface="Times New Roman" pitchFamily="18" charset="0"/>
              </a:rPr>
            </a:br>
            <a:r>
              <a:rPr lang="ru-RU" sz="4000" b="0" i="1" dirty="0">
                <a:cs typeface="Times New Roman" pitchFamily="18" charset="0"/>
              </a:rPr>
              <a:t>за 2023 год 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0" y="1989138"/>
            <a:ext cx="7197725" cy="1584325"/>
          </a:xfrm>
        </p:spPr>
        <p:txBody>
          <a:bodyPr>
            <a:normAutofit/>
          </a:bodyPr>
          <a:lstStyle/>
          <a:p>
            <a:pPr marL="0" indent="0" algn="ctr" eaLnBrk="1" hangingPunct="1">
              <a:buFont typeface="Wingdings" pitchFamily="2" charset="2"/>
              <a:buNone/>
              <a:defRPr/>
            </a:pPr>
            <a:endParaRPr lang="ru-RU" sz="2000" b="1" i="1">
              <a:cs typeface="Times New Roman" pitchFamily="18" charset="0"/>
            </a:endParaRP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ru-RU" sz="2000" b="1" i="1">
              <a:cs typeface="Times New Roman" pitchFamily="18" charset="0"/>
            </a:endParaRP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ru-RU" sz="2000" b="1" i="1">
              <a:cs typeface="Times New Roman" pitchFamily="18" charset="0"/>
            </a:endParaRP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ru-RU">
              <a:solidFill>
                <a:srgbClr val="898989"/>
              </a:solidFill>
            </a:endParaRPr>
          </a:p>
          <a:p>
            <a:pPr marL="0" indent="0" algn="ctr" eaLnBrk="1" hangingPunct="1">
              <a:buFont typeface="Wingdings" pitchFamily="2" charset="2"/>
              <a:buNone/>
              <a:defRPr/>
            </a:pPr>
            <a:endParaRPr lang="ru-RU">
              <a:solidFill>
                <a:srgbClr val="898989"/>
              </a:solidFill>
            </a:endParaRPr>
          </a:p>
        </p:txBody>
      </p:sp>
      <p:sp>
        <p:nvSpPr>
          <p:cNvPr id="14339" name="Text Box 4"/>
          <p:cNvSpPr txBox="1">
            <a:spLocks noChangeArrowheads="1"/>
          </p:cNvSpPr>
          <p:nvPr/>
        </p:nvSpPr>
        <p:spPr bwMode="auto">
          <a:xfrm>
            <a:off x="2608263" y="5011738"/>
            <a:ext cx="5391219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dirty="0"/>
              <a:t>Подготовлен на основе проекта решения Совета Тейковского </a:t>
            </a:r>
          </a:p>
          <a:p>
            <a:r>
              <a:rPr lang="ru-RU" sz="1400" dirty="0"/>
              <a:t>муниципального района «Об утверждении отчета об</a:t>
            </a:r>
          </a:p>
          <a:p>
            <a:r>
              <a:rPr lang="ru-RU" sz="1400" dirty="0"/>
              <a:t>исполнении бюджета Тейковского муниципального района</a:t>
            </a:r>
          </a:p>
          <a:p>
            <a:r>
              <a:rPr lang="ru-RU" sz="1400" dirty="0"/>
              <a:t>за 2023 год»</a:t>
            </a: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18488" cy="130175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1800" b="0" dirty="0"/>
              <a:t>           Муниципальные программы Тейковского муниципального района</a:t>
            </a:r>
            <a:br>
              <a:rPr lang="ru-RU" altLang="ru-RU" sz="1800" b="0" dirty="0"/>
            </a:br>
            <a:r>
              <a:rPr lang="ru-RU" altLang="ru-RU" sz="1800" b="0" dirty="0"/>
              <a:t>                                                           (в тыс. руб.)</a:t>
            </a:r>
          </a:p>
        </p:txBody>
      </p:sp>
      <p:graphicFrame>
        <p:nvGraphicFramePr>
          <p:cNvPr id="44115" name="Group 83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02314879"/>
              </p:ext>
            </p:extLst>
          </p:nvPr>
        </p:nvGraphicFramePr>
        <p:xfrm>
          <a:off x="395288" y="1052513"/>
          <a:ext cx="8497887" cy="4897122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                           Наименование программы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в бюджете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на 2023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за 2023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% исполнения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«Развитие образования Тейковского муниципального района на 2020-2025 годы»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179078,5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175924,1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98,2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«Развитие культуры и туризма в  Тейковском муниципальном районе»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15925,1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15925,1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«Развитие физической культуры и спорта в Тейковском муниципальном районе»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1390,1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1390,1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«Поддержка населения в Тейковском муниципальном районе»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1903,3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1903,3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«Повышение безопасности дорожного движения  Тейковского  муниципального района»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24418,7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24230,4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99,2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«Обеспечение качественным жильем, услугами  жилищно-коммунального хозяйства и улучшение состояния коммунальной инфраструктуры»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30282,4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26588,5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87,8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7.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«Планировка территорий и проведение комплексных кадастровых работ на территории  Тейковского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80,0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80,0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8.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«Экономическое развитие Тейковского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470,0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470,0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9.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«Управление муниципальным имуществом Тейковского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2702,1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2685,0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99,4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10.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«Реализация молодежной политики на территории Тейковского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340,0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340,0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11.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«Совершенствование местного самоуправления на территории  Тейковского  муниципального района»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23,8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23,8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18488" cy="130175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1800" b="0" dirty="0"/>
              <a:t>               Муниципальные программы Тейковского муниципального района</a:t>
            </a:r>
            <a:br>
              <a:rPr lang="ru-RU" altLang="ru-RU" sz="1800" b="0" dirty="0"/>
            </a:br>
            <a:r>
              <a:rPr lang="ru-RU" altLang="ru-RU" sz="1800" b="0" dirty="0"/>
              <a:t>                                                    (в тыс. руб.)</a:t>
            </a:r>
          </a:p>
        </p:txBody>
      </p:sp>
      <p:graphicFrame>
        <p:nvGraphicFramePr>
          <p:cNvPr id="46118" name="Group 38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99172735"/>
              </p:ext>
            </p:extLst>
          </p:nvPr>
        </p:nvGraphicFramePr>
        <p:xfrm>
          <a:off x="395288" y="1052513"/>
          <a:ext cx="8497887" cy="1036320"/>
        </p:xfrm>
        <a:graphic>
          <a:graphicData uri="http://schemas.openxmlformats.org/drawingml/2006/table">
            <a:tbl>
              <a:tblPr/>
              <a:tblGrid>
                <a:gridCol w="5048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1117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00806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3662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                           Наименование программы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Утверждено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в бюджете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на 2023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Исполнено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за 2023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% исполнения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12.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«Открытый и безопасный район»</a:t>
                      </a: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1753,9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11753,9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100,0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8199" name="Group 7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25544557"/>
              </p:ext>
            </p:extLst>
          </p:nvPr>
        </p:nvGraphicFramePr>
        <p:xfrm>
          <a:off x="898525" y="1268413"/>
          <a:ext cx="8245475" cy="4832036"/>
        </p:xfrm>
        <a:graphic>
          <a:graphicData uri="http://schemas.openxmlformats.org/drawingml/2006/table">
            <a:tbl>
              <a:tblPr/>
              <a:tblGrid>
                <a:gridCol w="4318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54513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51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4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«Развитие общего образования»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18147,7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17325,2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«Финансовое обеспечение предоставления мер социальной поддержки сфере образования»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7780,9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5985,1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38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«Выявление</a:t>
                      </a: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 поддержка одаренных детей»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662,3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662,1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«Реализация основных общеобразовательных программ»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61165,2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60758,1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18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</a:t>
                      </a: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а 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«Финансовое обеспечение предоставления общедоступного и бесплатного образования в муниципальных образовательных учреждениях»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83537,2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83537,2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603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«Реализация дополнительных общеобразовательных программ»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6765,5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6636,6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«Организация отдыха и оздоровление детей»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822,2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822,2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4349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«Развитие кадрового потенциала системы образования»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147,5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147,5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«Организация целевой подготовки педагогов для работы в муниципальных организациях Тейковского муниципального района»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179078,5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175924,0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8191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«Развитие образования Тейковского муниципального района на 2020-2025 годы»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9199" name="Group 4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032053138"/>
              </p:ext>
            </p:extLst>
          </p:nvPr>
        </p:nvGraphicFramePr>
        <p:xfrm>
          <a:off x="898525" y="1268413"/>
          <a:ext cx="8245475" cy="3455989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«Развитие культуры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11408,3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11408,3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«Предоставление дополнительного образования в сфере культуры и искусства»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2617,4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2617,4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3.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«Повышение туристической привлекательности Тейковского района»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1899,4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1899,4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15925,1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15925,1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49185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«Развитие культуры и туризма в Тейковском муниципальном районе»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0218" name="Group 4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596112409"/>
              </p:ext>
            </p:extLst>
          </p:nvPr>
        </p:nvGraphicFramePr>
        <p:xfrm>
          <a:off x="898525" y="1268413"/>
          <a:ext cx="8245475" cy="3763964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732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01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«Организация физкультурно-массовых, спортивных мероприятий и участие спортсменов Тейковского муниципального района в районных, областных, зональных и региональных соревнованиях»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1261,3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1261,3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«Реализация программ спортивной подготовки по видам спорта»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128,8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128,8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1390,1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1390,1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0204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«Развитие физической культуры и спорта в Тейковском муниципальном районе»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1234" name="Group 34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936490083"/>
              </p:ext>
            </p:extLst>
          </p:nvPr>
        </p:nvGraphicFramePr>
        <p:xfrm>
          <a:off x="898525" y="1268413"/>
          <a:ext cx="8245475" cy="3808733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5732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0001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«Повышение качества жизни граждан пожилого возраста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«Повышение качества жизни детей-сирот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1823,3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1823,3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953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1903,3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1903,3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1228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«Поддержка населения в Тейковском муниципальном районе»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2272" name="Group 48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04131073"/>
              </p:ext>
            </p:extLst>
          </p:nvPr>
        </p:nvGraphicFramePr>
        <p:xfrm>
          <a:off x="898525" y="1268413"/>
          <a:ext cx="8245475" cy="4153541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«Содержание сети муниципальных автомобильных дорог общего пользования местного значения Тейковского муниципального района и дорог внутри населенных пунктов»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10271,6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10185,2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«Текущий и капитальный ремонт сети муниципальных автомобильных дорог общего пользования местного значения Тейковского муниципального района и дорог внутри населенных пунктов»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13831,5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13831,5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3.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«Формирование законопослушного поведения участников дорожного движения в Тейковском муниципальном районе»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4.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«Развитие системы организации движения транспортных средств и пешеходов, повышение безопасности дорожных условий»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265,6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163,7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24418,7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24230,4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2262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«Повышение безопасности дорожного движения Тейковского муниципального района»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3310" name="Group 6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58363198"/>
              </p:ext>
            </p:extLst>
          </p:nvPr>
        </p:nvGraphicFramePr>
        <p:xfrm>
          <a:off x="898525" y="1268413"/>
          <a:ext cx="8245475" cy="5680720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«Развитие газификации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«Проведение капитального ремонта общего имущества в многоквартирных домах, расположенных на территории 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4259,8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4259,8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857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«Обеспечение водоснабжением жителей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1857,9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1755,8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«Обеспечение населения  Тейковского муниципального района теплоснабжением»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21868,3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18788,7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«Содержание территорий сельских кладбищ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600,0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434,9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159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«Подготовка проектов внесения изменений в документы территориального планирования, правила землепользования и застройки» 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515,3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515,3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4447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«Реализация мероприяитий по участию в организации деятельности по накоплению (в том числе раздельному накоплению), сбору, транспортированию, обработке, утилизации, обезвреживанию, захоронению твердых коммунальных отходов на территории Тейковского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1181,0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834,0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080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30282,3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26588,5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</a:tbl>
          </a:graphicData>
        </a:graphic>
      </p:graphicFrame>
      <p:sp>
        <p:nvSpPr>
          <p:cNvPr id="53301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«Обеспечение  жильем,  услугами жилищно-коммунального хозяйства и улучшение состояния коммунальной инфраструктуры»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4305" name="Group 3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668116317"/>
              </p:ext>
            </p:extLst>
          </p:nvPr>
        </p:nvGraphicFramePr>
        <p:xfrm>
          <a:off x="898525" y="1268413"/>
          <a:ext cx="8245475" cy="2660018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66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477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«Проведение комплексных кадастровых работ на территории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«Комплексное развитие сельских территорий»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4300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«Планировка территорий и проведение комплексных кадастровых работ на территории  Тейковского муниципального района»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5321" name="Group 25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74316838"/>
              </p:ext>
            </p:extLst>
          </p:nvPr>
        </p:nvGraphicFramePr>
        <p:xfrm>
          <a:off x="898525" y="1268413"/>
          <a:ext cx="8245475" cy="2161543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9366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6524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«Поддержка и развитие малого и среднего предпринимательства в Тейковском муниципальном районе»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470,0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470,0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470,0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470,0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5319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«Экономическое развитие  Тейковского муниципального района»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2000" b="0"/>
              <a:t>Основные показатели социально-экономического развития </a:t>
            </a:r>
            <a:br>
              <a:rPr lang="ru-RU" sz="2000" b="0"/>
            </a:br>
            <a:r>
              <a:rPr lang="ru-RU" sz="2000" b="0"/>
              <a:t>Тейковского муниципального района  (в млн.руб.)</a:t>
            </a:r>
          </a:p>
        </p:txBody>
      </p:sp>
      <p:sp>
        <p:nvSpPr>
          <p:cNvPr id="16386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None/>
            </a:pPr>
            <a:r>
              <a:rPr lang="ru-RU" dirty="0"/>
              <a:t>                                                           </a:t>
            </a:r>
            <a:r>
              <a:rPr lang="ru-RU" sz="1800" dirty="0"/>
              <a:t>Прогноз 2023 г.              Факт  2023 г.</a:t>
            </a:r>
          </a:p>
          <a:p>
            <a:pPr marL="609600" indent="-609600" eaLnBrk="1" hangingPunct="1">
              <a:buFont typeface="Wingdings" pitchFamily="2" charset="2"/>
              <a:buNone/>
            </a:pPr>
            <a:endParaRPr lang="ru-RU" sz="1800" dirty="0"/>
          </a:p>
          <a:p>
            <a:pPr marL="609600" indent="-609600" eaLnBrk="1" hangingPunct="1">
              <a:buFont typeface="Arial" charset="0"/>
              <a:buNone/>
            </a:pPr>
            <a:r>
              <a:rPr lang="ru-RU" sz="1800" dirty="0"/>
              <a:t>1)Среднемесячная номинальная            </a:t>
            </a:r>
          </a:p>
          <a:p>
            <a:pPr marL="609600" indent="-609600" eaLnBrk="1" hangingPunct="1">
              <a:buFont typeface="Arial" charset="0"/>
              <a:buNone/>
            </a:pPr>
            <a:r>
              <a:rPr lang="ru-RU" sz="1800" dirty="0"/>
              <a:t>начисленная заработная плата (в руб.)          </a:t>
            </a:r>
            <a:r>
              <a:rPr lang="ru-RU" dirty="0"/>
              <a:t>32777,28</a:t>
            </a:r>
            <a:r>
              <a:rPr lang="ru-RU" sz="1800" dirty="0"/>
              <a:t>                     35044,6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1800" dirty="0"/>
              <a:t>2) Фонд оплаты труда (в млн.)                        254,089                      182,483 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1800" dirty="0"/>
              <a:t>3) Оборот розничной торговли (в млн.)        нет данных                   160,442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1800" dirty="0"/>
              <a:t>4) Объем платных услуг </a:t>
            </a:r>
            <a:r>
              <a:rPr lang="ru-RU" sz="1800"/>
              <a:t>населению                 </a:t>
            </a:r>
            <a:r>
              <a:rPr lang="ru-RU"/>
              <a:t>293,656</a:t>
            </a:r>
            <a:r>
              <a:rPr lang="ru-RU" sz="1800"/>
              <a:t>                     </a:t>
            </a:r>
            <a:r>
              <a:rPr lang="ru-RU" sz="1800" dirty="0"/>
              <a:t>286,221</a:t>
            </a:r>
          </a:p>
          <a:p>
            <a:pPr marL="609600" indent="-609600" eaLnBrk="1" hangingPunct="1">
              <a:buFont typeface="Wingdings" pitchFamily="2" charset="2"/>
              <a:buNone/>
            </a:pPr>
            <a:r>
              <a:rPr lang="ru-RU" sz="1800" dirty="0"/>
              <a:t> (</a:t>
            </a:r>
            <a:r>
              <a:rPr lang="ru-RU" sz="1800" dirty="0" err="1"/>
              <a:t>млн.руб</a:t>
            </a:r>
            <a:r>
              <a:rPr lang="ru-RU" sz="1800" dirty="0"/>
              <a:t>.)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6350" name="Group 3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52259733"/>
              </p:ext>
            </p:extLst>
          </p:nvPr>
        </p:nvGraphicFramePr>
        <p:xfrm>
          <a:off x="898525" y="1268413"/>
          <a:ext cx="8245475" cy="2973708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«Управление и распоряжение имуществом,  находящимся   в муниципальной собственности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2400,6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2383,5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19125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«Обеспечение рационального, эффективного использования земельных участков, государственная собственность на которые не разграничена»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301,5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301,5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2702,1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2685,0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6348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«Управление муниципальным имуществом Тейковского муниципального района»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112670" name="Group 30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215975947"/>
              </p:ext>
            </p:extLst>
          </p:nvPr>
        </p:nvGraphicFramePr>
        <p:xfrm>
          <a:off x="898525" y="1268413"/>
          <a:ext cx="8245475" cy="2333626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«Развитие муниципальной службы на территории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23,8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23,8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23,8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23,8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sp>
        <p:nvSpPr>
          <p:cNvPr id="57367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«Совершенствование местного самоуправления на территории  Тейковского муниципального района»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8401" name="Group 3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717733140"/>
              </p:ext>
            </p:extLst>
          </p:nvPr>
        </p:nvGraphicFramePr>
        <p:xfrm>
          <a:off x="898525" y="1268413"/>
          <a:ext cx="8245475" cy="2836864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Приоритетные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«Создание условий для развития молодежной политики на территории Тейковского муниципального района»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190,0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«Патриотическое воспитание детей и молодежи и подготовка молодежи Тейковского муниципального района к военной службе»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150,0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150,0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340,0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340,0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58396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«Реализация молодежной политики на территории  Тейковского муниципального района»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9444" name="Group 5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836789533"/>
              </p:ext>
            </p:extLst>
          </p:nvPr>
        </p:nvGraphicFramePr>
        <p:xfrm>
          <a:off x="898525" y="1268413"/>
          <a:ext cx="8245475" cy="3843340"/>
        </p:xfrm>
        <a:graphic>
          <a:graphicData uri="http://schemas.openxmlformats.org/drawingml/2006/table">
            <a:tbl>
              <a:tblPr/>
              <a:tblGrid>
                <a:gridCol w="3603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561657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150937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1176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136366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№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Приоритетные  направления муниципальной программы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Утверждено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за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(</a:t>
                      </a:r>
                      <a:r>
                        <a:rPr kumimoji="0" lang="ru-RU" sz="1200" b="1" i="0" u="none" strike="noStrike" cap="none" normalizeH="0" baseline="0" dirty="0" err="1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тыс.руб</a:t>
                      </a: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.)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6725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«Информатизация, техническое и программное обеспечение, обслуживание и сопровождение информационных систем»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842,1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842,1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2.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«Повышение уровня информационной открытости органов местного самоуправления Тейковского муниципального района»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115,1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115,1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3.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«Профилактика правонарушений и наркомании, борьба с преступностью и обеспечение безопасности граждан»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796,7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796,7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4.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Подпрограмма «Улучшение условий и  охраны труда в Тейковском муниципальном районе»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032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Итого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1753,9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1753,9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  <p:sp>
        <p:nvSpPr>
          <p:cNvPr id="59430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cs typeface="Times New Roman" pitchFamily="18" charset="0"/>
              </a:rPr>
              <a:t>Муниципальная программа Тейковского муниципального района </a:t>
            </a:r>
          </a:p>
          <a:p>
            <a:pPr algn="ctr"/>
            <a:r>
              <a:rPr lang="ru-RU" altLang="ru-RU" sz="2000" b="1" i="1">
                <a:cs typeface="Times New Roman" pitchFamily="18" charset="0"/>
              </a:rPr>
              <a:t>«Открытый и безопасный район»      </a:t>
            </a:r>
            <a:endParaRPr lang="ru-RU" altLang="ru-RU" sz="1600" b="1" i="1">
              <a:cs typeface="Times New Roman" pitchFamily="18" charset="0"/>
            </a:endParaRPr>
          </a:p>
        </p:txBody>
      </p:sp>
    </p:spTree>
  </p:cSld>
  <p:clrMapOvr>
    <a:masterClrMapping/>
  </p:clrMapOvr>
  <p:transition spd="slow">
    <p:dissolve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7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 dirty="0">
                <a:cs typeface="Times New Roman" pitchFamily="18" charset="0"/>
              </a:rPr>
              <a:t>Непрограммные направления деятельности</a:t>
            </a:r>
          </a:p>
          <a:p>
            <a:pPr algn="ctr"/>
            <a:r>
              <a:rPr lang="ru-RU" b="1" i="1" dirty="0">
                <a:cs typeface="Times New Roman" pitchFamily="18" charset="0"/>
              </a:rPr>
              <a:t>в 2023 году  - 57143,3 </a:t>
            </a:r>
            <a:r>
              <a:rPr lang="ru-RU" b="1" i="1" dirty="0" err="1">
                <a:cs typeface="Times New Roman" pitchFamily="18" charset="0"/>
              </a:rPr>
              <a:t>тыс.руб</a:t>
            </a:r>
            <a:r>
              <a:rPr lang="ru-RU" b="1" i="1" dirty="0">
                <a:cs typeface="Times New Roman" pitchFamily="18" charset="0"/>
              </a:rPr>
              <a:t>.</a:t>
            </a:r>
            <a:endParaRPr lang="ru-RU" altLang="ru-RU" b="1" i="1" dirty="0">
              <a:cs typeface="Times New Roman" pitchFamily="18" charset="0"/>
            </a:endParaRPr>
          </a:p>
        </p:txBody>
      </p:sp>
      <p:grpSp>
        <p:nvGrpSpPr>
          <p:cNvPr id="60418" name="Скругленный прямоугольник 3"/>
          <p:cNvGrpSpPr>
            <a:grpSpLocks/>
          </p:cNvGrpSpPr>
          <p:nvPr/>
        </p:nvGrpSpPr>
        <p:grpSpPr bwMode="auto">
          <a:xfrm>
            <a:off x="250825" y="2781300"/>
            <a:ext cx="4105275" cy="1439863"/>
            <a:chOff x="42" y="2454"/>
            <a:chExt cx="2681" cy="378"/>
          </a:xfrm>
        </p:grpSpPr>
        <p:pic>
          <p:nvPicPr>
            <p:cNvPr id="6043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43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Обеспечение функций администрации Тейковского муниципального района,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исполнено – 20814,3 </a:t>
              </a:r>
              <a:r>
                <a:rPr lang="ru-RU" altLang="ru-RU" sz="1600" dirty="0" err="1">
                  <a:solidFill>
                    <a:srgbClr val="000000"/>
                  </a:solidFill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</a:rPr>
                <a:t>.</a:t>
              </a:r>
            </a:p>
            <a:p>
              <a:pPr algn="ctr"/>
              <a:endParaRPr lang="ru-RU" altLang="ru-RU" sz="1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0419" name="Скругленный прямоугольник 9"/>
          <p:cNvGrpSpPr>
            <a:grpSpLocks/>
          </p:cNvGrpSpPr>
          <p:nvPr/>
        </p:nvGrpSpPr>
        <p:grpSpPr bwMode="auto">
          <a:xfrm>
            <a:off x="323850" y="4652963"/>
            <a:ext cx="4148138" cy="1800225"/>
            <a:chOff x="84" y="2880"/>
            <a:chExt cx="2581" cy="389"/>
          </a:xfrm>
        </p:grpSpPr>
        <p:pic>
          <p:nvPicPr>
            <p:cNvPr id="60429" name="Скругленный прямоугольник 9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2880"/>
              <a:ext cx="2581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430" name="Text Box 18"/>
            <p:cNvSpPr txBox="1">
              <a:spLocks noChangeArrowheads="1"/>
            </p:cNvSpPr>
            <p:nvPr/>
          </p:nvSpPr>
          <p:spPr bwMode="auto">
            <a:xfrm>
              <a:off x="84" y="2903"/>
              <a:ext cx="252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solidFill>
                    <a:srgbClr val="000000"/>
                  </a:solidFill>
                  <a:cs typeface="Times New Roman" pitchFamily="18" charset="0"/>
                </a:rPr>
                <a:t>Обеспечение функций финансового органа администрации Тейковского муниципального района,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  <a:cs typeface="Times New Roman" pitchFamily="18" charset="0"/>
                </a:rPr>
                <a:t>исполнено – 5191,3 </a:t>
              </a:r>
              <a:r>
                <a:rPr lang="ru-RU" altLang="ru-RU" sz="1600" dirty="0" err="1">
                  <a:solidFill>
                    <a:srgbClr val="000000"/>
                  </a:solidFill>
                  <a:cs typeface="Times New Roman" pitchFamily="18" charset="0"/>
                </a:rPr>
                <a:t>тыс.руб</a:t>
              </a:r>
              <a:r>
                <a:rPr lang="ru-RU" altLang="ru-RU" sz="1600" b="1" dirty="0">
                  <a:solidFill>
                    <a:srgbClr val="000000"/>
                  </a:solidFill>
                  <a:cs typeface="Times New Roman" pitchFamily="18" charset="0"/>
                </a:rPr>
                <a:t>. </a:t>
              </a:r>
            </a:p>
            <a:p>
              <a:pPr algn="ctr"/>
              <a:endParaRPr lang="ru-RU" altLang="ru-RU" sz="1200" dirty="0">
                <a:solidFill>
                  <a:srgbClr val="000000"/>
                </a:solidFill>
                <a:cs typeface="Times New Roman" pitchFamily="18" charset="0"/>
              </a:endParaRPr>
            </a:p>
            <a:p>
              <a:pPr algn="ctr"/>
              <a:endParaRPr lang="ru-RU" altLang="ru-RU" sz="1400" b="1" dirty="0">
                <a:solidFill>
                  <a:srgbClr val="000000"/>
                </a:solidFill>
                <a:cs typeface="Times New Roman" pitchFamily="18" charset="0"/>
              </a:endParaRPr>
            </a:p>
            <a:p>
              <a:pPr algn="ctr"/>
              <a:endParaRPr lang="ru-RU" altLang="ru-RU" sz="1200" dirty="0">
                <a:solidFill>
                  <a:srgbClr val="000000"/>
                </a:solidFill>
                <a:cs typeface="Times New Roman" pitchFamily="18" charset="0"/>
              </a:endParaRPr>
            </a:p>
            <a:p>
              <a:pPr algn="ctr"/>
              <a:endParaRPr lang="ru-RU" altLang="ru-RU" sz="1400" dirty="0">
                <a:cs typeface="Times New Roman" pitchFamily="18" charset="0"/>
              </a:endParaRPr>
            </a:p>
          </p:txBody>
        </p:sp>
      </p:grpSp>
      <p:grpSp>
        <p:nvGrpSpPr>
          <p:cNvPr id="60420" name="Скругленный прямоугольник 14"/>
          <p:cNvGrpSpPr>
            <a:grpSpLocks/>
          </p:cNvGrpSpPr>
          <p:nvPr/>
        </p:nvGrpSpPr>
        <p:grpSpPr bwMode="auto">
          <a:xfrm>
            <a:off x="4643438" y="1771205"/>
            <a:ext cx="4500562" cy="2590824"/>
            <a:chOff x="106" y="3443"/>
            <a:chExt cx="2521" cy="725"/>
          </a:xfrm>
        </p:grpSpPr>
        <p:pic>
          <p:nvPicPr>
            <p:cNvPr id="10253" name="Скругленный прямоугольник 14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196" y="3478"/>
              <a:ext cx="2431" cy="6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>
                  <a:lumMod val="50000"/>
                  <a:lumOff val="50000"/>
                </a:schemeClr>
              </a:outerShdw>
            </a:effectLst>
          </p:spPr>
        </p:pic>
        <p:sp>
          <p:nvSpPr>
            <p:cNvPr id="60428" name="Text Box 27"/>
            <p:cNvSpPr txBox="1">
              <a:spLocks noChangeArrowheads="1"/>
            </p:cNvSpPr>
            <p:nvPr/>
          </p:nvSpPr>
          <p:spPr bwMode="auto">
            <a:xfrm>
              <a:off x="106" y="3443"/>
              <a:ext cx="2521" cy="63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 dirty="0">
                <a:cs typeface="Times New Roman" pitchFamily="18" charset="0"/>
              </a:endParaRPr>
            </a:p>
            <a:p>
              <a:pPr algn="ctr"/>
              <a:r>
                <a:rPr lang="ru-RU" altLang="ru-RU" sz="1600" b="1" dirty="0">
                  <a:solidFill>
                    <a:srgbClr val="000000"/>
                  </a:solidFill>
                  <a:cs typeface="Times New Roman" pitchFamily="18" charset="0"/>
                </a:rPr>
                <a:t>Реализация полномочий </a:t>
              </a:r>
            </a:p>
            <a:p>
              <a:pPr algn="ctr"/>
              <a:r>
                <a:rPr lang="ru-RU" altLang="ru-RU" sz="1600" b="1" dirty="0">
                  <a:solidFill>
                    <a:srgbClr val="000000"/>
                  </a:solidFill>
                  <a:cs typeface="Times New Roman" pitchFamily="18" charset="0"/>
                </a:rPr>
                <a:t>Ивановской области: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  <a:cs typeface="Times New Roman" pitchFamily="18" charset="0"/>
                </a:rPr>
                <a:t>- в области обращения с животными, 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  <a:cs typeface="Times New Roman" pitchFamily="18" charset="0"/>
                </a:rPr>
                <a:t> исполнено -  46,5 </a:t>
              </a:r>
              <a:r>
                <a:rPr lang="ru-RU" altLang="ru-RU" sz="1600" dirty="0" err="1">
                  <a:solidFill>
                    <a:srgbClr val="000000"/>
                  </a:solidFill>
                  <a:cs typeface="Times New Roman" pitchFamily="18" charset="0"/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  <a:cs typeface="Times New Roman" pitchFamily="18" charset="0"/>
                </a:rPr>
                <a:t>.;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  <a:cs typeface="Times New Roman" pitchFamily="18" charset="0"/>
                </a:rPr>
                <a:t>- в сфере административных правонарушений, исполнено – 6,2 </a:t>
              </a:r>
              <a:r>
                <a:rPr lang="ru-RU" altLang="ru-RU" sz="1600" dirty="0" err="1">
                  <a:solidFill>
                    <a:srgbClr val="000000"/>
                  </a:solidFill>
                  <a:cs typeface="Times New Roman" pitchFamily="18" charset="0"/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  <a:cs typeface="Times New Roman" pitchFamily="18" charset="0"/>
                </a:rPr>
                <a:t>.;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  <a:cs typeface="Times New Roman" pitchFamily="18" charset="0"/>
                </a:rPr>
                <a:t>- проведение мероприятий по содержанию сибиреязвенных скотомогильников, исполнено – 20,0 </a:t>
              </a:r>
              <a:r>
                <a:rPr lang="ru-RU" altLang="ru-RU" sz="1600" dirty="0" err="1">
                  <a:solidFill>
                    <a:srgbClr val="000000"/>
                  </a:solidFill>
                  <a:cs typeface="Times New Roman" pitchFamily="18" charset="0"/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  <a:cs typeface="Times New Roman" pitchFamily="18" charset="0"/>
                </a:rPr>
                <a:t>.</a:t>
              </a:r>
            </a:p>
          </p:txBody>
        </p:sp>
      </p:grpSp>
      <p:grpSp>
        <p:nvGrpSpPr>
          <p:cNvPr id="60421" name="Скругленный прямоугольник 4"/>
          <p:cNvGrpSpPr>
            <a:grpSpLocks/>
          </p:cNvGrpSpPr>
          <p:nvPr/>
        </p:nvGrpSpPr>
        <p:grpSpPr bwMode="auto">
          <a:xfrm>
            <a:off x="250825" y="1125538"/>
            <a:ext cx="4103688" cy="1295400"/>
            <a:chOff x="40" y="1966"/>
            <a:chExt cx="2663" cy="380"/>
          </a:xfrm>
        </p:grpSpPr>
        <p:pic>
          <p:nvPicPr>
            <p:cNvPr id="60425" name="Скругленный прямоугольник 4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40" y="1966"/>
              <a:ext cx="266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426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419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Функционирование высшего должностного лица Тейковского муниципального района,    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исполнено  - 2827,0 </a:t>
              </a:r>
              <a:r>
                <a:rPr lang="ru-RU" altLang="ru-RU" sz="1600" dirty="0" err="1">
                  <a:solidFill>
                    <a:srgbClr val="000000"/>
                  </a:solidFill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</a:rPr>
                <a:t>. </a:t>
              </a:r>
            </a:p>
          </p:txBody>
        </p:sp>
      </p:grpSp>
      <p:grpSp>
        <p:nvGrpSpPr>
          <p:cNvPr id="60422" name="Скругленный прямоугольник 3"/>
          <p:cNvGrpSpPr>
            <a:grpSpLocks/>
          </p:cNvGrpSpPr>
          <p:nvPr/>
        </p:nvGrpSpPr>
        <p:grpSpPr bwMode="auto">
          <a:xfrm>
            <a:off x="4787900" y="4581103"/>
            <a:ext cx="4141788" cy="1800225"/>
            <a:chOff x="42" y="2454"/>
            <a:chExt cx="2681" cy="378"/>
          </a:xfrm>
        </p:grpSpPr>
        <p:pic>
          <p:nvPicPr>
            <p:cNvPr id="60423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0424" name="Text Box 6"/>
            <p:cNvSpPr txBox="1">
              <a:spLocks noChangeArrowheads="1"/>
            </p:cNvSpPr>
            <p:nvPr/>
          </p:nvSpPr>
          <p:spPr bwMode="auto">
            <a:xfrm>
              <a:off x="118" y="2525"/>
              <a:ext cx="2412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Обеспечение функций отдела образования  администрации Тейковского муниципального района,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исполнено – 1997,7 </a:t>
              </a:r>
              <a:r>
                <a:rPr lang="ru-RU" altLang="ru-RU" sz="1600" dirty="0" err="1">
                  <a:solidFill>
                    <a:srgbClr val="000000"/>
                  </a:solidFill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</a:rPr>
                <a:t>.</a:t>
              </a:r>
            </a:p>
            <a:p>
              <a:pPr algn="ctr"/>
              <a:endParaRPr lang="ru-RU" altLang="ru-RU" sz="1400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1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cs typeface="Times New Roman" pitchFamily="18" charset="0"/>
            </a:endParaRPr>
          </a:p>
        </p:txBody>
      </p:sp>
      <p:grpSp>
        <p:nvGrpSpPr>
          <p:cNvPr id="61442" name="Скругленный прямоугольник 3"/>
          <p:cNvGrpSpPr>
            <a:grpSpLocks/>
          </p:cNvGrpSpPr>
          <p:nvPr/>
        </p:nvGrpSpPr>
        <p:grpSpPr bwMode="auto">
          <a:xfrm>
            <a:off x="539750" y="549275"/>
            <a:ext cx="3965575" cy="1800225"/>
            <a:chOff x="118" y="2459"/>
            <a:chExt cx="2590" cy="324"/>
          </a:xfrm>
        </p:grpSpPr>
        <p:pic>
          <p:nvPicPr>
            <p:cNvPr id="6144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45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Проведение экспертизы среднего размера платы за содержание жилых помещений  для собственников жилых помещений многоквартирных домов 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– 110,0 </a:t>
              </a:r>
              <a:r>
                <a:rPr lang="ru-RU" altLang="ru-RU" sz="1600" dirty="0" err="1">
                  <a:solidFill>
                    <a:srgbClr val="000000"/>
                  </a:solidFill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</a:rPr>
                <a:t>.</a:t>
              </a:r>
            </a:p>
            <a:p>
              <a:pPr algn="ctr"/>
              <a:endParaRPr lang="ru-RU" altLang="ru-RU" sz="1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1443" name="Скругленный прямоугольник 3"/>
          <p:cNvGrpSpPr>
            <a:grpSpLocks/>
          </p:cNvGrpSpPr>
          <p:nvPr/>
        </p:nvGrpSpPr>
        <p:grpSpPr bwMode="auto">
          <a:xfrm>
            <a:off x="4932363" y="1773238"/>
            <a:ext cx="3960812" cy="1366837"/>
            <a:chOff x="118" y="2459"/>
            <a:chExt cx="2590" cy="324"/>
          </a:xfrm>
        </p:grpSpPr>
        <p:pic>
          <p:nvPicPr>
            <p:cNvPr id="61447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448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Расходы на уплату членских 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взносов в Ассоциацию «Совет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муниципальных образований»,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исполнено -  38,9</a:t>
              </a:r>
              <a:r>
                <a:rPr lang="ru-RU" altLang="ru-RU" sz="1600" b="1" dirty="0">
                  <a:solidFill>
                    <a:srgbClr val="000000"/>
                  </a:solidFill>
                </a:rPr>
                <a:t> </a:t>
              </a:r>
              <a:r>
                <a:rPr lang="ru-RU" altLang="ru-RU" sz="1600" dirty="0" err="1">
                  <a:solidFill>
                    <a:srgbClr val="000000"/>
                  </a:solidFill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</a:rPr>
                <a:t>.</a:t>
              </a:r>
              <a:r>
                <a:rPr lang="ru-RU" altLang="ru-RU" sz="1600" b="1" dirty="0">
                  <a:solidFill>
                    <a:srgbClr val="000000"/>
                  </a:solidFill>
                </a:rPr>
                <a:t> </a:t>
              </a:r>
            </a:p>
            <a:p>
              <a:pPr algn="ctr"/>
              <a:endParaRPr lang="ru-RU" altLang="ru-RU" sz="1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1444" name="Скругленный прямоугольник 3"/>
          <p:cNvGrpSpPr>
            <a:grpSpLocks/>
          </p:cNvGrpSpPr>
          <p:nvPr/>
        </p:nvGrpSpPr>
        <p:grpSpPr bwMode="auto">
          <a:xfrm>
            <a:off x="611188" y="2852738"/>
            <a:ext cx="3965575" cy="2016125"/>
            <a:chOff x="118" y="2459"/>
            <a:chExt cx="2590" cy="324"/>
          </a:xfrm>
        </p:grpSpPr>
        <p:pic>
          <p:nvPicPr>
            <p:cNvPr id="61445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1446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Обеспечение деятельности муниципального казенного учреждения  «Единая дежурно-диспетчерская служба Тейковского муниципального района,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исполнено –  9213,7 </a:t>
              </a:r>
              <a:r>
                <a:rPr lang="ru-RU" altLang="ru-RU" sz="1600" dirty="0" err="1">
                  <a:solidFill>
                    <a:srgbClr val="000000"/>
                  </a:solidFill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</a:rPr>
                <a:t>.</a:t>
              </a:r>
            </a:p>
            <a:p>
              <a:pPr algn="ctr"/>
              <a:endParaRPr lang="ru-RU" altLang="ru-RU" sz="1400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5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cs typeface="Times New Roman" pitchFamily="18" charset="0"/>
            </a:endParaRPr>
          </a:p>
        </p:txBody>
      </p:sp>
      <p:grpSp>
        <p:nvGrpSpPr>
          <p:cNvPr id="62466" name="Скругленный прямоугольник 3"/>
          <p:cNvGrpSpPr>
            <a:grpSpLocks/>
          </p:cNvGrpSpPr>
          <p:nvPr/>
        </p:nvGrpSpPr>
        <p:grpSpPr bwMode="auto">
          <a:xfrm>
            <a:off x="5219700" y="1268413"/>
            <a:ext cx="3600450" cy="1439862"/>
            <a:chOff x="118" y="2459"/>
            <a:chExt cx="2590" cy="324"/>
          </a:xfrm>
        </p:grpSpPr>
        <p:pic>
          <p:nvPicPr>
            <p:cNvPr id="6247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48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Организация дополнительного пенсионного обеспечения отдельных категорий граждан,</a:t>
              </a:r>
            </a:p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исполнено – 1097,7 тыс.руб.</a:t>
              </a:r>
            </a:p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.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  <p:grpSp>
        <p:nvGrpSpPr>
          <p:cNvPr id="62467" name="Скругленный прямоугольник 3"/>
          <p:cNvGrpSpPr>
            <a:grpSpLocks/>
          </p:cNvGrpSpPr>
          <p:nvPr/>
        </p:nvGrpSpPr>
        <p:grpSpPr bwMode="auto">
          <a:xfrm>
            <a:off x="395287" y="2781300"/>
            <a:ext cx="4254501" cy="3462400"/>
            <a:chOff x="118" y="2459"/>
            <a:chExt cx="2590" cy="324"/>
          </a:xfrm>
        </p:grpSpPr>
        <p:pic>
          <p:nvPicPr>
            <p:cNvPr id="62477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478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539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Выплата вознаграждений к наградам администрации Тейковского муниципального района, премий к Почетным грамотам и других премий в рамках иных непрограммных мероприятий по непрограммным направлениям деятельности исполнительных органов местного самоуправления, 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исполнено – 15,0</a:t>
              </a:r>
              <a:r>
                <a:rPr lang="ru-RU" altLang="ru-RU" sz="1600" b="1" dirty="0">
                  <a:solidFill>
                    <a:srgbClr val="000000"/>
                  </a:solidFill>
                </a:rPr>
                <a:t> </a:t>
              </a:r>
              <a:r>
                <a:rPr lang="ru-RU" altLang="ru-RU" sz="1600" dirty="0" err="1">
                  <a:solidFill>
                    <a:srgbClr val="000000"/>
                  </a:solidFill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</a:rPr>
                <a:t>.</a:t>
              </a:r>
              <a:r>
                <a:rPr lang="ru-RU" altLang="ru-RU" sz="1600" b="1" dirty="0"/>
                <a:t> </a:t>
              </a:r>
            </a:p>
            <a:p>
              <a:pPr algn="ctr"/>
              <a:endParaRPr lang="ru-RU" altLang="ru-RU" sz="1400" dirty="0"/>
            </a:p>
          </p:txBody>
        </p:sp>
      </p:grpSp>
      <p:grpSp>
        <p:nvGrpSpPr>
          <p:cNvPr id="62468" name="Скругленный прямоугольник 3"/>
          <p:cNvGrpSpPr>
            <a:grpSpLocks/>
          </p:cNvGrpSpPr>
          <p:nvPr/>
        </p:nvGrpSpPr>
        <p:grpSpPr bwMode="auto">
          <a:xfrm>
            <a:off x="4941578" y="3141663"/>
            <a:ext cx="3807135" cy="2087562"/>
            <a:chOff x="236" y="2459"/>
            <a:chExt cx="2472" cy="324"/>
          </a:xfrm>
        </p:grpSpPr>
        <p:pic>
          <p:nvPicPr>
            <p:cNvPr id="62475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476" name="Text Box 6"/>
            <p:cNvSpPr txBox="1">
              <a:spLocks noChangeArrowheads="1"/>
            </p:cNvSpPr>
            <p:nvPr/>
          </p:nvSpPr>
          <p:spPr bwMode="auto">
            <a:xfrm>
              <a:off x="277" y="2482"/>
              <a:ext cx="2253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Расходы на исполнение переданных полномочий  сельским поселениям по ремонту дорог,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исполнено – 300,0 </a:t>
              </a:r>
              <a:r>
                <a:rPr lang="ru-RU" altLang="ru-RU" sz="1600" dirty="0" err="1">
                  <a:solidFill>
                    <a:srgbClr val="000000"/>
                  </a:solidFill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</a:rPr>
                <a:t>.</a:t>
              </a:r>
            </a:p>
            <a:p>
              <a:pPr algn="ctr"/>
              <a:endParaRPr lang="ru-RU" altLang="ru-RU" sz="1600" b="1" dirty="0">
                <a:solidFill>
                  <a:srgbClr val="000000"/>
                </a:solidFill>
              </a:endParaRPr>
            </a:p>
            <a:p>
              <a:pPr algn="ctr"/>
              <a:endParaRPr lang="ru-RU" altLang="ru-RU" sz="1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2469" name="Скругленный прямоугольник 3"/>
          <p:cNvGrpSpPr>
            <a:grpSpLocks/>
          </p:cNvGrpSpPr>
          <p:nvPr/>
        </p:nvGrpSpPr>
        <p:grpSpPr bwMode="auto">
          <a:xfrm>
            <a:off x="5076825" y="620713"/>
            <a:ext cx="3744913" cy="2160587"/>
            <a:chOff x="118" y="2459"/>
            <a:chExt cx="2590" cy="324"/>
          </a:xfrm>
        </p:grpSpPr>
        <p:pic>
          <p:nvPicPr>
            <p:cNvPr id="62473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474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Организация дополнительного пенсионного обеспечения отдельных категорий граждан,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исполнено – 1637,8 </a:t>
              </a:r>
              <a:r>
                <a:rPr lang="ru-RU" altLang="ru-RU" sz="1600" dirty="0" err="1">
                  <a:solidFill>
                    <a:srgbClr val="000000"/>
                  </a:solidFill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</a:rPr>
                <a:t>.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.</a:t>
              </a:r>
            </a:p>
            <a:p>
              <a:pPr algn="ctr"/>
              <a:endParaRPr lang="ru-RU" altLang="ru-RU" sz="1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2470" name="Скругленный прямоугольник 3"/>
          <p:cNvGrpSpPr>
            <a:grpSpLocks/>
          </p:cNvGrpSpPr>
          <p:nvPr/>
        </p:nvGrpSpPr>
        <p:grpSpPr bwMode="auto">
          <a:xfrm>
            <a:off x="571052" y="476250"/>
            <a:ext cx="4078737" cy="1944688"/>
            <a:chOff x="225" y="2459"/>
            <a:chExt cx="2483" cy="324"/>
          </a:xfrm>
        </p:grpSpPr>
        <p:pic>
          <p:nvPicPr>
            <p:cNvPr id="6247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2472" name="Text Box 6"/>
            <p:cNvSpPr txBox="1">
              <a:spLocks noChangeArrowheads="1"/>
            </p:cNvSpPr>
            <p:nvPr/>
          </p:nvSpPr>
          <p:spPr bwMode="auto">
            <a:xfrm>
              <a:off x="225" y="2482"/>
              <a:ext cx="2305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Предупреждение и ликвидация последствий чрезвычайных ситуаций и стихийных бедствий природного и техногенного характера, пожарная безопасность,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исполнено – 183,5 </a:t>
              </a:r>
              <a:r>
                <a:rPr lang="ru-RU" altLang="ru-RU" sz="1600" dirty="0" err="1">
                  <a:solidFill>
                    <a:srgbClr val="000000"/>
                  </a:solidFill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</a:rPr>
                <a:t>.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.</a:t>
              </a:r>
            </a:p>
            <a:p>
              <a:pPr algn="ctr"/>
              <a:endParaRPr lang="ru-RU" altLang="ru-RU" sz="1400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489" name="Заголовок 1"/>
          <p:cNvSpPr txBox="1">
            <a:spLocks/>
          </p:cNvSpPr>
          <p:nvPr/>
        </p:nvSpPr>
        <p:spPr bwMode="auto">
          <a:xfrm>
            <a:off x="0" y="0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cs typeface="Times New Roman" pitchFamily="18" charset="0"/>
            </a:endParaRPr>
          </a:p>
        </p:txBody>
      </p:sp>
      <p:grpSp>
        <p:nvGrpSpPr>
          <p:cNvPr id="63490" name="Скругленный прямоугольник 3"/>
          <p:cNvGrpSpPr>
            <a:grpSpLocks/>
          </p:cNvGrpSpPr>
          <p:nvPr/>
        </p:nvGrpSpPr>
        <p:grpSpPr bwMode="auto">
          <a:xfrm>
            <a:off x="4572000" y="692150"/>
            <a:ext cx="3600450" cy="1366838"/>
            <a:chOff x="118" y="2459"/>
            <a:chExt cx="2590" cy="324"/>
          </a:xfrm>
        </p:grpSpPr>
        <p:pic>
          <p:nvPicPr>
            <p:cNvPr id="63515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516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Обеспечение функций отделов администрации Тейковского муниципального района,</a:t>
              </a:r>
            </a:p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исполнено – 1933,6 тыс.руб.</a:t>
              </a:r>
              <a:r>
                <a:rPr lang="ru-RU" altLang="ru-RU" sz="1600" b="1">
                  <a:solidFill>
                    <a:srgbClr val="000000"/>
                  </a:solidFill>
                </a:rPr>
                <a:t> 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  <p:grpSp>
        <p:nvGrpSpPr>
          <p:cNvPr id="63492" name="Скругленный прямоугольник 3"/>
          <p:cNvGrpSpPr>
            <a:grpSpLocks/>
          </p:cNvGrpSpPr>
          <p:nvPr/>
        </p:nvGrpSpPr>
        <p:grpSpPr bwMode="auto">
          <a:xfrm>
            <a:off x="701370" y="3234216"/>
            <a:ext cx="3510268" cy="2787072"/>
            <a:chOff x="232" y="2459"/>
            <a:chExt cx="2476" cy="324"/>
          </a:xfrm>
        </p:grpSpPr>
        <p:pic>
          <p:nvPicPr>
            <p:cNvPr id="6351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512" name="Text Box 6"/>
            <p:cNvSpPr txBox="1">
              <a:spLocks noChangeArrowheads="1"/>
            </p:cNvSpPr>
            <p:nvPr/>
          </p:nvSpPr>
          <p:spPr bwMode="auto">
            <a:xfrm>
              <a:off x="232" y="2482"/>
              <a:ext cx="2298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Исполнение муниципальных гарантий Тейковского муниципального района без права регрессного требования гаранта к принципалу или уступки гаранта прав требования бенефициара к принципалу,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исполнено – 4050,4 </a:t>
              </a:r>
              <a:r>
                <a:rPr lang="ru-RU" altLang="ru-RU" sz="1600" dirty="0" err="1">
                  <a:solidFill>
                    <a:srgbClr val="000000"/>
                  </a:solidFill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</a:rPr>
                <a:t>.</a:t>
              </a:r>
            </a:p>
            <a:p>
              <a:pPr algn="ctr"/>
              <a:endParaRPr lang="ru-RU" altLang="ru-RU" sz="1600" b="1" dirty="0">
                <a:solidFill>
                  <a:srgbClr val="000000"/>
                </a:solidFill>
              </a:endParaRPr>
            </a:p>
            <a:p>
              <a:pPr algn="ctr"/>
              <a:endParaRPr lang="ru-RU" altLang="ru-RU" sz="1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3493" name="Скругленный прямоугольник 3"/>
          <p:cNvGrpSpPr>
            <a:grpSpLocks/>
          </p:cNvGrpSpPr>
          <p:nvPr/>
        </p:nvGrpSpPr>
        <p:grpSpPr bwMode="auto">
          <a:xfrm>
            <a:off x="4716463" y="2420938"/>
            <a:ext cx="3671887" cy="1728787"/>
            <a:chOff x="118" y="2459"/>
            <a:chExt cx="2590" cy="324"/>
          </a:xfrm>
        </p:grpSpPr>
        <p:pic>
          <p:nvPicPr>
            <p:cNvPr id="6350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51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Межбюджетные трансферты на исполнение переданных полномочий сельским поселениям,</a:t>
              </a:r>
            </a:p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исполнено – 482,8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</a:endParaRP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  <p:grpSp>
        <p:nvGrpSpPr>
          <p:cNvPr id="63494" name="Скругленный прямоугольник 3"/>
          <p:cNvGrpSpPr>
            <a:grpSpLocks/>
          </p:cNvGrpSpPr>
          <p:nvPr/>
        </p:nvGrpSpPr>
        <p:grpSpPr bwMode="auto">
          <a:xfrm>
            <a:off x="539750" y="332656"/>
            <a:ext cx="3671888" cy="2088283"/>
            <a:chOff x="118" y="2459"/>
            <a:chExt cx="2590" cy="324"/>
          </a:xfrm>
        </p:grpSpPr>
        <p:pic>
          <p:nvPicPr>
            <p:cNvPr id="63507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508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Расходы на организацию и проведение мероприятий, связанных с праздничными, юбилейными и памятными датами, Совещания, семинары,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исполнено – 277,5 </a:t>
              </a:r>
              <a:r>
                <a:rPr lang="ru-RU" altLang="ru-RU" sz="1600" dirty="0" err="1">
                  <a:solidFill>
                    <a:srgbClr val="000000"/>
                  </a:solidFill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</a:rPr>
                <a:t>.</a:t>
              </a:r>
            </a:p>
            <a:p>
              <a:pPr algn="ctr"/>
              <a:endParaRPr lang="ru-RU" altLang="ru-RU" sz="1600" b="1" dirty="0">
                <a:solidFill>
                  <a:srgbClr val="000000"/>
                </a:solidFill>
              </a:endParaRPr>
            </a:p>
            <a:p>
              <a:pPr algn="ctr"/>
              <a:endParaRPr lang="ru-RU" altLang="ru-RU" sz="1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3495" name="Скругленный прямоугольник 3"/>
          <p:cNvGrpSpPr>
            <a:grpSpLocks/>
          </p:cNvGrpSpPr>
          <p:nvPr/>
        </p:nvGrpSpPr>
        <p:grpSpPr bwMode="auto">
          <a:xfrm>
            <a:off x="4572000" y="692150"/>
            <a:ext cx="3600450" cy="1366838"/>
            <a:chOff x="118" y="2459"/>
            <a:chExt cx="2590" cy="324"/>
          </a:xfrm>
        </p:grpSpPr>
        <p:pic>
          <p:nvPicPr>
            <p:cNvPr id="63505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506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Обеспечение функций отделов администрации Тейковского муниципального района,</a:t>
              </a:r>
            </a:p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исполнено – 1933,6 тыс.руб.</a:t>
              </a:r>
              <a:r>
                <a:rPr lang="ru-RU" altLang="ru-RU" sz="1600" b="1">
                  <a:solidFill>
                    <a:srgbClr val="000000"/>
                  </a:solidFill>
                </a:rPr>
                <a:t> </a:t>
              </a: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  <p:grpSp>
        <p:nvGrpSpPr>
          <p:cNvPr id="63496" name="Скругленный прямоугольник 3"/>
          <p:cNvGrpSpPr>
            <a:grpSpLocks/>
          </p:cNvGrpSpPr>
          <p:nvPr/>
        </p:nvGrpSpPr>
        <p:grpSpPr bwMode="auto">
          <a:xfrm>
            <a:off x="4572000" y="692150"/>
            <a:ext cx="3744913" cy="1366838"/>
            <a:chOff x="118" y="2459"/>
            <a:chExt cx="2590" cy="324"/>
          </a:xfrm>
        </p:grpSpPr>
        <p:pic>
          <p:nvPicPr>
            <p:cNvPr id="63503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504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Обеспечение функций отделов администрации Тейковского муниципального района,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исполнено – 2499,0 </a:t>
              </a:r>
              <a:r>
                <a:rPr lang="ru-RU" altLang="ru-RU" sz="1600" dirty="0" err="1">
                  <a:solidFill>
                    <a:srgbClr val="000000"/>
                  </a:solidFill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</a:rPr>
                <a:t>.</a:t>
              </a:r>
              <a:r>
                <a:rPr lang="ru-RU" altLang="ru-RU" sz="1600" b="1" dirty="0">
                  <a:solidFill>
                    <a:srgbClr val="000000"/>
                  </a:solidFill>
                </a:rPr>
                <a:t> </a:t>
              </a:r>
            </a:p>
            <a:p>
              <a:pPr algn="ctr"/>
              <a:endParaRPr lang="ru-RU" altLang="ru-RU" sz="1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3497" name="Скругленный прямоугольник 3"/>
          <p:cNvGrpSpPr>
            <a:grpSpLocks/>
          </p:cNvGrpSpPr>
          <p:nvPr/>
        </p:nvGrpSpPr>
        <p:grpSpPr bwMode="auto">
          <a:xfrm>
            <a:off x="4643438" y="2420938"/>
            <a:ext cx="3744912" cy="1728787"/>
            <a:chOff x="118" y="2459"/>
            <a:chExt cx="2590" cy="324"/>
          </a:xfrm>
        </p:grpSpPr>
        <p:pic>
          <p:nvPicPr>
            <p:cNvPr id="6350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50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Межбюджетные трансферты на исполнение переданных полномочий сельским поселениям,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исполнено – 796,7 </a:t>
              </a:r>
              <a:r>
                <a:rPr lang="ru-RU" altLang="ru-RU" sz="1600" dirty="0" err="1">
                  <a:solidFill>
                    <a:srgbClr val="000000"/>
                  </a:solidFill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</a:rPr>
                <a:t>.</a:t>
              </a:r>
            </a:p>
            <a:p>
              <a:pPr algn="ctr"/>
              <a:endParaRPr lang="ru-RU" altLang="ru-RU" sz="1600" b="1" dirty="0">
                <a:solidFill>
                  <a:srgbClr val="000000"/>
                </a:solidFill>
              </a:endParaRPr>
            </a:p>
            <a:p>
              <a:pPr algn="ctr"/>
              <a:endParaRPr lang="ru-RU" altLang="ru-RU" sz="1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3498" name="Скругленный прямоугольник 3"/>
          <p:cNvGrpSpPr>
            <a:grpSpLocks/>
          </p:cNvGrpSpPr>
          <p:nvPr/>
        </p:nvGrpSpPr>
        <p:grpSpPr bwMode="auto">
          <a:xfrm>
            <a:off x="4716463" y="4437063"/>
            <a:ext cx="3743325" cy="1800225"/>
            <a:chOff x="118" y="2459"/>
            <a:chExt cx="2590" cy="324"/>
          </a:xfrm>
        </p:grpSpPr>
        <p:pic>
          <p:nvPicPr>
            <p:cNvPr id="6349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350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Исполнение судебных актов,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исполнено – 1098,2 </a:t>
              </a:r>
              <a:r>
                <a:rPr lang="ru-RU" altLang="ru-RU" sz="1600" dirty="0" err="1">
                  <a:solidFill>
                    <a:srgbClr val="000000"/>
                  </a:solidFill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</a:rPr>
                <a:t>.</a:t>
              </a:r>
            </a:p>
            <a:p>
              <a:pPr algn="ctr"/>
              <a:endParaRPr lang="ru-RU" altLang="ru-RU" sz="1600" b="1" dirty="0">
                <a:solidFill>
                  <a:srgbClr val="000000"/>
                </a:solidFill>
              </a:endParaRPr>
            </a:p>
            <a:p>
              <a:pPr algn="ctr"/>
              <a:endParaRPr lang="ru-RU" altLang="ru-RU" sz="1400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3" name="Заголовок 1"/>
          <p:cNvSpPr txBox="1">
            <a:spLocks/>
          </p:cNvSpPr>
          <p:nvPr/>
        </p:nvSpPr>
        <p:spPr bwMode="auto">
          <a:xfrm>
            <a:off x="0" y="0"/>
            <a:ext cx="9144000" cy="792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cs typeface="Times New Roman" pitchFamily="18" charset="0"/>
            </a:endParaRPr>
          </a:p>
        </p:txBody>
      </p:sp>
      <p:grpSp>
        <p:nvGrpSpPr>
          <p:cNvPr id="64514" name="Скругленный прямоугольник 3"/>
          <p:cNvGrpSpPr>
            <a:grpSpLocks/>
          </p:cNvGrpSpPr>
          <p:nvPr/>
        </p:nvGrpSpPr>
        <p:grpSpPr bwMode="auto">
          <a:xfrm>
            <a:off x="611188" y="2133600"/>
            <a:ext cx="3529012" cy="2016125"/>
            <a:chOff x="118" y="2459"/>
            <a:chExt cx="2590" cy="324"/>
          </a:xfrm>
        </p:grpSpPr>
        <p:pic>
          <p:nvPicPr>
            <p:cNvPr id="64524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525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/>
                <a:t>Расходы на организацию и проведение мероприятий, связанных с праздничными, юбилейными и памятными датами, Совещания, семинары</a:t>
              </a:r>
            </a:p>
            <a:p>
              <a:pPr algn="ctr"/>
              <a:r>
                <a:rPr lang="ru-RU" altLang="ru-RU" sz="1600" b="1"/>
                <a:t>2017 -</a:t>
              </a:r>
              <a:r>
                <a:rPr lang="ru-RU" altLang="ru-RU" sz="1600"/>
                <a:t> </a:t>
              </a:r>
              <a:r>
                <a:rPr lang="ru-RU" altLang="ru-RU" sz="1600" b="1"/>
                <a:t>236,4 </a:t>
              </a:r>
              <a:r>
                <a:rPr lang="ru-RU" altLang="ru-RU" sz="1600"/>
                <a:t>тыс.руб.;</a:t>
              </a:r>
            </a:p>
            <a:p>
              <a:pPr algn="ctr"/>
              <a:r>
                <a:rPr lang="ru-RU" altLang="ru-RU" sz="1600" b="1"/>
                <a:t>2018 -2019 по 236,5 </a:t>
              </a:r>
              <a:r>
                <a:rPr lang="ru-RU" altLang="ru-RU" sz="1600"/>
                <a:t>тыс.руб.</a:t>
              </a:r>
              <a:r>
                <a:rPr lang="ru-RU" altLang="ru-RU" sz="1600" b="1"/>
                <a:t> </a:t>
              </a:r>
            </a:p>
            <a:p>
              <a:pPr algn="ctr"/>
              <a:endParaRPr lang="ru-RU" altLang="ru-RU" sz="1400"/>
            </a:p>
          </p:txBody>
        </p:sp>
      </p:grpSp>
      <p:grpSp>
        <p:nvGrpSpPr>
          <p:cNvPr id="64515" name="Скругленный прямоугольник 3"/>
          <p:cNvGrpSpPr>
            <a:grpSpLocks/>
          </p:cNvGrpSpPr>
          <p:nvPr/>
        </p:nvGrpSpPr>
        <p:grpSpPr bwMode="auto">
          <a:xfrm>
            <a:off x="611188" y="1989138"/>
            <a:ext cx="3600450" cy="2447925"/>
            <a:chOff x="118" y="2459"/>
            <a:chExt cx="2590" cy="324"/>
          </a:xfrm>
        </p:grpSpPr>
        <p:pic>
          <p:nvPicPr>
            <p:cNvPr id="64522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523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Средства, переданные бюджетам поселений для компенсации дополнительных расходов, возникших в результате решений, принятых органами власти муниципального района,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исполнено – 5761,4 </a:t>
              </a:r>
              <a:r>
                <a:rPr lang="ru-RU" altLang="ru-RU" sz="1600" dirty="0" err="1">
                  <a:solidFill>
                    <a:srgbClr val="000000"/>
                  </a:solidFill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</a:rPr>
                <a:t>.</a:t>
              </a:r>
            </a:p>
            <a:p>
              <a:pPr algn="ctr"/>
              <a:endParaRPr lang="ru-RU" altLang="ru-RU" sz="1600" b="1" dirty="0">
                <a:solidFill>
                  <a:srgbClr val="000000"/>
                </a:solidFill>
              </a:endParaRPr>
            </a:p>
            <a:p>
              <a:pPr algn="ctr"/>
              <a:endParaRPr lang="ru-RU" altLang="ru-RU" sz="1400" dirty="0">
                <a:solidFill>
                  <a:srgbClr val="000000"/>
                </a:solidFill>
              </a:endParaRPr>
            </a:p>
          </p:txBody>
        </p:sp>
      </p:grpSp>
      <p:grpSp>
        <p:nvGrpSpPr>
          <p:cNvPr id="64516" name="Скругленный прямоугольник 3"/>
          <p:cNvGrpSpPr>
            <a:grpSpLocks/>
          </p:cNvGrpSpPr>
          <p:nvPr/>
        </p:nvGrpSpPr>
        <p:grpSpPr bwMode="auto">
          <a:xfrm>
            <a:off x="4716463" y="2420938"/>
            <a:ext cx="3671887" cy="1728787"/>
            <a:chOff x="118" y="2459"/>
            <a:chExt cx="2590" cy="324"/>
          </a:xfrm>
        </p:grpSpPr>
        <p:pic>
          <p:nvPicPr>
            <p:cNvPr id="64520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521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Межбюджетные трансферты на исполнение переданных полномочий сельским поселениям,</a:t>
              </a:r>
            </a:p>
            <a:p>
              <a:pPr algn="ctr"/>
              <a:r>
                <a:rPr lang="ru-RU" altLang="ru-RU" sz="1600">
                  <a:solidFill>
                    <a:srgbClr val="000000"/>
                  </a:solidFill>
                </a:rPr>
                <a:t>исполнено – 482,8 тыс.руб.</a:t>
              </a:r>
            </a:p>
            <a:p>
              <a:pPr algn="ctr"/>
              <a:endParaRPr lang="ru-RU" altLang="ru-RU" sz="1600" b="1">
                <a:solidFill>
                  <a:srgbClr val="000000"/>
                </a:solidFill>
              </a:endParaRPr>
            </a:p>
            <a:p>
              <a:pPr algn="ctr"/>
              <a:endParaRPr lang="ru-RU" altLang="ru-RU" sz="1400">
                <a:solidFill>
                  <a:srgbClr val="000000"/>
                </a:solidFill>
              </a:endParaRPr>
            </a:p>
          </p:txBody>
        </p:sp>
      </p:grpSp>
      <p:grpSp>
        <p:nvGrpSpPr>
          <p:cNvPr id="64517" name="Скругленный прямоугольник 3"/>
          <p:cNvGrpSpPr>
            <a:grpSpLocks/>
          </p:cNvGrpSpPr>
          <p:nvPr/>
        </p:nvGrpSpPr>
        <p:grpSpPr bwMode="auto">
          <a:xfrm>
            <a:off x="4716463" y="2420938"/>
            <a:ext cx="3889375" cy="2376487"/>
            <a:chOff x="118" y="2459"/>
            <a:chExt cx="2590" cy="324"/>
          </a:xfrm>
        </p:grpSpPr>
        <p:pic>
          <p:nvPicPr>
            <p:cNvPr id="64518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4519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Расходы на модернизацию объектов коммунальной инфраструктуры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исполнено – 258,2 </a:t>
              </a:r>
              <a:r>
                <a:rPr lang="ru-RU" altLang="ru-RU" sz="1600" dirty="0" err="1">
                  <a:solidFill>
                    <a:srgbClr val="000000"/>
                  </a:solidFill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</a:rPr>
                <a:t>.</a:t>
              </a:r>
            </a:p>
            <a:p>
              <a:pPr algn="ctr"/>
              <a:endParaRPr lang="ru-RU" altLang="ru-RU" sz="1600" b="1" dirty="0">
                <a:solidFill>
                  <a:srgbClr val="000000"/>
                </a:solidFill>
              </a:endParaRPr>
            </a:p>
            <a:p>
              <a:pPr algn="ctr"/>
              <a:endParaRPr lang="ru-RU" altLang="ru-RU" sz="1400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7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 dirty="0">
                <a:cs typeface="Times New Roman" pitchFamily="18" charset="0"/>
              </a:rPr>
              <a:t>Непрограммные направления деятельности представительного органа Тейковского муниципального района в 2023 году</a:t>
            </a:r>
          </a:p>
          <a:p>
            <a:pPr algn="ctr"/>
            <a:endParaRPr lang="ru-RU" altLang="ru-RU" b="1" i="1" dirty="0">
              <a:cs typeface="Times New Roman" pitchFamily="18" charset="0"/>
            </a:endParaRPr>
          </a:p>
          <a:p>
            <a:pPr algn="ctr"/>
            <a:endParaRPr lang="ru-RU" altLang="ru-RU" b="1" i="1" dirty="0">
              <a:cs typeface="Times New Roman" pitchFamily="18" charset="0"/>
            </a:endParaRPr>
          </a:p>
        </p:txBody>
      </p:sp>
      <p:grpSp>
        <p:nvGrpSpPr>
          <p:cNvPr id="65538" name="Скругленный прямоугольник 3"/>
          <p:cNvGrpSpPr>
            <a:grpSpLocks/>
          </p:cNvGrpSpPr>
          <p:nvPr/>
        </p:nvGrpSpPr>
        <p:grpSpPr bwMode="auto">
          <a:xfrm>
            <a:off x="2339975" y="1989138"/>
            <a:ext cx="4105275" cy="1368425"/>
            <a:chOff x="42" y="2454"/>
            <a:chExt cx="2681" cy="378"/>
          </a:xfrm>
        </p:grpSpPr>
        <p:pic>
          <p:nvPicPr>
            <p:cNvPr id="6553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6554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Обеспечение функций Совета   Тейковского муниципального района,</a:t>
              </a:r>
            </a:p>
            <a:p>
              <a:pPr algn="ctr"/>
              <a:r>
                <a:rPr lang="ru-RU" altLang="ru-RU" sz="1600" dirty="0">
                  <a:solidFill>
                    <a:srgbClr val="000000"/>
                  </a:solidFill>
                </a:rPr>
                <a:t>исполнено -  </a:t>
              </a:r>
              <a:r>
                <a:rPr lang="ru-RU" altLang="ru-RU" sz="1600" b="1" dirty="0">
                  <a:solidFill>
                    <a:srgbClr val="000000"/>
                  </a:solidFill>
                </a:rPr>
                <a:t>980,4 </a:t>
              </a:r>
              <a:r>
                <a:rPr lang="ru-RU" altLang="ru-RU" sz="1600" dirty="0" err="1">
                  <a:solidFill>
                    <a:srgbClr val="000000"/>
                  </a:solidFill>
                </a:rPr>
                <a:t>тыс.руб</a:t>
              </a:r>
              <a:r>
                <a:rPr lang="ru-RU" altLang="ru-RU" sz="1600" dirty="0">
                  <a:solidFill>
                    <a:srgbClr val="000000"/>
                  </a:solidFill>
                </a:rPr>
                <a:t>.</a:t>
              </a:r>
              <a:r>
                <a:rPr lang="ru-RU" altLang="ru-RU" sz="1600" b="1" dirty="0">
                  <a:solidFill>
                    <a:srgbClr val="000000"/>
                  </a:solidFill>
                </a:rPr>
                <a:t> </a:t>
              </a:r>
            </a:p>
            <a:p>
              <a:pPr algn="ctr"/>
              <a:endParaRPr lang="ru-RU" altLang="ru-RU" sz="1400" dirty="0">
                <a:solidFill>
                  <a:srgbClr val="000000"/>
                </a:solidFill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 b="0" dirty="0"/>
              <a:t>Основные показатели исполнения бюджета Тейковского муниципального района за 2023 год (в </a:t>
            </a:r>
            <a:r>
              <a:rPr lang="ru-RU" sz="2400" b="0" dirty="0" err="1"/>
              <a:t>тыс.руб</a:t>
            </a:r>
            <a:r>
              <a:rPr lang="ru-RU" sz="2400" b="0" dirty="0"/>
              <a:t>.)</a:t>
            </a:r>
          </a:p>
        </p:txBody>
      </p:sp>
      <p:sp>
        <p:nvSpPr>
          <p:cNvPr id="16386" name="Text Box 7"/>
          <p:cNvSpPr txBox="1">
            <a:spLocks noChangeArrowheads="1"/>
          </p:cNvSpPr>
          <p:nvPr/>
        </p:nvSpPr>
        <p:spPr bwMode="auto">
          <a:xfrm>
            <a:off x="971550" y="2997200"/>
            <a:ext cx="2447925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>
                <a:latin typeface="Arial" charset="0"/>
              </a:rPr>
              <a:t>Исполнено за 2023 год</a:t>
            </a:r>
          </a:p>
        </p:txBody>
      </p:sp>
      <p:sp>
        <p:nvSpPr>
          <p:cNvPr id="16387" name="Text Box 10"/>
          <p:cNvSpPr txBox="1">
            <a:spLocks noChangeArrowheads="1"/>
          </p:cNvSpPr>
          <p:nvPr/>
        </p:nvSpPr>
        <p:spPr bwMode="auto">
          <a:xfrm>
            <a:off x="900113" y="2133600"/>
            <a:ext cx="2499339" cy="3385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600" dirty="0">
                <a:latin typeface="Arial" charset="0"/>
              </a:rPr>
              <a:t>Утверждено на 2023 год</a:t>
            </a:r>
          </a:p>
        </p:txBody>
      </p:sp>
      <p:sp>
        <p:nvSpPr>
          <p:cNvPr id="16388" name="Text Box 11"/>
          <p:cNvSpPr txBox="1">
            <a:spLocks noChangeArrowheads="1"/>
          </p:cNvSpPr>
          <p:nvPr/>
        </p:nvSpPr>
        <p:spPr bwMode="auto">
          <a:xfrm>
            <a:off x="3779838" y="1484313"/>
            <a:ext cx="1243012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Arial" charset="0"/>
              </a:rPr>
              <a:t>ДОХОДЫ</a:t>
            </a:r>
          </a:p>
        </p:txBody>
      </p:sp>
      <p:sp>
        <p:nvSpPr>
          <p:cNvPr id="16389" name="Text Box 12"/>
          <p:cNvSpPr txBox="1">
            <a:spLocks noChangeArrowheads="1"/>
          </p:cNvSpPr>
          <p:nvPr/>
        </p:nvSpPr>
        <p:spPr bwMode="auto">
          <a:xfrm>
            <a:off x="5651500" y="1484313"/>
            <a:ext cx="14414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>
                <a:latin typeface="Arial" charset="0"/>
              </a:rPr>
              <a:t>РАСХОДЫ</a:t>
            </a:r>
          </a:p>
        </p:txBody>
      </p:sp>
      <p:sp>
        <p:nvSpPr>
          <p:cNvPr id="16390" name="Text Box 13"/>
          <p:cNvSpPr txBox="1">
            <a:spLocks noChangeArrowheads="1"/>
          </p:cNvSpPr>
          <p:nvPr/>
        </p:nvSpPr>
        <p:spPr bwMode="auto">
          <a:xfrm>
            <a:off x="3779838" y="2133600"/>
            <a:ext cx="1296987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>
                <a:latin typeface="Arial" charset="0"/>
              </a:rPr>
              <a:t> 316607,7</a:t>
            </a:r>
          </a:p>
        </p:txBody>
      </p:sp>
      <p:sp>
        <p:nvSpPr>
          <p:cNvPr id="16391" name="Text Box 14"/>
          <p:cNvSpPr txBox="1">
            <a:spLocks noChangeArrowheads="1"/>
          </p:cNvSpPr>
          <p:nvPr/>
        </p:nvSpPr>
        <p:spPr bwMode="auto">
          <a:xfrm>
            <a:off x="5651500" y="2133600"/>
            <a:ext cx="1225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>
                <a:latin typeface="Arial" charset="0"/>
              </a:rPr>
              <a:t> 323921,6</a:t>
            </a:r>
          </a:p>
        </p:txBody>
      </p:sp>
      <p:sp>
        <p:nvSpPr>
          <p:cNvPr id="16392" name="Text Box 15"/>
          <p:cNvSpPr txBox="1">
            <a:spLocks noChangeArrowheads="1"/>
          </p:cNvSpPr>
          <p:nvPr/>
        </p:nvSpPr>
        <p:spPr bwMode="auto">
          <a:xfrm>
            <a:off x="3851275" y="2997200"/>
            <a:ext cx="1225550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>
                <a:latin typeface="Arial" charset="0"/>
              </a:rPr>
              <a:t>311804,7</a:t>
            </a:r>
          </a:p>
        </p:txBody>
      </p:sp>
      <p:sp>
        <p:nvSpPr>
          <p:cNvPr id="16393" name="Text Box 16"/>
          <p:cNvSpPr txBox="1">
            <a:spLocks noChangeArrowheads="1"/>
          </p:cNvSpPr>
          <p:nvPr/>
        </p:nvSpPr>
        <p:spPr bwMode="auto">
          <a:xfrm>
            <a:off x="5724525" y="2968625"/>
            <a:ext cx="1223963" cy="33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>
                <a:latin typeface="Arial" charset="0"/>
              </a:rPr>
              <a:t>309437,9</a:t>
            </a:r>
          </a:p>
        </p:txBody>
      </p:sp>
      <p:sp>
        <p:nvSpPr>
          <p:cNvPr id="16394" name="Text Box 14"/>
          <p:cNvSpPr txBox="1">
            <a:spLocks noChangeArrowheads="1"/>
          </p:cNvSpPr>
          <p:nvPr/>
        </p:nvSpPr>
        <p:spPr bwMode="auto">
          <a:xfrm>
            <a:off x="7432675" y="1268413"/>
            <a:ext cx="1663700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b="1"/>
              <a:t>ДЕФИЦИТ </a:t>
            </a:r>
          </a:p>
          <a:p>
            <a:r>
              <a:rPr lang="ru-RU" b="1"/>
              <a:t>(ПРОФИЦИТ)</a:t>
            </a:r>
          </a:p>
        </p:txBody>
      </p:sp>
      <p:sp>
        <p:nvSpPr>
          <p:cNvPr id="16395" name="Text Box 15"/>
          <p:cNvSpPr txBox="1">
            <a:spLocks noChangeArrowheads="1"/>
          </p:cNvSpPr>
          <p:nvPr/>
        </p:nvSpPr>
        <p:spPr bwMode="auto">
          <a:xfrm>
            <a:off x="7451725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6396" name="Text Box 17"/>
          <p:cNvSpPr txBox="1">
            <a:spLocks noChangeArrowheads="1"/>
          </p:cNvSpPr>
          <p:nvPr/>
        </p:nvSpPr>
        <p:spPr bwMode="auto">
          <a:xfrm>
            <a:off x="7380288" y="22764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/>
          </a:p>
        </p:txBody>
      </p:sp>
      <p:sp>
        <p:nvSpPr>
          <p:cNvPr id="16397" name="Text Box 18"/>
          <p:cNvSpPr txBox="1">
            <a:spLocks noChangeArrowheads="1"/>
          </p:cNvSpPr>
          <p:nvPr/>
        </p:nvSpPr>
        <p:spPr bwMode="auto">
          <a:xfrm>
            <a:off x="7432675" y="2133600"/>
            <a:ext cx="955675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/>
              <a:t>-7313,9</a:t>
            </a:r>
          </a:p>
        </p:txBody>
      </p:sp>
      <p:sp>
        <p:nvSpPr>
          <p:cNvPr id="16398" name="Text Box 19"/>
          <p:cNvSpPr txBox="1">
            <a:spLocks noChangeArrowheads="1"/>
          </p:cNvSpPr>
          <p:nvPr/>
        </p:nvSpPr>
        <p:spPr bwMode="auto">
          <a:xfrm>
            <a:off x="7451725" y="2924175"/>
            <a:ext cx="955674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dirty="0"/>
              <a:t> 2366,8</a:t>
            </a:r>
          </a:p>
          <a:p>
            <a:endParaRPr lang="ru-RU" dirty="0"/>
          </a:p>
        </p:txBody>
      </p:sp>
      <p:sp>
        <p:nvSpPr>
          <p:cNvPr id="16400" name="Text Box 16"/>
          <p:cNvSpPr txBox="1">
            <a:spLocks noChangeArrowheads="1"/>
          </p:cNvSpPr>
          <p:nvPr/>
        </p:nvSpPr>
        <p:spPr bwMode="auto">
          <a:xfrm>
            <a:off x="1095375" y="3667125"/>
            <a:ext cx="748955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sz="1600" dirty="0"/>
              <a:t>Процент исполнения</a:t>
            </a:r>
            <a:r>
              <a:rPr lang="ru-RU" dirty="0"/>
              <a:t>               98,5 %                     95,5 %                    - </a:t>
            </a:r>
          </a:p>
        </p:txBody>
      </p:sp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2400"/>
              <a:t>Контактные телефоны:</a:t>
            </a:r>
          </a:p>
        </p:txBody>
      </p:sp>
      <p:sp>
        <p:nvSpPr>
          <p:cNvPr id="106498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defRPr/>
            </a:pPr>
            <a:r>
              <a:rPr lang="ru-RU" sz="1600"/>
              <a:t>Начальник финансового отдела – 8 (49343) 2-17-04</a:t>
            </a:r>
          </a:p>
          <a:p>
            <a:pPr eaLnBrk="1" hangingPunct="1">
              <a:defRPr/>
            </a:pPr>
            <a:r>
              <a:rPr lang="ru-RU" sz="1600"/>
              <a:t>Заместитель начальника финансового отдела – 8 (49343) 2-20-78</a:t>
            </a:r>
          </a:p>
          <a:p>
            <a:pPr eaLnBrk="1" hangingPunct="1">
              <a:defRPr/>
            </a:pPr>
            <a:r>
              <a:rPr lang="ru-RU" sz="1600"/>
              <a:t>Электронная почта:</a:t>
            </a:r>
            <a:r>
              <a:rPr lang="en-US" sz="1600"/>
              <a:t>raifoteik@mail.ru</a:t>
            </a:r>
            <a:endParaRPr lang="ru-RU" sz="1600"/>
          </a:p>
        </p:txBody>
      </p:sp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0" y="2133600"/>
            <a:ext cx="7772400" cy="1470025"/>
          </a:xfrm>
        </p:spPr>
        <p:txBody>
          <a:bodyPr/>
          <a:lstStyle/>
          <a:p>
            <a:pPr eaLnBrk="1" hangingPunct="1">
              <a:defRPr/>
            </a:pPr>
            <a:br>
              <a:rPr lang="ru-RU" sz="4000" b="0" i="1">
                <a:cs typeface="Times New Roman" pitchFamily="18" charset="0"/>
              </a:rPr>
            </a:br>
            <a:r>
              <a:rPr lang="ru-RU" sz="4000" b="0" i="1">
                <a:cs typeface="Times New Roman" pitchFamily="18" charset="0"/>
              </a:rPr>
              <a:t>Благодарим за внимание!</a:t>
            </a:r>
          </a:p>
        </p:txBody>
      </p:sp>
      <p:sp>
        <p:nvSpPr>
          <p:cNvPr id="107522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2744788" y="3863975"/>
            <a:ext cx="6399212" cy="1752600"/>
          </a:xfrm>
        </p:spPr>
        <p:txBody>
          <a:bodyPr>
            <a:normAutofit lnSpcReduction="10000"/>
          </a:bodyPr>
          <a:lstStyle/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1" i="1"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1" i="1"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 sz="2000" b="1" i="1"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>
                <a:cs typeface="Times New Roman" pitchFamily="18" charset="0"/>
              </a:rPr>
              <a:t>Тейковский муниципальный район»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b="1" i="1">
                <a:cs typeface="Times New Roman" pitchFamily="18" charset="0"/>
              </a:rPr>
              <a:t>2023 год</a:t>
            </a: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>
              <a:solidFill>
                <a:srgbClr val="898989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Wingdings" pitchFamily="2" charset="2"/>
              <a:buNone/>
            </a:pPr>
            <a:endParaRPr lang="ru-RU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slow">
    <p:pull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dirty="0">
                <a:latin typeface="Calibri" pitchFamily="34" charset="0"/>
              </a:rPr>
              <a:t> </a:t>
            </a:r>
            <a:r>
              <a:rPr lang="ru-RU" altLang="ru-RU" sz="2000" b="1" dirty="0"/>
              <a:t>Исполнение  бюджета Тейковского муниципального </a:t>
            </a:r>
          </a:p>
          <a:p>
            <a:pPr algn="ctr"/>
            <a:r>
              <a:rPr lang="ru-RU" altLang="ru-RU" sz="2000" b="1" dirty="0"/>
              <a:t>  района  по доходам за 2023 год,      ( в тыс. руб.)</a:t>
            </a:r>
          </a:p>
        </p:txBody>
      </p:sp>
      <p:graphicFrame>
        <p:nvGraphicFramePr>
          <p:cNvPr id="17450" name="Group 4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230666611"/>
              </p:ext>
            </p:extLst>
          </p:nvPr>
        </p:nvGraphicFramePr>
        <p:xfrm>
          <a:off x="0" y="1196975"/>
          <a:ext cx="8785225" cy="3574101"/>
        </p:xfrm>
        <a:graphic>
          <a:graphicData uri="http://schemas.openxmlformats.org/drawingml/2006/table">
            <a:tbl>
              <a:tblPr/>
              <a:tblGrid>
                <a:gridCol w="3067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8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1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080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Утверждено на 2023 г.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Исполнено за 2023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% исполнения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Всего доходов в  том числе: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316607,7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311804,7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98,5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68580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66016,8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67382,8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102,1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безвозмездные поступления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250590,9</a:t>
                      </a: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244421,9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97,5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323921,6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309437,9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95,5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Дефицит (профицит)-/(+)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- 7313,9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2366,8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endParaRPr kumimoji="0" lang="ru-RU" altLang="ru-RU" sz="1400" b="1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ll dir="ld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95" name="Заголовок 1"/>
          <p:cNvSpPr>
            <a:spLocks noGrp="1"/>
          </p:cNvSpPr>
          <p:nvPr>
            <p:ph type="title" idx="4294967295"/>
          </p:nvPr>
        </p:nvSpPr>
        <p:spPr>
          <a:xfrm>
            <a:off x="0" y="274638"/>
            <a:ext cx="8578850" cy="561975"/>
          </a:xfrm>
        </p:spPr>
        <p:txBody>
          <a:bodyPr lIns="91177" tIns="45589" rIns="91177" bIns="45589">
            <a:normAutofit fontScale="90000"/>
          </a:bodyPr>
          <a:lstStyle/>
          <a:p>
            <a:pPr eaLnBrk="1" hangingPunct="1">
              <a:defRPr/>
            </a:pPr>
            <a:r>
              <a:rPr lang="ru-RU" altLang="ru-RU" sz="1800" b="0" dirty="0"/>
              <a:t>Структура исполнения доходов бюджета Тейковского муниципального района </a:t>
            </a:r>
            <a:br>
              <a:rPr lang="ru-RU" altLang="ru-RU" sz="1800" b="0" dirty="0"/>
            </a:br>
            <a:r>
              <a:rPr lang="ru-RU" altLang="ru-RU" sz="1800" b="0" dirty="0"/>
              <a:t> за 2023 год.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67625" y="908050"/>
            <a:ext cx="1225550" cy="360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tx1"/>
                </a:solidFill>
              </a:rPr>
              <a:t>млн.руб.</a:t>
            </a:r>
            <a:endParaRPr lang="ru-RU" b="1">
              <a:solidFill>
                <a:srgbClr val="FFFFFF"/>
              </a:solidFill>
            </a:endParaRPr>
          </a:p>
        </p:txBody>
      </p:sp>
      <p:graphicFrame>
        <p:nvGraphicFramePr>
          <p:cNvPr id="36875" name="Object 11"/>
          <p:cNvGraphicFramePr>
            <a:graphicFrameLocks noChangeAspect="1"/>
          </p:cNvGraphicFramePr>
          <p:nvPr/>
        </p:nvGraphicFramePr>
        <p:xfrm>
          <a:off x="323850" y="981075"/>
          <a:ext cx="4176713" cy="417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Диаграмма" r:id="rId3" imgW="6096115" imgH="4067015" progId="MSGraph.Chart.8">
                  <p:embed followColorScheme="full"/>
                </p:oleObj>
              </mc:Choice>
              <mc:Fallback>
                <p:oleObj name="Диаграмма" r:id="rId3" imgW="6096115" imgH="4067015" progId="MSGraph.Chart.8">
                  <p:embed followColorScheme="full"/>
                  <p:pic>
                    <p:nvPicPr>
                      <p:cNvPr id="0" name="Picture 1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981075"/>
                        <a:ext cx="4176713" cy="417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897" name="Rectangle 13"/>
          <p:cNvSpPr>
            <a:spLocks noChangeArrowheads="1"/>
          </p:cNvSpPr>
          <p:nvPr/>
        </p:nvSpPr>
        <p:spPr bwMode="auto">
          <a:xfrm>
            <a:off x="755650" y="1196975"/>
            <a:ext cx="3384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latin typeface="Arial" charset="0"/>
              </a:rPr>
              <a:t>Утверждено на 2023 г.</a:t>
            </a:r>
            <a:r>
              <a:rPr lang="ru-RU" sz="1400" b="1" dirty="0">
                <a:latin typeface="Arial" charset="0"/>
              </a:rPr>
              <a:t> – 316,6 </a:t>
            </a:r>
            <a:r>
              <a:rPr lang="ru-RU" sz="1400" b="1" dirty="0" err="1">
                <a:latin typeface="Arial" charset="0"/>
              </a:rPr>
              <a:t>млн.руб</a:t>
            </a:r>
            <a:r>
              <a:rPr lang="ru-RU" sz="1400" b="1" dirty="0">
                <a:latin typeface="Arial" charset="0"/>
              </a:rPr>
              <a:t>.</a:t>
            </a:r>
          </a:p>
        </p:txBody>
      </p:sp>
      <p:sp>
        <p:nvSpPr>
          <p:cNvPr id="36898" name="Text Box 14"/>
          <p:cNvSpPr txBox="1">
            <a:spLocks noChangeArrowheads="1"/>
          </p:cNvSpPr>
          <p:nvPr/>
        </p:nvSpPr>
        <p:spPr bwMode="auto">
          <a:xfrm>
            <a:off x="2411413" y="2565400"/>
            <a:ext cx="17033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" charset="0"/>
              </a:rPr>
              <a:t>250,6 млн. руб.</a:t>
            </a: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Arial" charset="0"/>
              </a:rPr>
              <a:t>79,2%</a:t>
            </a:r>
          </a:p>
        </p:txBody>
      </p:sp>
      <p:sp>
        <p:nvSpPr>
          <p:cNvPr id="36899" name="Text Box 15"/>
          <p:cNvSpPr txBox="1">
            <a:spLocks noChangeArrowheads="1"/>
          </p:cNvSpPr>
          <p:nvPr/>
        </p:nvSpPr>
        <p:spPr bwMode="auto">
          <a:xfrm>
            <a:off x="971550" y="2133600"/>
            <a:ext cx="18002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>
                <a:solidFill>
                  <a:schemeClr val="bg1"/>
                </a:solidFill>
                <a:latin typeface="Arial" charset="0"/>
              </a:rPr>
              <a:t>56,2 </a:t>
            </a:r>
            <a:r>
              <a:rPr lang="ru-RU" sz="1400" b="1" dirty="0" err="1">
                <a:solidFill>
                  <a:schemeClr val="bg1"/>
                </a:solidFill>
                <a:latin typeface="Arial" charset="0"/>
              </a:rPr>
              <a:t>млн.руб</a:t>
            </a:r>
            <a:r>
              <a:rPr lang="ru-RU" sz="1400" b="1" dirty="0">
                <a:solidFill>
                  <a:schemeClr val="bg1"/>
                </a:solidFill>
                <a:latin typeface="Arial" charset="0"/>
              </a:rPr>
              <a:t>. 17,7%</a:t>
            </a:r>
          </a:p>
        </p:txBody>
      </p:sp>
      <p:sp>
        <p:nvSpPr>
          <p:cNvPr id="36900" name="Text Box 16"/>
          <p:cNvSpPr txBox="1">
            <a:spLocks noChangeArrowheads="1"/>
          </p:cNvSpPr>
          <p:nvPr/>
        </p:nvSpPr>
        <p:spPr bwMode="auto">
          <a:xfrm>
            <a:off x="611188" y="2708275"/>
            <a:ext cx="1728787" cy="2923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300" b="1" dirty="0">
                <a:solidFill>
                  <a:schemeClr val="bg1"/>
                </a:solidFill>
                <a:latin typeface="Arial" charset="0"/>
              </a:rPr>
              <a:t> 9,8 млн. руб. 3,1%</a:t>
            </a:r>
          </a:p>
        </p:txBody>
      </p:sp>
      <p:graphicFrame>
        <p:nvGraphicFramePr>
          <p:cNvPr id="36881" name="Object 17"/>
          <p:cNvGraphicFramePr>
            <a:graphicFrameLocks noChangeAspect="1"/>
          </p:cNvGraphicFramePr>
          <p:nvPr/>
        </p:nvGraphicFramePr>
        <p:xfrm>
          <a:off x="5219700" y="981075"/>
          <a:ext cx="4140200" cy="417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Диаграмма" r:id="rId5" imgW="6096115" imgH="4067015" progId="MSGraph.Chart.8">
                  <p:embed followColorScheme="full"/>
                </p:oleObj>
              </mc:Choice>
              <mc:Fallback>
                <p:oleObj name="Диаграмма" r:id="rId5" imgW="6096115" imgH="4067015" progId="MSGraph.Chart.8">
                  <p:embed followColorScheme="full"/>
                  <p:pic>
                    <p:nvPicPr>
                      <p:cNvPr id="0" name="Picture 1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981075"/>
                        <a:ext cx="4140200" cy="417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01" name="Rectangle 19"/>
          <p:cNvSpPr>
            <a:spLocks noChangeArrowheads="1"/>
          </p:cNvSpPr>
          <p:nvPr/>
        </p:nvSpPr>
        <p:spPr bwMode="auto">
          <a:xfrm>
            <a:off x="5724525" y="1268413"/>
            <a:ext cx="30241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latin typeface="Arial" charset="0"/>
              </a:rPr>
              <a:t>Исполнено за 2023 г.</a:t>
            </a:r>
          </a:p>
          <a:p>
            <a:pPr algn="ctr"/>
            <a:r>
              <a:rPr lang="ru-RU" sz="1400" b="1" dirty="0">
                <a:latin typeface="Arial" charset="0"/>
              </a:rPr>
              <a:t>311,8 –  </a:t>
            </a:r>
            <a:r>
              <a:rPr lang="ru-RU" sz="1400" b="1" dirty="0" err="1">
                <a:latin typeface="Arial" charset="0"/>
              </a:rPr>
              <a:t>млн.руб</a:t>
            </a:r>
            <a:r>
              <a:rPr lang="ru-RU" sz="1400" b="1" dirty="0">
                <a:latin typeface="Arial" charset="0"/>
              </a:rPr>
              <a:t>.</a:t>
            </a:r>
          </a:p>
        </p:txBody>
      </p:sp>
      <p:sp>
        <p:nvSpPr>
          <p:cNvPr id="36902" name="Rectangle 24"/>
          <p:cNvSpPr>
            <a:spLocks noChangeArrowheads="1"/>
          </p:cNvSpPr>
          <p:nvPr/>
        </p:nvSpPr>
        <p:spPr bwMode="auto">
          <a:xfrm>
            <a:off x="6011863" y="2133600"/>
            <a:ext cx="1511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" charset="0"/>
              </a:rPr>
              <a:t>58,4 </a:t>
            </a:r>
            <a:r>
              <a:rPr lang="ru-RU" sz="1400" b="1" dirty="0" err="1">
                <a:solidFill>
                  <a:schemeClr val="bg1"/>
                </a:solidFill>
                <a:latin typeface="Arial" charset="0"/>
              </a:rPr>
              <a:t>млн.руб</a:t>
            </a:r>
            <a:r>
              <a:rPr lang="ru-RU" sz="1400" b="1" dirty="0">
                <a:solidFill>
                  <a:schemeClr val="bg1"/>
                </a:solidFill>
                <a:latin typeface="Arial" charset="0"/>
              </a:rPr>
              <a:t>. </a:t>
            </a: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Arial" charset="0"/>
              </a:rPr>
              <a:t>18,7%</a:t>
            </a:r>
          </a:p>
        </p:txBody>
      </p:sp>
      <p:sp>
        <p:nvSpPr>
          <p:cNvPr id="36903" name="Rectangle 25"/>
          <p:cNvSpPr>
            <a:spLocks noChangeArrowheads="1"/>
          </p:cNvSpPr>
          <p:nvPr/>
        </p:nvSpPr>
        <p:spPr bwMode="auto">
          <a:xfrm>
            <a:off x="7308850" y="2492375"/>
            <a:ext cx="1638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" charset="0"/>
              </a:rPr>
              <a:t>244,4 млн. руб.</a:t>
            </a:r>
          </a:p>
          <a:p>
            <a:pPr algn="ctr"/>
            <a:r>
              <a:rPr lang="ru-RU" sz="1400" b="1" dirty="0">
                <a:solidFill>
                  <a:schemeClr val="bg1"/>
                </a:solidFill>
                <a:latin typeface="Arial" charset="0"/>
              </a:rPr>
              <a:t>78,4%</a:t>
            </a:r>
          </a:p>
        </p:txBody>
      </p:sp>
      <p:sp>
        <p:nvSpPr>
          <p:cNvPr id="36904" name="Rectangle 26"/>
          <p:cNvSpPr>
            <a:spLocks noChangeArrowheads="1"/>
          </p:cNvSpPr>
          <p:nvPr/>
        </p:nvSpPr>
        <p:spPr bwMode="auto">
          <a:xfrm>
            <a:off x="5508625" y="2636838"/>
            <a:ext cx="1843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latin typeface="Arial" charset="0"/>
              </a:rPr>
              <a:t> 8,9 млн. руб. 2,9%</a:t>
            </a:r>
          </a:p>
        </p:txBody>
      </p:sp>
      <p:sp>
        <p:nvSpPr>
          <p:cNvPr id="36905" name="Rectangle 28"/>
          <p:cNvSpPr>
            <a:spLocks noChangeArrowheads="1"/>
          </p:cNvSpPr>
          <p:nvPr/>
        </p:nvSpPr>
        <p:spPr bwMode="auto">
          <a:xfrm>
            <a:off x="684213" y="4149725"/>
            <a:ext cx="144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  <a:latin typeface="Arial" charset="0"/>
              </a:rPr>
              <a:t>. </a:t>
            </a:r>
          </a:p>
        </p:txBody>
      </p:sp>
      <p:graphicFrame>
        <p:nvGraphicFramePr>
          <p:cNvPr id="36894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7771413"/>
              </p:ext>
            </p:extLst>
          </p:nvPr>
        </p:nvGraphicFramePr>
        <p:xfrm>
          <a:off x="1835150" y="2708275"/>
          <a:ext cx="6553200" cy="53625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Диаграмма" r:id="rId7" imgW="6096115" imgH="4067015" progId="MSGraph.Chart.8">
                  <p:embed followColorScheme="full"/>
                </p:oleObj>
              </mc:Choice>
              <mc:Fallback>
                <p:oleObj name="Диаграмма" r:id="rId7" imgW="6096115" imgH="4067015" progId="MSGraph.Chart.8">
                  <p:embed followColorScheme="full"/>
                  <p:pic>
                    <p:nvPicPr>
                      <p:cNvPr id="0" name="Picture 3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708275"/>
                        <a:ext cx="6553200" cy="536257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06" name="Rectangle 31"/>
          <p:cNvSpPr>
            <a:spLocks noChangeArrowheads="1"/>
          </p:cNvSpPr>
          <p:nvPr/>
        </p:nvSpPr>
        <p:spPr bwMode="auto">
          <a:xfrm>
            <a:off x="2484438" y="4652963"/>
            <a:ext cx="17113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" charset="0"/>
              </a:rPr>
              <a:t>102,1%</a:t>
            </a:r>
          </a:p>
        </p:txBody>
      </p:sp>
      <p:sp>
        <p:nvSpPr>
          <p:cNvPr id="36907" name="Rectangle 32"/>
          <p:cNvSpPr>
            <a:spLocks noChangeArrowheads="1"/>
          </p:cNvSpPr>
          <p:nvPr/>
        </p:nvSpPr>
        <p:spPr bwMode="auto">
          <a:xfrm>
            <a:off x="3851275" y="5157788"/>
            <a:ext cx="19462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  <a:latin typeface="Arial" charset="0"/>
              </a:rPr>
              <a:t>97,5%</a:t>
            </a:r>
          </a:p>
        </p:txBody>
      </p:sp>
      <p:sp>
        <p:nvSpPr>
          <p:cNvPr id="36908" name="Rectangle 34"/>
          <p:cNvSpPr>
            <a:spLocks noChangeArrowheads="1"/>
          </p:cNvSpPr>
          <p:nvPr/>
        </p:nvSpPr>
        <p:spPr bwMode="auto">
          <a:xfrm>
            <a:off x="2268538" y="5157788"/>
            <a:ext cx="167322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  <a:latin typeface="Arial" charset="0"/>
              </a:rPr>
              <a:t>90,8%</a:t>
            </a:r>
          </a:p>
        </p:txBody>
      </p:sp>
      <p:sp>
        <p:nvSpPr>
          <p:cNvPr id="36909" name="Rectangle 35"/>
          <p:cNvSpPr>
            <a:spLocks noChangeArrowheads="1"/>
          </p:cNvSpPr>
          <p:nvPr/>
        </p:nvSpPr>
        <p:spPr bwMode="auto">
          <a:xfrm>
            <a:off x="2339975" y="3716338"/>
            <a:ext cx="4572000" cy="793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>
                <a:latin typeface="Arial" charset="0"/>
              </a:rPr>
              <a:t>% исполнения за 2023 г.</a:t>
            </a:r>
          </a:p>
          <a:p>
            <a:pPr algn="ctr"/>
            <a:r>
              <a:rPr lang="ru-RU" sz="1600" b="1" dirty="0">
                <a:latin typeface="Arial" charset="0"/>
              </a:rPr>
              <a:t>– 98,5%</a:t>
            </a:r>
          </a:p>
          <a:p>
            <a:pPr algn="ctr"/>
            <a:r>
              <a:rPr lang="ru-RU" sz="1400" b="1" dirty="0">
                <a:latin typeface="Arial" charset="0"/>
              </a:rPr>
              <a:t> 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3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38914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38915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dirty="0">
                <a:latin typeface="Calibri" pitchFamily="34" charset="0"/>
              </a:rPr>
              <a:t> </a:t>
            </a:r>
            <a:r>
              <a:rPr lang="ru-RU" altLang="ru-RU" sz="2000" b="1" dirty="0"/>
              <a:t>Структура безвозмездных поступлений в бюджет Тейковского муниципального  района   за 2023 год,      ( в тыс. руб.)</a:t>
            </a:r>
          </a:p>
        </p:txBody>
      </p:sp>
      <p:graphicFrame>
        <p:nvGraphicFramePr>
          <p:cNvPr id="38955" name="Group 43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657506404"/>
              </p:ext>
            </p:extLst>
          </p:nvPr>
        </p:nvGraphicFramePr>
        <p:xfrm>
          <a:off x="0" y="1196975"/>
          <a:ext cx="8640762" cy="4842230"/>
        </p:xfrm>
        <a:graphic>
          <a:graphicData uri="http://schemas.openxmlformats.org/drawingml/2006/table">
            <a:tbl>
              <a:tblPr/>
              <a:tblGrid>
                <a:gridCol w="547211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8915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0795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080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Наименование показателя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Сумма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% 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48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Всего, в  том числе:</a:t>
                      </a:r>
                      <a:endParaRPr kumimoji="0" lang="ru-RU" altLang="ru-RU" sz="14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244421,9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0375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Дотации 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121394,5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49,67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286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Субвенции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87656,8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35,86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032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Субсидии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26177,3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10,71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Иные межбюджетные трансферты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9467,4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3,87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Возврат остатков субвенций, субсидий, межбюджетных трансфертов, имеющих целевое назначение прошлых лет из бюджета района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- 274,1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- 0,11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5889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Доходы бюджета от возврата остатков иных межбюджетных трансфертов, имеющих целевое назначение прошлых лет из бюджетов поселений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ll dir="ld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0" y="0"/>
            <a:ext cx="8218488" cy="1301750"/>
          </a:xfrm>
        </p:spPr>
        <p:txBody>
          <a:bodyPr/>
          <a:lstStyle/>
          <a:p>
            <a:pPr eaLnBrk="1" hangingPunct="1">
              <a:defRPr/>
            </a:pPr>
            <a:r>
              <a:rPr lang="ru-RU" altLang="ru-RU" sz="1800" b="0" dirty="0"/>
              <a:t>Исполнение по налоговым и неналоговым доходам  бюджета Тейковского муниципального района по видам доходов за 2023 г. (в тыс. руб.)</a:t>
            </a:r>
          </a:p>
        </p:txBody>
      </p:sp>
      <p:graphicFrame>
        <p:nvGraphicFramePr>
          <p:cNvPr id="40037" name="Group 10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81622586"/>
              </p:ext>
            </p:extLst>
          </p:nvPr>
        </p:nvGraphicFramePr>
        <p:xfrm>
          <a:off x="395288" y="1052513"/>
          <a:ext cx="8497887" cy="5719131"/>
        </p:xfrm>
        <a:graphic>
          <a:graphicData uri="http://schemas.openxmlformats.org/drawingml/2006/table">
            <a:tbl>
              <a:tblPr/>
              <a:tblGrid>
                <a:gridCol w="83502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3843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  <a:endParaRPr kumimoji="0" lang="ru-RU" sz="1000" b="0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Наименование показателя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Утверждено на 2023 г.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Исполнено 2023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% исполнения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Налоговые 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56160,3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58433,2</a:t>
                      </a:r>
                      <a:endParaRPr kumimoji="0" lang="ru-RU" sz="10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104,0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1.1.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Налог на доходы физических лиц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41704,5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44064,6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105,7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1.2.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Налоги на товары (работы, услуги), реализуемые на территории РФ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8849,5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8927,7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100,9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1.3.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Налоги на совокупный доход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4045,3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3028,7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74,9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1.4.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Налоги, сборы и регулярные платежи за пользование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1283,0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 2153,3</a:t>
                      </a:r>
                      <a:endParaRPr kumimoji="0" lang="ru-RU" sz="1200" b="0" i="0" u="none" strike="noStrike" cap="none" normalizeH="0" baseline="0" dirty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167,8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1.5.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Государственная пошлина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278,0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258,9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93,1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Неналоговые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9856,5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8949,6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90,8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2.1.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4572,6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4766,0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104,2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2.2.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480,8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515,0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107,1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2.3.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Доходы от оказания платных услуг (работ) и компенсация затрат государства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1809,1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1806,9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99,9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2.4.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2076,2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2369,0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114,1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2.5.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Штрафы, санкции, возмещение ущерба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595,8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-851,1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  -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2.6.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Прочие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322,0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 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343,8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ВСЕГО: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66016,8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67382,8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200" b="0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Arial" charset="0"/>
                        </a:rPr>
                        <a:t>102,1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5777" name="Rectangle 2"/>
          <p:cNvSpPr>
            <a:spLocks noGrp="1"/>
          </p:cNvSpPr>
          <p:nvPr>
            <p:ph type="title" idx="4294967295"/>
          </p:nvPr>
        </p:nvSpPr>
        <p:spPr>
          <a:xfrm>
            <a:off x="0" y="277813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ru-RU" sz="2800" dirty="0"/>
              <a:t>Объем муниципального долга </a:t>
            </a:r>
          </a:p>
        </p:txBody>
      </p:sp>
      <p:sp>
        <p:nvSpPr>
          <p:cNvPr id="75778" name="Rectangle 3"/>
          <p:cNvSpPr>
            <a:spLocks noGrp="1"/>
          </p:cNvSpPr>
          <p:nvPr>
            <p:ph type="body" idx="4294967295"/>
          </p:nvPr>
        </p:nvSpPr>
        <p:spPr>
          <a:xfrm>
            <a:off x="0" y="1600200"/>
            <a:ext cx="8229600" cy="4530725"/>
          </a:xfrm>
        </p:spPr>
        <p:txBody>
          <a:bodyPr/>
          <a:lstStyle/>
          <a:p>
            <a:pPr eaLnBrk="1" hangingPunct="1">
              <a:buFont typeface="Wingdings" pitchFamily="2" charset="2"/>
              <a:buNone/>
            </a:pPr>
            <a:r>
              <a:rPr lang="ru-RU" dirty="0"/>
              <a:t>На 01.01.2023 г.    -     22554,2*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  <a:p>
            <a:pPr eaLnBrk="1" hangingPunct="1">
              <a:buFont typeface="Wingdings" pitchFamily="2" charset="2"/>
              <a:buNone/>
            </a:pPr>
            <a:endParaRPr lang="ru-RU" dirty="0"/>
          </a:p>
          <a:p>
            <a:pPr eaLnBrk="1" hangingPunct="1">
              <a:buFont typeface="Wingdings" pitchFamily="2" charset="2"/>
              <a:buNone/>
            </a:pPr>
            <a:r>
              <a:rPr lang="ru-RU" dirty="0"/>
              <a:t>На 01.01.2024 г.    -    16156,0* </a:t>
            </a:r>
            <a:r>
              <a:rPr lang="ru-RU" dirty="0" err="1"/>
              <a:t>тыс.руб</a:t>
            </a:r>
            <a:r>
              <a:rPr lang="ru-RU" dirty="0"/>
              <a:t>.</a:t>
            </a:r>
          </a:p>
        </p:txBody>
      </p:sp>
      <p:sp>
        <p:nvSpPr>
          <p:cNvPr id="41988" name="Text Box 4"/>
          <p:cNvSpPr txBox="1">
            <a:spLocks noChangeArrowheads="1"/>
          </p:cNvSpPr>
          <p:nvPr/>
        </p:nvSpPr>
        <p:spPr bwMode="auto">
          <a:xfrm>
            <a:off x="735013" y="3448050"/>
            <a:ext cx="7194598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r>
              <a:rPr lang="ru-RU" dirty="0"/>
              <a:t>* Долг по муниципальной гарантии Муниципального унитарного </a:t>
            </a:r>
          </a:p>
          <a:p>
            <a:r>
              <a:rPr lang="ru-RU" dirty="0"/>
              <a:t>предприятия жилищно-коммунального хозяйства Тейковского</a:t>
            </a:r>
          </a:p>
          <a:p>
            <a:r>
              <a:rPr lang="ru-RU" dirty="0"/>
              <a:t>Муниципального района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3085" name="Group 77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3469377606"/>
              </p:ext>
            </p:extLst>
          </p:nvPr>
        </p:nvGraphicFramePr>
        <p:xfrm>
          <a:off x="898525" y="1268413"/>
          <a:ext cx="8245475" cy="4746629"/>
        </p:xfrm>
        <a:graphic>
          <a:graphicData uri="http://schemas.openxmlformats.org/drawingml/2006/table">
            <a:tbl>
              <a:tblPr/>
              <a:tblGrid>
                <a:gridCol w="32829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39913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8116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44145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79533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Наименование разделов КБК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Утверждено 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 Исполнено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% исполнения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44488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323921,6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309437,9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95,5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698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0100 Общегосударственные вопросы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42813,5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36542,2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85,4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0300 Национальная безопасность и правоохранительная   деятельность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10796,5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10194,0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94,4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937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0400 Национальная экономика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27034,3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26297,3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97,3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0500 Жилищно-коммунальное хозяйство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37763,3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34044,9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90,2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3540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0700 Образование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183508,3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180721,9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98,5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35242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0800  Культура, кинематография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15589,3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15589,3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5718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1000 Социальная политика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4776,3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4408,2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92,3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5560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1100 Физическая культура и спорт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1640,1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1640,1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60000"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>
                            <a:outerShdw blurRad="38100" dist="38100" dir="2700000" algn="tl">
                              <a:srgbClr val="000000"/>
                            </a:outerShdw>
                          </a:effectLst>
                          <a:latin typeface="Times New Roman" pitchFamily="18" charset="0"/>
                          <a:cs typeface="Times New Roman" pitchFamily="18" charset="0"/>
                        </a:rPr>
                        <a:t>100,0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</a:tbl>
          </a:graphicData>
        </a:graphic>
      </p:graphicFrame>
      <p:sp>
        <p:nvSpPr>
          <p:cNvPr id="43071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 dirty="0">
                <a:cs typeface="Times New Roman" pitchFamily="18" charset="0"/>
              </a:rPr>
              <a:t>Структура расходов бюджета Тейковского муниципального района </a:t>
            </a:r>
          </a:p>
          <a:p>
            <a:pPr algn="ctr"/>
            <a:r>
              <a:rPr lang="ru-RU" altLang="ru-RU" sz="2000" b="1" i="1" dirty="0">
                <a:cs typeface="Times New Roman" pitchFamily="18" charset="0"/>
              </a:rPr>
              <a:t>по функциональной   направленности,    за 2023 год.       </a:t>
            </a:r>
            <a:r>
              <a:rPr lang="ru-RU" altLang="ru-RU" sz="1600" b="1" i="1" dirty="0">
                <a:cs typeface="Times New Roman" pitchFamily="18" charset="0"/>
              </a:rPr>
              <a:t>тыс. руб.</a:t>
            </a:r>
          </a:p>
        </p:txBody>
      </p:sp>
    </p:spTree>
  </p:cSld>
  <p:clrMapOvr>
    <a:masterClrMapping/>
  </p:clrMapOvr>
  <p:transition spd="slow">
    <p:dissolve/>
  </p:transition>
</p:sld>
</file>

<file path=ppt/theme/theme1.xml><?xml version="1.0" encoding="utf-8"?>
<a:theme xmlns:a="http://schemas.openxmlformats.org/drawingml/2006/main" name="Аспект">
  <a:themeElements>
    <a:clrScheme name="Аспект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Аспект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Аспект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8450</TotalTime>
  <Words>2887</Words>
  <Application>Microsoft Office PowerPoint</Application>
  <PresentationFormat>Экран (4:3)</PresentationFormat>
  <Paragraphs>733</Paragraphs>
  <Slides>31</Slides>
  <Notes>4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31</vt:i4>
      </vt:variant>
    </vt:vector>
  </HeadingPairs>
  <TitlesOfParts>
    <vt:vector size="39" baseType="lpstr">
      <vt:lpstr>Arial</vt:lpstr>
      <vt:lpstr>Calibri</vt:lpstr>
      <vt:lpstr>Times New Roman</vt:lpstr>
      <vt:lpstr>Trebuchet MS</vt:lpstr>
      <vt:lpstr>Wingdings</vt:lpstr>
      <vt:lpstr>Wingdings 3</vt:lpstr>
      <vt:lpstr>Аспект</vt:lpstr>
      <vt:lpstr>Диаграмма</vt:lpstr>
      <vt:lpstr>БЮДЖЕТ ДЛЯ ГРАЖДАН  Исполнение бюджета Тейковского муниципального района за 2023 год </vt:lpstr>
      <vt:lpstr>Основные показатели социально-экономического развития  Тейковского муниципального района  (в млн.руб.)</vt:lpstr>
      <vt:lpstr>Основные показатели исполнения бюджета Тейковского муниципального района за 2023 год (в тыс.руб.)</vt:lpstr>
      <vt:lpstr>Презентация PowerPoint</vt:lpstr>
      <vt:lpstr>Структура исполнения доходов бюджета Тейковского муниципального района   за 2023 год.</vt:lpstr>
      <vt:lpstr>Презентация PowerPoint</vt:lpstr>
      <vt:lpstr>Исполнение по налоговым и неналоговым доходам  бюджета Тейковского муниципального района по видам доходов за 2023 г. (в тыс. руб.)</vt:lpstr>
      <vt:lpstr>Объем муниципального долга </vt:lpstr>
      <vt:lpstr>Презентация PowerPoint</vt:lpstr>
      <vt:lpstr>           Муниципальные программы Тейковского муниципального района                                                            (в тыс. руб.)</vt:lpstr>
      <vt:lpstr>               Муниципальные программы Тейковского муниципального района                                                     (в тыс. руб.)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Контактные телефоны:</vt:lpstr>
      <vt:lpstr> Благодарим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муниципального образования «Усть-Илимский район» за 2015 год</dc:title>
  <dc:creator>User</dc:creator>
  <cp:lastModifiedBy>GlavFinance</cp:lastModifiedBy>
  <cp:revision>198</cp:revision>
  <dcterms:created xsi:type="dcterms:W3CDTF">2016-05-10T06:05:12Z</dcterms:created>
  <dcterms:modified xsi:type="dcterms:W3CDTF">2024-04-26T06:15:37Z</dcterms:modified>
</cp:coreProperties>
</file>