
<file path=[Content_Types].xml><?xml version="1.0" encoding="utf-8"?>
<Types xmlns="http://schemas.openxmlformats.org/package/2006/content-types">
  <Default Extension="bin" ContentType="application/vnd.openxmlformats-officedocument.oleObject"/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9" r:id="rId1"/>
  </p:sldMasterIdLst>
  <p:notesMasterIdLst>
    <p:notesMasterId r:id="rId45"/>
  </p:notesMasterIdLst>
  <p:sldIdLst>
    <p:sldId id="257" r:id="rId2"/>
    <p:sldId id="299" r:id="rId3"/>
    <p:sldId id="315" r:id="rId4"/>
    <p:sldId id="273" r:id="rId5"/>
    <p:sldId id="278" r:id="rId6"/>
    <p:sldId id="301" r:id="rId7"/>
    <p:sldId id="275" r:id="rId8"/>
    <p:sldId id="264" r:id="rId9"/>
    <p:sldId id="302" r:id="rId10"/>
    <p:sldId id="311" r:id="rId11"/>
    <p:sldId id="310" r:id="rId12"/>
    <p:sldId id="309" r:id="rId13"/>
    <p:sldId id="308" r:id="rId14"/>
    <p:sldId id="307" r:id="rId15"/>
    <p:sldId id="305" r:id="rId16"/>
    <p:sldId id="304" r:id="rId17"/>
    <p:sldId id="323" r:id="rId18"/>
    <p:sldId id="265" r:id="rId19"/>
    <p:sldId id="280" r:id="rId20"/>
    <p:sldId id="266" r:id="rId21"/>
    <p:sldId id="316" r:id="rId22"/>
    <p:sldId id="267" r:id="rId23"/>
    <p:sldId id="317" r:id="rId24"/>
    <p:sldId id="268" r:id="rId25"/>
    <p:sldId id="284" r:id="rId26"/>
    <p:sldId id="289" r:id="rId27"/>
    <p:sldId id="294" r:id="rId28"/>
    <p:sldId id="295" r:id="rId29"/>
    <p:sldId id="270" r:id="rId30"/>
    <p:sldId id="319" r:id="rId31"/>
    <p:sldId id="320" r:id="rId32"/>
    <p:sldId id="321" r:id="rId33"/>
    <p:sldId id="322" r:id="rId34"/>
    <p:sldId id="324" r:id="rId35"/>
    <p:sldId id="271" r:id="rId36"/>
    <p:sldId id="296" r:id="rId37"/>
    <p:sldId id="297" r:id="rId38"/>
    <p:sldId id="281" r:id="rId39"/>
    <p:sldId id="312" r:id="rId40"/>
    <p:sldId id="318" r:id="rId41"/>
    <p:sldId id="277" r:id="rId42"/>
    <p:sldId id="314" r:id="rId43"/>
    <p:sldId id="272" r:id="rId44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0CC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3C2FFA5D-87B4-456A-9821-1D502468CF0F}" styleName="Стиль из темы 1 - акцент 1">
    <a:tblBg>
      <a:fillRef idx="2">
        <a:schemeClr val="accent1"/>
      </a:fillRef>
      <a:effectRef idx="1">
        <a:schemeClr val="accent1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Ref idx="1">
              <a:schemeClr val="accent1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  <a:fill>
          <a:solidFill>
            <a:schemeClr val="accent1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1"/>
            </a:lnRef>
          </a:left>
          <a:right>
            <a:lnRef idx="2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Ref idx="1">
              <a:schemeClr val="accent1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2">
              <a:schemeClr val="accent1"/>
            </a:lnRef>
          </a:top>
          <a:bottom>
            <a:lnRef idx="2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2" autoAdjust="0"/>
    <p:restoredTop sz="94622" autoAdjust="0"/>
  </p:normalViewPr>
  <p:slideViewPr>
    <p:cSldViewPr>
      <p:cViewPr varScale="1">
        <p:scale>
          <a:sx n="66" d="100"/>
          <a:sy n="66" d="100"/>
        </p:scale>
        <p:origin x="1422" y="6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9" Type="http://schemas.openxmlformats.org/officeDocument/2006/relationships/slide" Target="slides/slide38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slide" Target="slides/slide33.xml"/><Relationship Id="rId42" Type="http://schemas.openxmlformats.org/officeDocument/2006/relationships/slide" Target="slides/slide41.xml"/><Relationship Id="rId47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46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41" Type="http://schemas.openxmlformats.org/officeDocument/2006/relationships/slide" Target="slides/slide40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slide" Target="slides/slide31.xml"/><Relationship Id="rId37" Type="http://schemas.openxmlformats.org/officeDocument/2006/relationships/slide" Target="slides/slide36.xml"/><Relationship Id="rId40" Type="http://schemas.openxmlformats.org/officeDocument/2006/relationships/slide" Target="slides/slide39.xml"/><Relationship Id="rId45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36" Type="http://schemas.openxmlformats.org/officeDocument/2006/relationships/slide" Target="slides/slide35.xml"/><Relationship Id="rId49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slide" Target="slides/slide30.xml"/><Relationship Id="rId44" Type="http://schemas.openxmlformats.org/officeDocument/2006/relationships/slide" Target="slides/slide43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43" Type="http://schemas.openxmlformats.org/officeDocument/2006/relationships/slide" Target="slides/slide42.xml"/><Relationship Id="rId48" Type="http://schemas.openxmlformats.org/officeDocument/2006/relationships/theme" Target="theme/theme1.xml"/><Relationship Id="rId8" Type="http://schemas.openxmlformats.org/officeDocument/2006/relationships/slide" Target="slides/slide7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3.emf"/><Relationship Id="rId2" Type="http://schemas.openxmlformats.org/officeDocument/2006/relationships/image" Target="../media/image2.emf"/><Relationship Id="rId1" Type="http://schemas.openxmlformats.org/officeDocument/2006/relationships/image" Target="../media/image1.emf"/></Relationships>
</file>

<file path=ppt/drawings/_rels/vmlDrawing2.v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image" Target="../media/image4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CB14AFDA-3F36-4B43-8083-8C95665D9296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ru-RU" noProof="0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  <a:normAutofit/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latin typeface="+mn-lt"/>
                <a:cs typeface="+mn-cs"/>
              </a:defRPr>
            </a:lvl1pPr>
          </a:lstStyle>
          <a:p>
            <a:pPr>
              <a:defRPr/>
            </a:pPr>
            <a:fld id="{888B3B63-FF11-4B48-9DBD-6CF7AB021B5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89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7890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549A5CA1-0F31-4A7B-A8C3-A340E9674336}" type="slidenum">
              <a:rPr lang="ru-RU" altLang="ru-RU" sz="1200">
                <a:latin typeface="+mn-lt"/>
              </a:rPr>
              <a:pPr algn="r">
                <a:defRPr/>
              </a:pPr>
              <a:t>5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5" name="Образ слайда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2706" name="Заметки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  <p:sp>
        <p:nvSpPr>
          <p:cNvPr id="19459" name="Номер слайда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miter lim="800000"/>
            <a:headEnd/>
            <a:tailEnd/>
          </a:ln>
        </p:spPr>
        <p:txBody>
          <a:bodyPr anchor="b"/>
          <a:lstStyle/>
          <a:p>
            <a:pPr algn="r">
              <a:defRPr/>
            </a:pPr>
            <a:fld id="{68187E2F-5ACE-4360-B78F-2387B6C8BFD2}" type="slidenum">
              <a:rPr lang="ru-RU" altLang="ru-RU" sz="1200">
                <a:latin typeface="+mn-lt"/>
              </a:rPr>
              <a:pPr algn="r">
                <a:defRPr/>
              </a:pPr>
              <a:t>6</a:t>
            </a:fld>
            <a:endParaRPr lang="ru-RU" altLang="ru-RU" sz="1200">
              <a:latin typeface="+mn-lt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3" name="Rectangle 2"/>
          <p:cNvSpPr>
            <a:spLocks noGrp="1" noRot="1" noChangeAspect="1" noChangeArrowheads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4" name="Rectangle 3"/>
          <p:cNvSpPr>
            <a:spLocks noGrp="1" noChangeArrowheads="1"/>
          </p:cNvSpPr>
          <p:nvPr>
            <p:ph type="body" idx="1"/>
          </p:nvPr>
        </p:nvSpPr>
        <p:spPr bwMode="auto">
          <a:noFill/>
        </p:spPr>
        <p:txBody>
          <a:bodyPr/>
          <a:lstStyle/>
          <a:p>
            <a:pPr eaLnBrk="1" hangingPunct="1">
              <a:spcBef>
                <a:spcPct val="0"/>
              </a:spcBef>
            </a:pPr>
            <a:endParaRPr lang="ru-RU" altLang="ru-RU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2FDC842-8408-40F6-9F9E-8B1E7D10FA4E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6C4D375-F479-4721-981A-979264B09DB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FFEAF37-63E3-4EFF-8CF1-46AFB70DEED0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D18BD37-B678-405E-9B7B-4168232E3F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883AEDD-9AD2-4055-8B91-C060CCFCBCBD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415673B-ABB2-4429-A6BC-CD6B0037AA17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5649D1-6338-4A3C-BD40-463784FED932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D2E247C-B744-4BE3-B06B-FC934AB071A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469C92F-58C5-4D7F-B989-72338B05C526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50A847B-129A-47BD-942E-6DF135F0F80B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439B579-D6CB-4825-96D8-2539234A1537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B861934-FFA3-4AC0-92DC-1F24449AA91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7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80DFE8E-1BA4-4015-8A9F-DAFD67B00262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8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882552C-4218-44A3-A200-546B3113ED74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</a:p>
        </p:txBody>
      </p:sp>
      <p:sp>
        <p:nvSpPr>
          <p:cNvPr id="3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718CF32-DC3B-46BC-8399-4F531D99A0CD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4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DD2DC05-63CA-438C-987D-8F6609606420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828C2F-1B05-415E-B082-CDE0B9600BFD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3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E30CD6-0DB3-4209-8D98-8500A2DC1AC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86270A7-EE02-44B7-8849-57D4CF5130F5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B47617B-C478-4836-A474-87C63D27ABA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ru-RU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C9FF2EA-F6CB-4CA6-B2FE-A078D48E90CB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6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0C2B501-9028-4668-9952-3356C7430C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9AB5E4"/>
            </a:gs>
            <a:gs pos="50000">
              <a:srgbClr val="C2D1ED"/>
            </a:gs>
            <a:gs pos="100000">
              <a:srgbClr val="E1E8F5"/>
            </a:gs>
          </a:gsLst>
          <a:lin ang="54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Заголовок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1027" name="Текст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ED561112-6833-4986-914C-E85D251679C1}" type="datetimeFigureOut">
              <a:rPr lang="ru-RU"/>
              <a:pPr>
                <a:defRPr/>
              </a:pPr>
              <a:t>10.01.2024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 b="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AFA04CBD-6358-4899-A891-130ECA5CE92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0" r:id="rId1"/>
    <p:sldLayoutId id="2147483699" r:id="rId2"/>
    <p:sldLayoutId id="2147483698" r:id="rId3"/>
    <p:sldLayoutId id="2147483697" r:id="rId4"/>
    <p:sldLayoutId id="2147483696" r:id="rId5"/>
    <p:sldLayoutId id="2147483695" r:id="rId6"/>
    <p:sldLayoutId id="2147483694" r:id="rId7"/>
    <p:sldLayoutId id="2147483693" r:id="rId8"/>
    <p:sldLayoutId id="2147483692" r:id="rId9"/>
    <p:sldLayoutId id="2147483691" r:id="rId10"/>
    <p:sldLayoutId id="214748369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2.png"/><Relationship Id="rId3" Type="http://schemas.openxmlformats.org/officeDocument/2006/relationships/image" Target="../media/image7.png"/><Relationship Id="rId7" Type="http://schemas.openxmlformats.org/officeDocument/2006/relationships/image" Target="../media/image11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0.png"/><Relationship Id="rId5" Type="http://schemas.openxmlformats.org/officeDocument/2006/relationships/image" Target="../media/image9.png"/><Relationship Id="rId4" Type="http://schemas.openxmlformats.org/officeDocument/2006/relationships/image" Target="../media/image8.png"/><Relationship Id="rId9" Type="http://schemas.openxmlformats.org/officeDocument/2006/relationships/image" Target="../media/image13.png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7" Type="http://schemas.openxmlformats.org/officeDocument/2006/relationships/image" Target="../media/image12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4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12.png"/><Relationship Id="rId4" Type="http://schemas.openxmlformats.org/officeDocument/2006/relationships/image" Target="../media/image9.png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/Relationships>
</file>

<file path=ppt/slides/_rels/slide3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12.pn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7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.bin"/><Relationship Id="rId3" Type="http://schemas.openxmlformats.org/officeDocument/2006/relationships/notesSlide" Target="../notesSlides/notesSlide1.xml"/><Relationship Id="rId7" Type="http://schemas.openxmlformats.org/officeDocument/2006/relationships/image" Target="../media/image2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Relationship Id="rId9" Type="http://schemas.openxmlformats.org/officeDocument/2006/relationships/image" Target="../media/image3.emf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6.bin"/><Relationship Id="rId3" Type="http://schemas.openxmlformats.org/officeDocument/2006/relationships/notesSlide" Target="../notesSlides/notesSlide2.xml"/><Relationship Id="rId7" Type="http://schemas.openxmlformats.org/officeDocument/2006/relationships/image" Target="../media/image5.e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oleObject" Target="../embeddings/oleObject5.bin"/><Relationship Id="rId5" Type="http://schemas.openxmlformats.org/officeDocument/2006/relationships/image" Target="../media/image4.emf"/><Relationship Id="rId4" Type="http://schemas.openxmlformats.org/officeDocument/2006/relationships/oleObject" Target="../embeddings/oleObject4.bin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7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11188" y="404813"/>
            <a:ext cx="7993062" cy="4608512"/>
          </a:xfrm>
        </p:spPr>
        <p:txBody>
          <a:bodyPr/>
          <a:lstStyle/>
          <a:p>
            <a:pPr eaLnBrk="1" hangingPunct="1"/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БЮДЖЕТ ДЛЯ ГРАЖДАН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>
                <a:latin typeface="Times New Roman" pitchFamily="18" charset="0"/>
                <a:cs typeface="Times New Roman" pitchFamily="18" charset="0"/>
              </a:rPr>
              <a:t>Б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юджет </a:t>
            </a:r>
            <a:r>
              <a:rPr lang="ru-RU" sz="3600" b="1" i="1" dirty="0" err="1" smtClean="0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на 2024 год и плановый период </a:t>
            </a:r>
            <a:b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3600" b="1" i="1" dirty="0" smtClean="0">
                <a:latin typeface="Times New Roman" pitchFamily="18" charset="0"/>
                <a:cs typeface="Times New Roman" pitchFamily="18" charset="0"/>
              </a:rPr>
              <a:t>2025-2026 годов</a:t>
            </a: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933825"/>
            <a:ext cx="6400800" cy="1754188"/>
          </a:xfrm>
        </p:spPr>
        <p:txBody>
          <a:bodyPr rtlCol="0">
            <a:normAutofit/>
          </a:bodyPr>
          <a:lstStyle/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sz="2000" b="1" i="1" kern="1200" dirty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</a:endParaRPr>
          </a:p>
          <a:p>
            <a:pPr marL="0" indent="0" algn="ctr" eaLnBrk="1" fontAlgn="auto" hangingPunct="1">
              <a:spcAft>
                <a:spcPts val="0"/>
              </a:spcAft>
              <a:buFont typeface="Arial" pitchFamily="34" charset="0"/>
              <a:buNone/>
              <a:defRPr/>
            </a:pPr>
            <a:endParaRPr lang="ru-RU" kern="1200" dirty="0">
              <a:solidFill>
                <a:schemeClr val="tx1">
                  <a:tint val="75000"/>
                </a:schemeClr>
              </a:solidFill>
            </a:endParaRPr>
          </a:p>
        </p:txBody>
      </p:sp>
    </p:spTree>
  </p:cSld>
  <p:clrMapOvr>
    <a:masterClrMapping/>
  </p:clrMapOvr>
  <p:transition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82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0300 «Национальная безопасность и правоохранительная деятельность»</a:t>
            </a:r>
          </a:p>
        </p:txBody>
      </p:sp>
      <p:sp>
        <p:nvSpPr>
          <p:cNvPr id="7782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782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2024 год – </a:t>
            </a:r>
            <a:r>
              <a:rPr lang="ru-RU" b="1" dirty="0" smtClean="0"/>
              <a:t>10508,8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7782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2026 год – </a:t>
            </a:r>
            <a:r>
              <a:rPr lang="ru-RU" b="1" dirty="0" smtClean="0"/>
              <a:t>9222,6</a:t>
            </a:r>
            <a:r>
              <a:rPr lang="ru-RU" b="1" dirty="0" smtClean="0"/>
              <a:t>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782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2025 год – </a:t>
            </a:r>
            <a:r>
              <a:rPr lang="ru-RU" b="1" dirty="0" smtClean="0"/>
              <a:t>9222,6</a:t>
            </a:r>
            <a:r>
              <a:rPr lang="ru-RU" b="1" dirty="0" smtClean="0"/>
              <a:t>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783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34575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характера, пожарная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безопасность –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/>
              <a:t>- 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диспетчерская служба</a:t>
            </a:r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Тейковского</a:t>
            </a:r>
            <a:r>
              <a:rPr lang="ru-RU" sz="1200" dirty="0"/>
              <a:t>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района» - </a:t>
            </a:r>
            <a:r>
              <a:rPr lang="ru-RU" sz="1200" dirty="0" smtClean="0"/>
              <a:t>9222,6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783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Предупреждение и ликвидация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природного и техногенного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характера, пожарная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безопасность – </a:t>
            </a:r>
            <a:r>
              <a:rPr lang="ru-RU" sz="1200" dirty="0" smtClean="0"/>
              <a:t>1286,3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Обеспечение деятельности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Тейковского</a:t>
            </a:r>
            <a:r>
              <a:rPr lang="ru-RU" sz="1200" dirty="0"/>
              <a:t>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района» - 9222,5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783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31686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Предупреждение и ликвидация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последствий чрезвычайных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ситуаций и стихийных бедствий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природного и техногенного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характера, пожарная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безопасность –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МКУ «Единая дежурно-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Диспетчерская служба </a:t>
            </a:r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Тейковского</a:t>
            </a:r>
            <a:r>
              <a:rPr lang="ru-RU" sz="1200" dirty="0"/>
              <a:t> муниципального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Района» - </a:t>
            </a:r>
            <a:r>
              <a:rPr lang="ru-RU" sz="1200" dirty="0" smtClean="0"/>
              <a:t>9222,6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84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0400 «Национальная экономика»</a:t>
            </a:r>
          </a:p>
        </p:txBody>
      </p:sp>
      <p:sp>
        <p:nvSpPr>
          <p:cNvPr id="7885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21652,0 т.р. </a:t>
            </a:r>
          </a:p>
        </p:txBody>
      </p:sp>
      <p:sp>
        <p:nvSpPr>
          <p:cNvPr id="7885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22066,2 т.р.</a:t>
            </a:r>
          </a:p>
        </p:txBody>
      </p:sp>
      <p:sp>
        <p:nvSpPr>
          <p:cNvPr id="7885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22340,4 т.р.</a:t>
            </a:r>
          </a:p>
        </p:txBody>
      </p:sp>
      <p:sp>
        <p:nvSpPr>
          <p:cNvPr id="7885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1378,7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18736,7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- 2225,0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1239,3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хозяйства (дорожные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18337,7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Tx/>
              <a:buChar char="-"/>
            </a:pPr>
            <a:r>
              <a:rPr lang="ru-RU" sz="1200"/>
              <a:t>2075,0 тыс.руб.</a:t>
            </a:r>
          </a:p>
          <a:p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885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8813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Сельское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614,0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Дорожное хозяйство (дорожные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фонды) – 19227,2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национальной экономики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- 2225,0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873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0500 «Жилищно-коммунальное хозяйство»</a:t>
            </a:r>
          </a:p>
        </p:txBody>
      </p:sp>
      <p:sp>
        <p:nvSpPr>
          <p:cNvPr id="79874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9875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2024 год – </a:t>
            </a:r>
            <a:r>
              <a:rPr lang="ru-RU" b="1" dirty="0" smtClean="0"/>
              <a:t>49635,2т.р</a:t>
            </a:r>
            <a:r>
              <a:rPr lang="ru-RU" b="1" dirty="0"/>
              <a:t>. </a:t>
            </a:r>
          </a:p>
        </p:txBody>
      </p:sp>
      <p:sp>
        <p:nvSpPr>
          <p:cNvPr id="79876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2026 год – </a:t>
            </a:r>
            <a:r>
              <a:rPr lang="ru-RU" b="1" dirty="0" smtClean="0"/>
              <a:t>30963,5</a:t>
            </a:r>
            <a:r>
              <a:rPr lang="ru-RU" b="1" dirty="0" smtClean="0"/>
              <a:t>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9877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2025 год – </a:t>
            </a:r>
            <a:r>
              <a:rPr lang="ru-RU" b="1" dirty="0" smtClean="0"/>
              <a:t>34351,4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9878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4234,8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27953,7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Благоустройство </a:t>
            </a:r>
            <a:r>
              <a:rPr lang="ru-RU" sz="1200" dirty="0" smtClean="0"/>
              <a:t>– 2162,9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9879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37648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Жилищное 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4278,0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43194,3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Благоустройство- </a:t>
            </a:r>
            <a:r>
              <a:rPr lang="ru-RU" sz="1200" dirty="0" smtClean="0"/>
              <a:t>2162,9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9880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4479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 err="1" smtClean="0"/>
              <a:t>тЖилищное</a:t>
            </a:r>
            <a:r>
              <a:rPr lang="ru-RU" sz="1200" dirty="0" smtClean="0"/>
              <a:t> </a:t>
            </a:r>
            <a:r>
              <a:rPr lang="ru-RU" sz="1200" dirty="0"/>
              <a:t>хозяйство – 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4234,8 </a:t>
            </a:r>
            <a:r>
              <a:rPr lang="ru-RU" sz="1200" dirty="0" err="1"/>
              <a:t>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Коммунальное хозяйство -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24565,8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Благоустройство </a:t>
            </a:r>
            <a:r>
              <a:rPr lang="ru-RU" sz="1200" dirty="0" smtClean="0"/>
              <a:t>– </a:t>
            </a:r>
            <a:r>
              <a:rPr lang="ru-RU" sz="1200" dirty="0" smtClean="0"/>
              <a:t>2162,9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897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0700 «Образование»</a:t>
            </a:r>
          </a:p>
        </p:txBody>
      </p:sp>
      <p:sp>
        <p:nvSpPr>
          <p:cNvPr id="80898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30972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0899" name="AutoShape 4"/>
          <p:cNvSpPr>
            <a:spLocks noChangeArrowheads="1"/>
          </p:cNvSpPr>
          <p:nvPr/>
        </p:nvSpPr>
        <p:spPr bwMode="auto">
          <a:xfrm>
            <a:off x="250825" y="1412875"/>
            <a:ext cx="2592388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2024 год- </a:t>
            </a:r>
            <a:r>
              <a:rPr lang="ru-RU" b="1" dirty="0" smtClean="0"/>
              <a:t>185586,0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0900" name="AutoShape 5"/>
          <p:cNvSpPr>
            <a:spLocks noChangeArrowheads="1"/>
          </p:cNvSpPr>
          <p:nvPr/>
        </p:nvSpPr>
        <p:spPr bwMode="auto">
          <a:xfrm>
            <a:off x="6372225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2026 год- </a:t>
            </a:r>
            <a:r>
              <a:rPr lang="ru-RU" b="1" dirty="0" smtClean="0"/>
              <a:t>169556,7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0901" name="AutoShape 6"/>
          <p:cNvSpPr>
            <a:spLocks noChangeArrowheads="1"/>
          </p:cNvSpPr>
          <p:nvPr/>
        </p:nvSpPr>
        <p:spPr bwMode="auto">
          <a:xfrm>
            <a:off x="3348038" y="1412875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2025 год- </a:t>
            </a:r>
            <a:r>
              <a:rPr lang="ru-RU" b="1" dirty="0" smtClean="0"/>
              <a:t>173880,0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0902" name="AutoShape 7"/>
          <p:cNvSpPr>
            <a:spLocks noChangeArrowheads="1"/>
          </p:cNvSpPr>
          <p:nvPr/>
        </p:nvSpPr>
        <p:spPr bwMode="auto">
          <a:xfrm>
            <a:off x="3203575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Дошкольное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 – </a:t>
            </a:r>
            <a:r>
              <a:rPr lang="ru-RU" sz="1200" dirty="0" smtClean="0"/>
              <a:t>22701,5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Общее  образование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 - </a:t>
            </a:r>
            <a:r>
              <a:rPr lang="ru-RU" sz="1200" dirty="0" smtClean="0"/>
              <a:t>132856,1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Tx/>
              <a:buChar char="-"/>
            </a:pPr>
            <a:r>
              <a:rPr lang="ru-RU" sz="1200" dirty="0"/>
              <a:t>Дополнительное образование</a:t>
            </a:r>
          </a:p>
          <a:p>
            <a:r>
              <a:rPr lang="ru-RU" sz="1200" dirty="0"/>
              <a:t>детей – </a:t>
            </a:r>
            <a:r>
              <a:rPr lang="ru-RU" sz="1200" dirty="0" smtClean="0"/>
              <a:t>5450,1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Молодежная политика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- 380,0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образования – 12492,3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0903" name="AutoShape 8"/>
          <p:cNvSpPr>
            <a:spLocks noChangeArrowheads="1"/>
          </p:cNvSpPr>
          <p:nvPr/>
        </p:nvSpPr>
        <p:spPr bwMode="auto">
          <a:xfrm>
            <a:off x="179388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24922,7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134503,4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Tx/>
              <a:buChar char="-"/>
            </a:pPr>
            <a:r>
              <a:rPr lang="ru-RU" sz="1200" dirty="0"/>
              <a:t>Дополнительное образование</a:t>
            </a:r>
          </a:p>
          <a:p>
            <a:r>
              <a:rPr lang="ru-RU" sz="1200" dirty="0"/>
              <a:t>детей – </a:t>
            </a:r>
            <a:r>
              <a:rPr lang="ru-RU" sz="1200" dirty="0" smtClean="0"/>
              <a:t>9472,0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- 430,0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образования – </a:t>
            </a:r>
            <a:r>
              <a:rPr lang="ru-RU" sz="1200" dirty="0" smtClean="0"/>
              <a:t>16257,9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80904" name="AutoShape 9"/>
          <p:cNvSpPr>
            <a:spLocks noChangeArrowheads="1"/>
          </p:cNvSpPr>
          <p:nvPr/>
        </p:nvSpPr>
        <p:spPr bwMode="auto">
          <a:xfrm>
            <a:off x="6227763" y="1989138"/>
            <a:ext cx="2736850" cy="3384550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Дошкольное образование – 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22701,5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Общее  образование -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128532,8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Tx/>
              <a:buChar char="-"/>
            </a:pPr>
            <a:r>
              <a:rPr lang="ru-RU" sz="1200" dirty="0"/>
              <a:t> Дополнительное образование</a:t>
            </a:r>
          </a:p>
          <a:p>
            <a:r>
              <a:rPr lang="ru-RU" sz="1200" dirty="0"/>
              <a:t>детей – </a:t>
            </a:r>
            <a:r>
              <a:rPr lang="ru-RU" sz="1200" dirty="0" smtClean="0"/>
              <a:t>5450,1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Молодежная политика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- 380,0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образования – 12492,3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2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0800 «Культура, кинематография»</a:t>
            </a:r>
          </a:p>
        </p:txBody>
      </p:sp>
      <p:sp>
        <p:nvSpPr>
          <p:cNvPr id="81922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3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2024 год – </a:t>
            </a:r>
            <a:r>
              <a:rPr lang="ru-RU" b="1" dirty="0" smtClean="0"/>
              <a:t>13062,4</a:t>
            </a:r>
            <a:r>
              <a:rPr lang="ru-RU" b="1" dirty="0" smtClean="0"/>
              <a:t>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1924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2026 год – </a:t>
            </a:r>
            <a:r>
              <a:rPr lang="ru-RU" b="1" dirty="0" smtClean="0"/>
              <a:t>9708,6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81925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9737,4 т.р.</a:t>
            </a:r>
          </a:p>
        </p:txBody>
      </p:sp>
      <p:sp>
        <p:nvSpPr>
          <p:cNvPr id="81926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Культура – 7021,4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- 2716,0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1927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Культура  – </a:t>
            </a:r>
            <a:r>
              <a:rPr lang="ru-RU" sz="1200" dirty="0" smtClean="0"/>
              <a:t>10346,4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вопросы в области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 - 2716,0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Char char="Ø"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endParaRPr lang="ru-RU" sz="1200" dirty="0"/>
          </a:p>
        </p:txBody>
      </p:sp>
      <p:sp>
        <p:nvSpPr>
          <p:cNvPr id="81928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80022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Культура – </a:t>
            </a:r>
            <a:r>
              <a:rPr lang="ru-RU" sz="1200" dirty="0" smtClean="0"/>
              <a:t>6992,6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вопросы в области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культуры, кинематографии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 -2716,0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2945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1000 «Социальная политика»</a:t>
            </a:r>
          </a:p>
        </p:txBody>
      </p:sp>
      <p:sp>
        <p:nvSpPr>
          <p:cNvPr id="82946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r>
              <a:rPr lang="ru-RU" sz="120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47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2024 год -  </a:t>
            </a:r>
            <a:r>
              <a:rPr lang="ru-RU" b="1" dirty="0" smtClean="0"/>
              <a:t>5165,1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82948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4807,5 т.р.</a:t>
            </a:r>
          </a:p>
        </p:txBody>
      </p:sp>
      <p:sp>
        <p:nvSpPr>
          <p:cNvPr id="82949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-  5221,0 т.р.</a:t>
            </a:r>
          </a:p>
        </p:txBody>
      </p:sp>
      <p:sp>
        <p:nvSpPr>
          <p:cNvPr id="82950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Социальное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населения –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- 3428,7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1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Социальное обеспечение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населения  - 0,0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- 3372,8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2952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26654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Пенсионное обеспечение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1792,3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Охрана семьи и детства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- 3015,2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969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1100 «Физическая культура и спорт»</a:t>
            </a:r>
          </a:p>
        </p:txBody>
      </p:sp>
      <p:sp>
        <p:nvSpPr>
          <p:cNvPr id="83970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1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430,0 т.р. </a:t>
            </a:r>
          </a:p>
        </p:txBody>
      </p:sp>
      <p:sp>
        <p:nvSpPr>
          <p:cNvPr id="83972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330,0 т.р.</a:t>
            </a:r>
          </a:p>
        </p:txBody>
      </p:sp>
      <p:sp>
        <p:nvSpPr>
          <p:cNvPr id="83973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330,0 т.р.</a:t>
            </a:r>
          </a:p>
        </p:txBody>
      </p:sp>
      <p:sp>
        <p:nvSpPr>
          <p:cNvPr id="83974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культуры– 330,0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Массовый спорт – 0,0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83975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культура – 430,0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 Массовый спорт – 0,0 тыс.руб.</a:t>
            </a:r>
          </a:p>
        </p:txBody>
      </p:sp>
      <p:sp>
        <p:nvSpPr>
          <p:cNvPr id="83976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Физическая культура –330,0 т.руб.</a:t>
            </a:r>
          </a:p>
          <a:p>
            <a:pPr>
              <a:buFont typeface="Wingdings" pitchFamily="2" charset="2"/>
              <a:buChar char="Ø"/>
            </a:pPr>
            <a:r>
              <a:rPr lang="ru-RU" sz="1200"/>
              <a:t> Массовый спорт – 0,0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594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«Межбюджетные трансферты общего характера бюджетам бюджетной системы Российской Федерации»</a:t>
            </a:r>
          </a:p>
        </p:txBody>
      </p:sp>
      <p:sp>
        <p:nvSpPr>
          <p:cNvPr id="110595" name="AutoShape 3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10596" name="AutoShape 4"/>
          <p:cNvSpPr>
            <a:spLocks noChangeArrowheads="1"/>
          </p:cNvSpPr>
          <p:nvPr/>
        </p:nvSpPr>
        <p:spPr bwMode="auto">
          <a:xfrm>
            <a:off x="323850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2024 год – 0,0 т.р. </a:t>
            </a:r>
          </a:p>
        </p:txBody>
      </p:sp>
      <p:sp>
        <p:nvSpPr>
          <p:cNvPr id="110597" name="AutoShape 5"/>
          <p:cNvSpPr>
            <a:spLocks noChangeArrowheads="1"/>
          </p:cNvSpPr>
          <p:nvPr/>
        </p:nvSpPr>
        <p:spPr bwMode="auto">
          <a:xfrm>
            <a:off x="6372225" y="1700213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2026 год – 0,0 т.р.</a:t>
            </a:r>
          </a:p>
        </p:txBody>
      </p:sp>
      <p:sp>
        <p:nvSpPr>
          <p:cNvPr id="110598" name="AutoShape 6"/>
          <p:cNvSpPr>
            <a:spLocks noChangeArrowheads="1"/>
          </p:cNvSpPr>
          <p:nvPr/>
        </p:nvSpPr>
        <p:spPr bwMode="auto">
          <a:xfrm>
            <a:off x="3348038" y="1700213"/>
            <a:ext cx="2519362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/>
              <a:t>2025 год – 45363,5 т.р.</a:t>
            </a:r>
          </a:p>
        </p:txBody>
      </p:sp>
      <p:sp>
        <p:nvSpPr>
          <p:cNvPr id="110599" name="AutoShape 7"/>
          <p:cNvSpPr>
            <a:spLocks noChangeArrowheads="1"/>
          </p:cNvSpPr>
          <p:nvPr/>
        </p:nvSpPr>
        <p:spPr bwMode="auto">
          <a:xfrm>
            <a:off x="3203575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Прочие межбюджетные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трансферты общего характеру –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45363,5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10600" name="AutoShape 8"/>
          <p:cNvSpPr>
            <a:spLocks noChangeArrowheads="1"/>
          </p:cNvSpPr>
          <p:nvPr/>
        </p:nvSpPr>
        <p:spPr bwMode="auto">
          <a:xfrm>
            <a:off x="179388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 Прочие межбюджетные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трансферты общего характера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– 0,0 т.руб.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110601" name="AutoShape 9"/>
          <p:cNvSpPr>
            <a:spLocks noChangeArrowheads="1"/>
          </p:cNvSpPr>
          <p:nvPr/>
        </p:nvSpPr>
        <p:spPr bwMode="auto">
          <a:xfrm>
            <a:off x="6227763" y="2276475"/>
            <a:ext cx="2736850" cy="122396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  Прочие межбюджетные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 трансферты общего характера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– 0,0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accent1">
                <a:tint val="66000"/>
                <a:satMod val="160000"/>
              </a:schemeClr>
            </a:gs>
            <a:gs pos="50000">
              <a:schemeClr val="accent1">
                <a:tint val="44500"/>
                <a:satMod val="160000"/>
              </a:schemeClr>
            </a:gs>
            <a:gs pos="100000">
              <a:schemeClr val="accent1">
                <a:tint val="23500"/>
                <a:satMod val="160000"/>
              </a:schemeClr>
            </a:gs>
          </a:gsLst>
          <a:lin ang="162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4994" name="Заголовок 1"/>
          <p:cNvSpPr txBox="1">
            <a:spLocks/>
          </p:cNvSpPr>
          <p:nvPr/>
        </p:nvSpPr>
        <p:spPr bwMode="auto">
          <a:xfrm>
            <a:off x="209550" y="188913"/>
            <a:ext cx="8934450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Муниципальные программы </a:t>
            </a:r>
            <a:r>
              <a:rPr lang="ru-RU" sz="2000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sz="2000" b="1" i="1" dirty="0">
                <a:latin typeface="Times New Roman" pitchFamily="18" charset="0"/>
                <a:cs typeface="Times New Roman" pitchFamily="18" charset="0"/>
              </a:rPr>
              <a:t> муниципального района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2024 год –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266284,1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(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82,0%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общих расходов бюджета)</a:t>
            </a:r>
          </a:p>
          <a:p>
            <a:pPr algn="ctr"/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2025 год –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281679,8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83,3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%)              2026 год -  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231293,9 </a:t>
            </a:r>
            <a:r>
              <a:rPr lang="ru-RU" sz="1600" b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sz="1600" b="1" dirty="0" smtClean="0">
                <a:latin typeface="Times New Roman" pitchFamily="18" charset="0"/>
                <a:cs typeface="Times New Roman" pitchFamily="18" charset="0"/>
              </a:rPr>
              <a:t>80,2 </a:t>
            </a:r>
            <a:r>
              <a:rPr lang="ru-RU" sz="1600" b="1" dirty="0">
                <a:latin typeface="Times New Roman" pitchFamily="18" charset="0"/>
                <a:cs typeface="Times New Roman" pitchFamily="18" charset="0"/>
              </a:rPr>
              <a:t>%)</a:t>
            </a:r>
          </a:p>
        </p:txBody>
      </p:sp>
      <p:grpSp>
        <p:nvGrpSpPr>
          <p:cNvPr id="84995" name="Скругленный прямоугольник 3"/>
          <p:cNvGrpSpPr>
            <a:grpSpLocks/>
          </p:cNvGrpSpPr>
          <p:nvPr/>
        </p:nvGrpSpPr>
        <p:grpSpPr bwMode="auto">
          <a:xfrm>
            <a:off x="323850" y="3644900"/>
            <a:ext cx="4249738" cy="1225550"/>
            <a:chOff x="92" y="2454"/>
            <a:chExt cx="2651" cy="386"/>
          </a:xfrm>
        </p:grpSpPr>
        <p:pic>
          <p:nvPicPr>
            <p:cNvPr id="8502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65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7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521" cy="35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«Развитие физической культуры и спорта в Тейковском муниципальном районе»</a:t>
              </a:r>
            </a:p>
            <a:p>
              <a:pPr algn="ctr"/>
              <a:r>
                <a:rPr lang="ru-RU" altLang="ru-RU" sz="1200" b="1">
                  <a:latin typeface="Times New Roman" pitchFamily="18" charset="0"/>
                </a:rPr>
                <a:t>2024 г. - 430,0 </a:t>
              </a:r>
              <a:r>
                <a:rPr lang="ru-RU" altLang="ru-RU" sz="1000" b="1">
                  <a:latin typeface="Times New Roman" pitchFamily="18" charset="0"/>
                </a:rPr>
                <a:t>ТЫС.РУБ., </a:t>
              </a:r>
              <a:r>
                <a:rPr lang="ru-RU" altLang="ru-RU" sz="1200" b="1">
                  <a:latin typeface="Times New Roman" pitchFamily="18" charset="0"/>
                </a:rPr>
                <a:t>2025 -2026 – по 330,0 тыс.руб.</a:t>
              </a:r>
              <a:r>
                <a:rPr lang="ru-RU" altLang="ru-RU" sz="1000" b="1">
                  <a:latin typeface="Times New Roman" pitchFamily="18" charset="0"/>
                </a:rPr>
                <a:t> ЕЖЕГОДНО</a:t>
              </a:r>
              <a:r>
                <a:rPr lang="ru-RU" altLang="ru-RU" sz="1400" b="1">
                  <a:latin typeface="Times New Roman" pitchFamily="18" charset="0"/>
                </a:rPr>
                <a:t>                   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6" name="Скругленный прямоугольник 6"/>
          <p:cNvGrpSpPr>
            <a:grpSpLocks/>
          </p:cNvGrpSpPr>
          <p:nvPr/>
        </p:nvGrpSpPr>
        <p:grpSpPr bwMode="auto">
          <a:xfrm>
            <a:off x="4643438" y="3644900"/>
            <a:ext cx="4319587" cy="1584325"/>
            <a:chOff x="2880" y="2485"/>
            <a:chExt cx="2711" cy="525"/>
          </a:xfrm>
        </p:grpSpPr>
        <p:pic>
          <p:nvPicPr>
            <p:cNvPr id="85024" name="Скругленный прямоугольник 6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80" y="2485"/>
              <a:ext cx="2711" cy="52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5" name="Text Box 12"/>
            <p:cNvSpPr txBox="1">
              <a:spLocks noChangeArrowheads="1"/>
            </p:cNvSpPr>
            <p:nvPr/>
          </p:nvSpPr>
          <p:spPr bwMode="auto">
            <a:xfrm>
              <a:off x="2965" y="2526"/>
              <a:ext cx="2581" cy="43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4997" name="Скругленный прямоугольник 8"/>
          <p:cNvGrpSpPr>
            <a:grpSpLocks/>
          </p:cNvGrpSpPr>
          <p:nvPr/>
        </p:nvGrpSpPr>
        <p:grpSpPr bwMode="auto">
          <a:xfrm>
            <a:off x="4572000" y="5229225"/>
            <a:ext cx="4321175" cy="1425575"/>
            <a:chOff x="2880" y="3164"/>
            <a:chExt cx="2689" cy="748"/>
          </a:xfrm>
        </p:grpSpPr>
        <p:pic>
          <p:nvPicPr>
            <p:cNvPr id="85022" name="Скругленный прямоугольник 8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80" y="3164"/>
              <a:ext cx="2689" cy="6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3" name="Text Box 15"/>
            <p:cNvSpPr txBox="1">
              <a:spLocks noChangeArrowheads="1"/>
            </p:cNvSpPr>
            <p:nvPr/>
          </p:nvSpPr>
          <p:spPr bwMode="auto">
            <a:xfrm>
              <a:off x="2880" y="3202"/>
              <a:ext cx="2689" cy="7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«Управление муниципальным имуществом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г.- </a:t>
              </a:r>
              <a:r>
                <a:rPr lang="ru-RU" altLang="ru-RU" sz="1400" b="1" dirty="0" smtClean="0">
                  <a:latin typeface="Times New Roman" pitchFamily="18" charset="0"/>
                </a:rPr>
                <a:t>2026 </a:t>
              </a:r>
              <a:r>
                <a:rPr lang="ru-RU" altLang="ru-RU" sz="1400" b="1" dirty="0">
                  <a:latin typeface="Times New Roman" pitchFamily="18" charset="0"/>
                </a:rPr>
                <a:t>г.- по 2575,0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 ежегодно;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      </a:t>
              </a:r>
            </a:p>
          </p:txBody>
        </p:sp>
      </p:grpSp>
      <p:grpSp>
        <p:nvGrpSpPr>
          <p:cNvPr id="84998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2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2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4999" name="Скругленный прямоугольник 12"/>
          <p:cNvGrpSpPr>
            <a:grpSpLocks/>
          </p:cNvGrpSpPr>
          <p:nvPr/>
        </p:nvGrpSpPr>
        <p:grpSpPr bwMode="auto">
          <a:xfrm>
            <a:off x="4500563" y="1125538"/>
            <a:ext cx="4316412" cy="1131887"/>
            <a:chOff x="2897" y="866"/>
            <a:chExt cx="2711" cy="652"/>
          </a:xfrm>
        </p:grpSpPr>
        <p:pic>
          <p:nvPicPr>
            <p:cNvPr id="85018" name="Скругленный прямоугольник 12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2939" y="866"/>
              <a:ext cx="2669" cy="6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9" name="Text Box 24"/>
            <p:cNvSpPr txBox="1">
              <a:spLocks noChangeArrowheads="1"/>
            </p:cNvSpPr>
            <p:nvPr/>
          </p:nvSpPr>
          <p:spPr bwMode="auto">
            <a:xfrm>
              <a:off x="2897" y="866"/>
              <a:ext cx="2666" cy="65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 Экономическое развитие Тейковского муниципального района»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г.- 2026  г.г. по 500,0 тыс.руб. ежегодно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85000" name="Скругленный прямоугольник 14"/>
          <p:cNvGrpSpPr>
            <a:grpSpLocks/>
          </p:cNvGrpSpPr>
          <p:nvPr/>
        </p:nvGrpSpPr>
        <p:grpSpPr bwMode="auto">
          <a:xfrm>
            <a:off x="250825" y="4941888"/>
            <a:ext cx="4248150" cy="1916112"/>
            <a:chOff x="87" y="3255"/>
            <a:chExt cx="2696" cy="735"/>
          </a:xfrm>
        </p:grpSpPr>
        <p:pic>
          <p:nvPicPr>
            <p:cNvPr id="85016" name="Скругленный прямоугольник 14"/>
            <p:cNvPicPr>
              <a:picLocks noChangeArrowheads="1"/>
            </p:cNvPicPr>
            <p:nvPr/>
          </p:nvPicPr>
          <p:blipFill>
            <a:blip r:embed="rId7">
              <a:grayscl/>
            </a:blip>
            <a:srcRect/>
            <a:stretch>
              <a:fillRect/>
            </a:stretch>
          </p:blipFill>
          <p:spPr bwMode="auto">
            <a:xfrm>
              <a:off x="87" y="3255"/>
              <a:ext cx="2696" cy="69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7" name="Text Box 27"/>
            <p:cNvSpPr txBox="1">
              <a:spLocks noChangeArrowheads="1"/>
            </p:cNvSpPr>
            <p:nvPr/>
          </p:nvSpPr>
          <p:spPr bwMode="auto">
            <a:xfrm>
              <a:off x="106" y="3294"/>
              <a:ext cx="2547" cy="69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«Обеспечение качественным  жильем, услугами жилищно-коммунального хозяйства и улучшение состояния коммунальной инфраструктуры»   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г.- </a:t>
              </a:r>
              <a:r>
                <a:rPr lang="ru-RU" altLang="ru-RU" sz="1400" b="1" dirty="0" smtClean="0">
                  <a:latin typeface="Times New Roman" pitchFamily="18" charset="0"/>
                </a:rPr>
                <a:t>40496,4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b="1" dirty="0" err="1">
                  <a:latin typeface="Times New Roman" pitchFamily="18" charset="0"/>
                </a:rPr>
                <a:t>т.р</a:t>
              </a:r>
              <a:r>
                <a:rPr lang="ru-RU" altLang="ru-RU" sz="1400" b="1" dirty="0">
                  <a:latin typeface="Times New Roman" pitchFamily="18" charset="0"/>
                </a:rPr>
                <a:t>.; 2025 г.- </a:t>
              </a:r>
              <a:r>
                <a:rPr lang="ru-RU" altLang="ru-RU" sz="1400" b="1" dirty="0" smtClean="0">
                  <a:latin typeface="Times New Roman" pitchFamily="18" charset="0"/>
                </a:rPr>
                <a:t>25628,5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.; 2026 г. – </a:t>
              </a:r>
              <a:r>
                <a:rPr lang="ru-RU" altLang="ru-RU" sz="1400" b="1" dirty="0" smtClean="0">
                  <a:latin typeface="Times New Roman" pitchFamily="18" charset="0"/>
                </a:rPr>
                <a:t>25597,7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b="1" dirty="0" err="1">
                  <a:latin typeface="Times New Roman" pitchFamily="18" charset="0"/>
                </a:rPr>
                <a:t>т.руб</a:t>
              </a:r>
              <a:r>
                <a:rPr lang="ru-RU" altLang="ru-RU" sz="1400" b="1" dirty="0">
                  <a:latin typeface="Times New Roman" pitchFamily="18" charset="0"/>
                </a:rPr>
                <a:t>. </a:t>
              </a:r>
              <a:endParaRPr lang="ru-RU" altLang="ru-RU" sz="1400" dirty="0">
                <a:solidFill>
                  <a:schemeClr val="bg1"/>
                </a:solidFill>
                <a:latin typeface="Calibri" pitchFamily="34" charset="0"/>
              </a:endParaRPr>
            </a:p>
            <a:p>
              <a:pPr algn="ctr"/>
              <a:endParaRPr lang="ru-RU" altLang="ru-RU" sz="1400" dirty="0">
                <a:solidFill>
                  <a:schemeClr val="bg1"/>
                </a:solidFill>
                <a:latin typeface="Calibri" pitchFamily="34" charset="0"/>
              </a:endParaRPr>
            </a:p>
          </p:txBody>
        </p:sp>
      </p:grpSp>
      <p:grpSp>
        <p:nvGrpSpPr>
          <p:cNvPr id="85001" name="Скругленный прямоугольник 4"/>
          <p:cNvGrpSpPr>
            <a:grpSpLocks/>
          </p:cNvGrpSpPr>
          <p:nvPr/>
        </p:nvGrpSpPr>
        <p:grpSpPr bwMode="auto">
          <a:xfrm>
            <a:off x="323850" y="2276475"/>
            <a:ext cx="4140200" cy="1296988"/>
            <a:chOff x="88" y="1966"/>
            <a:chExt cx="2655" cy="369"/>
          </a:xfrm>
        </p:grpSpPr>
        <p:pic>
          <p:nvPicPr>
            <p:cNvPr id="85014" name="Скругленный прямоугольник 4"/>
            <p:cNvPicPr>
              <a:picLocks noChangeArrowheads="1"/>
            </p:cNvPicPr>
            <p:nvPr/>
          </p:nvPicPr>
          <p:blipFill>
            <a:blip r:embed="rId8">
              <a:grayscl/>
            </a:blip>
            <a:srcRect/>
            <a:stretch>
              <a:fillRect/>
            </a:stretch>
          </p:blipFill>
          <p:spPr bwMode="auto">
            <a:xfrm>
              <a:off x="88" y="1966"/>
              <a:ext cx="2655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5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514" cy="30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«Развитие  культуры и туризма в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Тейковском</a:t>
              </a:r>
              <a:r>
                <a:rPr lang="ru-RU" altLang="ru-RU" sz="1400" dirty="0">
                  <a:latin typeface="Times New Roman" pitchFamily="18" charset="0"/>
                </a:rPr>
                <a:t> муниципальном районе»           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– </a:t>
              </a:r>
              <a:r>
                <a:rPr lang="ru-RU" altLang="ru-RU" sz="1400" b="1" dirty="0" smtClean="0">
                  <a:latin typeface="Times New Roman" pitchFamily="18" charset="0"/>
                </a:rPr>
                <a:t>13964,4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2025- 8805,1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., 2026</a:t>
              </a:r>
              <a:r>
                <a:rPr lang="ru-RU" altLang="ru-RU" sz="1400" dirty="0">
                  <a:latin typeface="Times New Roman" pitchFamily="18" charset="0"/>
                </a:rPr>
                <a:t> –</a:t>
              </a:r>
              <a:r>
                <a:rPr lang="ru-RU" altLang="ru-RU" sz="1400" b="1" dirty="0">
                  <a:latin typeface="Times New Roman" pitchFamily="18" charset="0"/>
                </a:rPr>
                <a:t> 8776,4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5002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2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3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«Обеспечение безопасности граждан и профилактика правонарушений в  Тейковском муниципальном районе»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ежегодно по 513,6 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3" name="Скругленный прямоугольник 11"/>
          <p:cNvGrpSpPr>
            <a:grpSpLocks/>
          </p:cNvGrpSpPr>
          <p:nvPr/>
        </p:nvGrpSpPr>
        <p:grpSpPr bwMode="auto">
          <a:xfrm>
            <a:off x="4643438" y="2349500"/>
            <a:ext cx="4295775" cy="1223963"/>
            <a:chOff x="2880" y="1718"/>
            <a:chExt cx="2662" cy="576"/>
          </a:xfrm>
        </p:grpSpPr>
        <p:pic>
          <p:nvPicPr>
            <p:cNvPr id="85010" name="Скругленный прямоугольник 11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2880" y="1718"/>
              <a:ext cx="2662" cy="5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5011" name="Text Box 21"/>
            <p:cNvSpPr txBox="1">
              <a:spLocks noChangeArrowheads="1"/>
            </p:cNvSpPr>
            <p:nvPr/>
          </p:nvSpPr>
          <p:spPr bwMode="auto">
            <a:xfrm>
              <a:off x="2881" y="1718"/>
              <a:ext cx="2632" cy="5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«Реализация молодежной политики на территории 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 -430,0 тыс.руб., 2025  – 2026 г.г. по 380,0 тыс.руб.ежегодно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85004" name="Скругленный прямоугольник 5"/>
          <p:cNvGrpSpPr>
            <a:grpSpLocks/>
          </p:cNvGrpSpPr>
          <p:nvPr/>
        </p:nvGrpSpPr>
        <p:grpSpPr bwMode="auto">
          <a:xfrm>
            <a:off x="179388" y="1125538"/>
            <a:ext cx="4319587" cy="1338262"/>
            <a:chOff x="84" y="1306"/>
            <a:chExt cx="2581" cy="573"/>
          </a:xfrm>
        </p:grpSpPr>
        <p:pic>
          <p:nvPicPr>
            <p:cNvPr id="4122" name="Скругленный прямоугольник 5"/>
            <p:cNvPicPr>
              <a:picLocks noChangeArrowheads="1"/>
            </p:cNvPicPr>
            <p:nvPr/>
          </p:nvPicPr>
          <p:blipFill>
            <a:blip r:embed="rId9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5009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«Развитие образования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 муниципального района на 2024-2029 годы»  </a:t>
              </a:r>
            </a:p>
            <a:p>
              <a:pPr algn="ctr"/>
              <a:r>
                <a:rPr lang="ru-RU" altLang="ru-RU" sz="1400" dirty="0">
                  <a:latin typeface="Times New Roman" pitchFamily="18" charset="0"/>
                </a:rPr>
                <a:t>   </a:t>
              </a:r>
              <a:r>
                <a:rPr lang="ru-RU" altLang="ru-RU" sz="1400" b="1" dirty="0">
                  <a:latin typeface="Times New Roman" pitchFamily="18" charset="0"/>
                </a:rPr>
                <a:t>2024 г</a:t>
              </a:r>
              <a:r>
                <a:rPr lang="ru-RU" altLang="ru-RU" sz="1400" dirty="0">
                  <a:latin typeface="Times New Roman" pitchFamily="18" charset="0"/>
                </a:rPr>
                <a:t>.- </a:t>
              </a:r>
              <a:r>
                <a:rPr lang="ru-RU" altLang="ru-RU" sz="1400" b="1" dirty="0" smtClean="0">
                  <a:latin typeface="Times New Roman" pitchFamily="18" charset="0"/>
                </a:rPr>
                <a:t>180433,8 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   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2025-170403,8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 smtClean="0">
                  <a:latin typeface="Times New Roman" pitchFamily="18" charset="0"/>
                </a:rPr>
                <a:t>., 2026- </a:t>
              </a:r>
              <a:r>
                <a:rPr lang="ru-RU" altLang="ru-RU" sz="1400" b="1" dirty="0">
                  <a:latin typeface="Times New Roman" pitchFamily="18" charset="0"/>
                </a:rPr>
                <a:t>166080,5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5005" name="Text Box 37"/>
          <p:cNvSpPr txBox="1">
            <a:spLocks noChangeArrowheads="1"/>
          </p:cNvSpPr>
          <p:nvPr/>
        </p:nvSpPr>
        <p:spPr bwMode="auto">
          <a:xfrm>
            <a:off x="4875213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endParaRPr lang="ru-RU" sz="1400"/>
          </a:p>
        </p:txBody>
      </p:sp>
      <p:sp>
        <p:nvSpPr>
          <p:cNvPr id="85006" name="Text Box 38"/>
          <p:cNvSpPr txBox="1">
            <a:spLocks noChangeArrowheads="1"/>
          </p:cNvSpPr>
          <p:nvPr/>
        </p:nvSpPr>
        <p:spPr bwMode="auto">
          <a:xfrm>
            <a:off x="5019675" y="3994150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/>
              <a:t>«</a:t>
            </a:r>
          </a:p>
        </p:txBody>
      </p:sp>
      <p:sp>
        <p:nvSpPr>
          <p:cNvPr id="85007" name="Text Box 39"/>
          <p:cNvSpPr txBox="1">
            <a:spLocks noChangeArrowheads="1"/>
          </p:cNvSpPr>
          <p:nvPr/>
        </p:nvSpPr>
        <p:spPr bwMode="auto">
          <a:xfrm>
            <a:off x="4643438" y="3789363"/>
            <a:ext cx="424815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dirty="0"/>
              <a:t>«Повышение безопасности дорожного движения </a:t>
            </a:r>
          </a:p>
          <a:p>
            <a:r>
              <a:rPr lang="ru-RU" sz="1400" dirty="0" err="1"/>
              <a:t>Тейковского</a:t>
            </a:r>
            <a:r>
              <a:rPr lang="ru-RU" sz="1400" dirty="0"/>
              <a:t> муниципального района»</a:t>
            </a:r>
          </a:p>
          <a:p>
            <a:r>
              <a:rPr lang="ru-RU" sz="1400" dirty="0"/>
              <a:t>                 </a:t>
            </a:r>
            <a:r>
              <a:rPr lang="ru-RU" sz="1400" b="1" dirty="0"/>
              <a:t>2024 г.- </a:t>
            </a:r>
            <a:r>
              <a:rPr lang="ru-RU" sz="1400" b="1" dirty="0" smtClean="0"/>
              <a:t>18337,7 </a:t>
            </a:r>
            <a:r>
              <a:rPr lang="ru-RU" sz="1400" b="1" dirty="0" err="1"/>
              <a:t>тыс.руб</a:t>
            </a:r>
            <a:r>
              <a:rPr lang="ru-RU" sz="1400" b="1" dirty="0"/>
              <a:t>.; 2025- </a:t>
            </a:r>
            <a:r>
              <a:rPr lang="ru-RU" sz="1400" b="1" dirty="0" smtClean="0"/>
              <a:t>18736,7 </a:t>
            </a:r>
            <a:r>
              <a:rPr lang="ru-RU" sz="1400" b="1" dirty="0" err="1"/>
              <a:t>тыс.руб</a:t>
            </a:r>
            <a:r>
              <a:rPr lang="ru-RU" sz="1400" b="1" dirty="0"/>
              <a:t>., 2026 </a:t>
            </a:r>
            <a:r>
              <a:rPr lang="ru-RU" sz="1400" b="1" dirty="0" err="1"/>
              <a:t>г.г</a:t>
            </a:r>
            <a:r>
              <a:rPr lang="ru-RU" sz="1400" b="1" dirty="0"/>
              <a:t>.- 19227,2   </a:t>
            </a:r>
            <a:r>
              <a:rPr lang="ru-RU" sz="1400" b="1" dirty="0" err="1"/>
              <a:t>тыс.руб</a:t>
            </a:r>
            <a:r>
              <a:rPr lang="ru-RU" sz="1400" dirty="0"/>
              <a:t>.</a:t>
            </a:r>
          </a:p>
        </p:txBody>
      </p:sp>
    </p:spTree>
  </p:cSld>
  <p:clrMapOvr>
    <a:masterClrMapping/>
  </p:clrMapOvr>
  <p:transition spd="slow">
    <p:wheel spokes="8"/>
  </p:transition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6017" name="Скругленный прямоугольник 5"/>
          <p:cNvGrpSpPr>
            <a:grpSpLocks/>
          </p:cNvGrpSpPr>
          <p:nvPr/>
        </p:nvGrpSpPr>
        <p:grpSpPr bwMode="auto">
          <a:xfrm>
            <a:off x="179388" y="836613"/>
            <a:ext cx="4319587" cy="2160587"/>
            <a:chOff x="84" y="1306"/>
            <a:chExt cx="2581" cy="573"/>
          </a:xfrm>
        </p:grpSpPr>
        <p:pic>
          <p:nvPicPr>
            <p:cNvPr id="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40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grpSp>
        <p:nvGrpSpPr>
          <p:cNvPr id="86018" name="Скругленный прямоугольник 5"/>
          <p:cNvGrpSpPr>
            <a:grpSpLocks/>
          </p:cNvGrpSpPr>
          <p:nvPr/>
        </p:nvGrpSpPr>
        <p:grpSpPr bwMode="auto">
          <a:xfrm>
            <a:off x="179388" y="2770354"/>
            <a:ext cx="4321175" cy="3090696"/>
            <a:chOff x="84" y="1306"/>
            <a:chExt cx="2581" cy="573"/>
          </a:xfrm>
        </p:grpSpPr>
        <p:pic>
          <p:nvPicPr>
            <p:cNvPr id="3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8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19" name="Text Box 28"/>
          <p:cNvSpPr txBox="1">
            <a:spLocks noChangeArrowheads="1"/>
          </p:cNvSpPr>
          <p:nvPr/>
        </p:nvSpPr>
        <p:spPr bwMode="auto">
          <a:xfrm>
            <a:off x="1095375" y="712788"/>
            <a:ext cx="184150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6020" name="Text Box 29"/>
          <p:cNvSpPr txBox="1">
            <a:spLocks noChangeArrowheads="1"/>
          </p:cNvSpPr>
          <p:nvPr/>
        </p:nvSpPr>
        <p:spPr bwMode="auto">
          <a:xfrm>
            <a:off x="827088" y="765175"/>
            <a:ext cx="1841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/>
          </a:p>
        </p:txBody>
      </p:sp>
      <p:sp>
        <p:nvSpPr>
          <p:cNvPr id="86021" name="Text Box 31"/>
          <p:cNvSpPr txBox="1">
            <a:spLocks noChangeArrowheads="1"/>
          </p:cNvSpPr>
          <p:nvPr/>
        </p:nvSpPr>
        <p:spPr bwMode="auto">
          <a:xfrm>
            <a:off x="250825" y="1052513"/>
            <a:ext cx="3960813" cy="126188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600" dirty="0"/>
              <a:t>    «Открытый и безопасный район»</a:t>
            </a:r>
          </a:p>
          <a:p>
            <a:r>
              <a:rPr lang="ru-RU" sz="1600" dirty="0"/>
              <a:t> </a:t>
            </a:r>
            <a:r>
              <a:rPr lang="ru-RU" sz="1400" b="1" dirty="0"/>
              <a:t>              2024 г.- </a:t>
            </a:r>
            <a:r>
              <a:rPr lang="ru-RU" sz="1400" b="1" dirty="0" smtClean="0"/>
              <a:t>2483,1 </a:t>
            </a:r>
            <a:r>
              <a:rPr lang="ru-RU" sz="1400" b="1" dirty="0" err="1"/>
              <a:t>тыс.руб</a:t>
            </a:r>
            <a:r>
              <a:rPr lang="ru-RU" sz="1400" dirty="0"/>
              <a:t>., </a:t>
            </a:r>
            <a:r>
              <a:rPr lang="ru-RU" sz="1400" dirty="0" smtClean="0"/>
              <a:t>                    </a:t>
            </a:r>
            <a:r>
              <a:rPr lang="ru-RU" sz="1400" b="1" dirty="0"/>
              <a:t>2025 г.- 2026 г. – по </a:t>
            </a:r>
            <a:r>
              <a:rPr lang="ru-RU" sz="1400" b="1" dirty="0" smtClean="0"/>
              <a:t>2503,1 </a:t>
            </a:r>
            <a:r>
              <a:rPr lang="ru-RU" sz="1400" b="1" dirty="0" err="1"/>
              <a:t>тыс.руб</a:t>
            </a:r>
            <a:r>
              <a:rPr lang="ru-RU" sz="1400" b="1" dirty="0"/>
              <a:t>.   </a:t>
            </a:r>
            <a:r>
              <a:rPr lang="ru-RU" sz="1400" b="1" dirty="0" smtClean="0"/>
              <a:t>                       ежегодно</a:t>
            </a:r>
            <a:endParaRPr lang="ru-RU" sz="1400" b="1" dirty="0"/>
          </a:p>
          <a:p>
            <a:r>
              <a:rPr lang="ru-RU" sz="1600" dirty="0"/>
              <a:t> </a:t>
            </a:r>
            <a:endParaRPr lang="ru-RU" sz="1400" b="1" dirty="0"/>
          </a:p>
        </p:txBody>
      </p:sp>
      <p:sp>
        <p:nvSpPr>
          <p:cNvPr id="86023" name="Text Box 33"/>
          <p:cNvSpPr txBox="1">
            <a:spLocks noChangeArrowheads="1"/>
          </p:cNvSpPr>
          <p:nvPr/>
        </p:nvSpPr>
        <p:spPr bwMode="auto">
          <a:xfrm>
            <a:off x="4716463" y="398462"/>
            <a:ext cx="247650" cy="3667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/>
              <a:t> </a:t>
            </a:r>
          </a:p>
        </p:txBody>
      </p:sp>
      <p:sp>
        <p:nvSpPr>
          <p:cNvPr id="86024" name="Text Box 34"/>
          <p:cNvSpPr txBox="1">
            <a:spLocks noChangeArrowheads="1"/>
          </p:cNvSpPr>
          <p:nvPr/>
        </p:nvSpPr>
        <p:spPr bwMode="auto">
          <a:xfrm>
            <a:off x="395288" y="2924175"/>
            <a:ext cx="3979862" cy="1557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dirty="0">
                <a:latin typeface="Times New Roman" pitchFamily="18" charset="0"/>
              </a:rPr>
              <a:t>«</a:t>
            </a:r>
            <a:r>
              <a:rPr lang="ru-RU" sz="1600" dirty="0">
                <a:latin typeface="Times New Roman" pitchFamily="18" charset="0"/>
              </a:rPr>
              <a:t>Планировка территории и проведение комплексных кадастровых работ на территории </a:t>
            </a:r>
            <a:r>
              <a:rPr lang="ru-RU" sz="1600" dirty="0" err="1">
                <a:latin typeface="Times New Roman" pitchFamily="18" charset="0"/>
              </a:rPr>
              <a:t>Тейковского</a:t>
            </a:r>
            <a:r>
              <a:rPr lang="ru-RU" sz="1600" dirty="0">
                <a:latin typeface="Times New Roman" pitchFamily="18" charset="0"/>
              </a:rPr>
              <a:t> муниципального района»</a:t>
            </a:r>
          </a:p>
          <a:p>
            <a:r>
              <a:rPr lang="ru-RU" sz="1600" dirty="0"/>
              <a:t>      </a:t>
            </a:r>
            <a:r>
              <a:rPr lang="ru-RU" sz="1400" b="1" dirty="0"/>
              <a:t>2024- </a:t>
            </a:r>
            <a:r>
              <a:rPr lang="ru-RU" sz="1400" b="1" dirty="0" smtClean="0"/>
              <a:t>3987,1 </a:t>
            </a:r>
            <a:r>
              <a:rPr lang="ru-RU" sz="1400" b="1" dirty="0" err="1"/>
              <a:t>тыс.руб</a:t>
            </a:r>
            <a:r>
              <a:rPr lang="ru-RU" sz="1400" b="1" dirty="0"/>
              <a:t>., 2025 г.- </a:t>
            </a:r>
            <a:r>
              <a:rPr lang="ru-RU" sz="1400" b="1" dirty="0" smtClean="0"/>
              <a:t>49186,8 </a:t>
            </a:r>
            <a:r>
              <a:rPr lang="ru-RU" sz="1400" b="1" dirty="0" err="1"/>
              <a:t>тыс.руб</a:t>
            </a:r>
            <a:r>
              <a:rPr lang="ru-RU" sz="1400" b="1" dirty="0"/>
              <a:t>., 2026 г.- </a:t>
            </a:r>
            <a:r>
              <a:rPr lang="ru-RU" sz="1400" b="1" dirty="0" smtClean="0"/>
              <a:t>3106,7</a:t>
            </a:r>
            <a:r>
              <a:rPr lang="ru-RU" sz="1400" b="1" dirty="0" smtClean="0"/>
              <a:t> </a:t>
            </a:r>
            <a:r>
              <a:rPr lang="ru-RU" sz="1400" b="1" dirty="0" err="1"/>
              <a:t>тыс.руб</a:t>
            </a:r>
            <a:r>
              <a:rPr lang="ru-RU" sz="1400" b="1" dirty="0"/>
              <a:t>.</a:t>
            </a:r>
          </a:p>
        </p:txBody>
      </p:sp>
      <p:sp>
        <p:nvSpPr>
          <p:cNvPr id="86025" name="Text Box 35"/>
          <p:cNvSpPr txBox="1">
            <a:spLocks noChangeArrowheads="1"/>
          </p:cNvSpPr>
          <p:nvPr/>
        </p:nvSpPr>
        <p:spPr bwMode="auto">
          <a:xfrm flipV="1">
            <a:off x="4643438" y="4149725"/>
            <a:ext cx="40322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                    </a:t>
            </a:r>
            <a:r>
              <a:rPr lang="ru-RU" sz="1200" b="1"/>
              <a:t>                       </a:t>
            </a:r>
          </a:p>
        </p:txBody>
      </p:sp>
      <p:sp>
        <p:nvSpPr>
          <p:cNvPr id="86026" name="Text Box 36"/>
          <p:cNvSpPr txBox="1">
            <a:spLocks noChangeArrowheads="1"/>
          </p:cNvSpPr>
          <p:nvPr/>
        </p:nvSpPr>
        <p:spPr bwMode="auto">
          <a:xfrm>
            <a:off x="468313" y="4005263"/>
            <a:ext cx="82391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sz="1400" b="1"/>
              <a:t>             </a:t>
            </a:r>
          </a:p>
        </p:txBody>
      </p:sp>
      <p:sp>
        <p:nvSpPr>
          <p:cNvPr id="86027" name="Rectangle 25"/>
          <p:cNvSpPr>
            <a:spLocks noChangeArrowheads="1"/>
          </p:cNvSpPr>
          <p:nvPr/>
        </p:nvSpPr>
        <p:spPr bwMode="auto">
          <a:xfrm>
            <a:off x="4456113" y="3276600"/>
            <a:ext cx="2333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r>
              <a:rPr lang="ru-RU" altLang="ru-RU" sz="1400" b="1"/>
              <a:t>.</a:t>
            </a:r>
            <a:endParaRPr lang="ru-RU" sz="1400" b="1"/>
          </a:p>
        </p:txBody>
      </p:sp>
      <p:sp>
        <p:nvSpPr>
          <p:cNvPr id="86028" name="Rectangle 26"/>
          <p:cNvSpPr>
            <a:spLocks noChangeArrowheads="1"/>
          </p:cNvSpPr>
          <p:nvPr/>
        </p:nvSpPr>
        <p:spPr bwMode="auto">
          <a:xfrm flipV="1">
            <a:off x="250825" y="5909863"/>
            <a:ext cx="44386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altLang="ru-RU" sz="1400" b="1"/>
              <a:t>.</a:t>
            </a:r>
            <a:endParaRPr lang="ru-RU" sz="1400" b="1"/>
          </a:p>
        </p:txBody>
      </p:sp>
      <p:grpSp>
        <p:nvGrpSpPr>
          <p:cNvPr id="86029" name="Скругленный прямоугольник 5"/>
          <p:cNvGrpSpPr>
            <a:grpSpLocks/>
          </p:cNvGrpSpPr>
          <p:nvPr/>
        </p:nvGrpSpPr>
        <p:grpSpPr bwMode="auto">
          <a:xfrm>
            <a:off x="4833938" y="4407161"/>
            <a:ext cx="4006850" cy="2450839"/>
            <a:chOff x="84" y="1173"/>
            <a:chExt cx="2581" cy="706"/>
          </a:xfrm>
        </p:grpSpPr>
        <p:pic>
          <p:nvPicPr>
            <p:cNvPr id="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6" name="Text Box 9"/>
            <p:cNvSpPr txBox="1">
              <a:spLocks noChangeArrowheads="1"/>
            </p:cNvSpPr>
            <p:nvPr/>
          </p:nvSpPr>
          <p:spPr bwMode="auto">
            <a:xfrm>
              <a:off x="114" y="1173"/>
              <a:ext cx="2533" cy="7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0" name="Text Box 30"/>
          <p:cNvSpPr txBox="1">
            <a:spLocks noChangeArrowheads="1"/>
          </p:cNvSpPr>
          <p:nvPr/>
        </p:nvSpPr>
        <p:spPr bwMode="auto">
          <a:xfrm>
            <a:off x="4964112" y="5157788"/>
            <a:ext cx="3711575" cy="116955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r>
              <a:rPr lang="ru-RU" sz="1400" b="1" dirty="0"/>
              <a:t>«</a:t>
            </a:r>
            <a:r>
              <a:rPr lang="ru-RU" sz="1400" dirty="0"/>
              <a:t>Совершенствование местного самоуправления </a:t>
            </a:r>
            <a:r>
              <a:rPr lang="ru-RU" sz="1400" dirty="0" err="1"/>
              <a:t>Тейковского</a:t>
            </a:r>
            <a:r>
              <a:rPr lang="ru-RU" sz="1400" dirty="0"/>
              <a:t> муниципального района</a:t>
            </a:r>
            <a:r>
              <a:rPr lang="ru-RU" sz="1400" b="1" dirty="0"/>
              <a:t>»</a:t>
            </a:r>
          </a:p>
          <a:p>
            <a:r>
              <a:rPr lang="ru-RU" sz="1400" b="1" dirty="0"/>
              <a:t>             2024 – 2026 г. г. – по 50,0 тыс. руб. ежегодно</a:t>
            </a:r>
          </a:p>
        </p:txBody>
      </p:sp>
      <p:grpSp>
        <p:nvGrpSpPr>
          <p:cNvPr id="86031" name="Скругленный прямоугольник 5"/>
          <p:cNvGrpSpPr>
            <a:grpSpLocks/>
          </p:cNvGrpSpPr>
          <p:nvPr/>
        </p:nvGrpSpPr>
        <p:grpSpPr bwMode="auto">
          <a:xfrm>
            <a:off x="4716463" y="2708275"/>
            <a:ext cx="4176712" cy="1584325"/>
            <a:chOff x="84" y="1306"/>
            <a:chExt cx="2581" cy="573"/>
          </a:xfrm>
        </p:grpSpPr>
        <p:pic>
          <p:nvPicPr>
            <p:cNvPr id="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06"/>
              <a:ext cx="2581" cy="480"/>
            </a:xfrm>
            <a:prstGeom prst="rect">
              <a:avLst/>
            </a:prstGeom>
            <a:solidFill>
              <a:schemeClr val="tx2">
                <a:lumMod val="40000"/>
                <a:lumOff val="60000"/>
              </a:schemeClr>
            </a:solidFill>
            <a:ln w="9525">
              <a:noFill/>
              <a:miter lim="800000"/>
              <a:headEnd/>
              <a:tailEnd/>
            </a:ln>
          </p:spPr>
        </p:pic>
        <p:sp>
          <p:nvSpPr>
            <p:cNvPr id="86034" name="Text Box 9"/>
            <p:cNvSpPr txBox="1">
              <a:spLocks noChangeArrowheads="1"/>
            </p:cNvSpPr>
            <p:nvPr/>
          </p:nvSpPr>
          <p:spPr bwMode="auto">
            <a:xfrm>
              <a:off x="114" y="1306"/>
              <a:ext cx="2533" cy="57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86032" name="Text Box 34"/>
          <p:cNvSpPr txBox="1">
            <a:spLocks noChangeArrowheads="1"/>
          </p:cNvSpPr>
          <p:nvPr/>
        </p:nvSpPr>
        <p:spPr bwMode="auto">
          <a:xfrm>
            <a:off x="5076825" y="2852738"/>
            <a:ext cx="3763963" cy="1155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/>
              <a:t>«Поддержка населения  в </a:t>
            </a:r>
          </a:p>
          <a:p>
            <a:r>
              <a:rPr lang="ru-RU" sz="1400" b="1" dirty="0" err="1"/>
              <a:t>Тейковском</a:t>
            </a:r>
            <a:r>
              <a:rPr lang="ru-RU" sz="1400" b="1" dirty="0"/>
              <a:t> муниципальном районе»                               2024 г. -2596,6 </a:t>
            </a:r>
            <a:r>
              <a:rPr lang="ru-RU" sz="1400" b="1" dirty="0" err="1"/>
              <a:t>тыс.руб</a:t>
            </a:r>
            <a:r>
              <a:rPr lang="ru-RU" sz="1400" b="1" dirty="0"/>
              <a:t>., </a:t>
            </a:r>
          </a:p>
          <a:p>
            <a:r>
              <a:rPr lang="ru-RU" sz="1400" b="1" dirty="0"/>
              <a:t>2025 г. – 2580,8 </a:t>
            </a:r>
            <a:r>
              <a:rPr lang="ru-RU" sz="1400" b="1" dirty="0" err="1"/>
              <a:t>тыс.руб</a:t>
            </a:r>
            <a:r>
              <a:rPr lang="ru-RU" sz="1400" b="1" dirty="0"/>
              <a:t>., 2026 г.- 2167,3 </a:t>
            </a:r>
            <a:r>
              <a:rPr lang="ru-RU" sz="1400" b="1" dirty="0" err="1"/>
              <a:t>тыс.руб</a:t>
            </a:r>
            <a:r>
              <a:rPr lang="ru-RU" sz="1400" b="1" dirty="0"/>
              <a:t>.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>
                <a:latin typeface="Times New Roman" pitchFamily="18" charset="0"/>
              </a:rPr>
              <a:t>Б</a:t>
            </a:r>
            <a:r>
              <a:rPr lang="ru-RU" sz="2000" b="1" dirty="0" smtClean="0">
                <a:latin typeface="Times New Roman" pitchFamily="18" charset="0"/>
              </a:rPr>
              <a:t>юджет </a:t>
            </a:r>
            <a:r>
              <a:rPr lang="ru-RU" sz="2000" b="1" dirty="0" err="1" smtClean="0">
                <a:latin typeface="Times New Roman" pitchFamily="18" charset="0"/>
              </a:rPr>
              <a:t>Тейковского</a:t>
            </a:r>
            <a:r>
              <a:rPr lang="ru-RU" sz="2000" b="1" dirty="0" smtClean="0">
                <a:latin typeface="Times New Roman" pitchFamily="18" charset="0"/>
              </a:rPr>
              <a:t> муниципального района сформирован в соответствии с требованиями бюджетного и налогового законодательства Российской Федерации, на основании:</a:t>
            </a: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468313" y="1628775"/>
            <a:ext cx="8229600" cy="4525963"/>
          </a:xfrm>
        </p:spPr>
        <p:txBody>
          <a:bodyPr/>
          <a:lstStyle/>
          <a:p>
            <a:r>
              <a:rPr lang="ru-RU" sz="2000" smtClean="0">
                <a:latin typeface="Times New Roman" pitchFamily="18" charset="0"/>
              </a:rPr>
              <a:t>Основных направлениях бюджетной  и налоговой политики Тейковского муниципального района на 2024 год и плановый период 2025 и 2026 годов</a:t>
            </a:r>
          </a:p>
          <a:p>
            <a:r>
              <a:rPr lang="ru-RU" sz="2000" smtClean="0">
                <a:latin typeface="Times New Roman" pitchFamily="18" charset="0"/>
              </a:rPr>
              <a:t>Прогноза социально-экономического развития Тейковского муниципального района на 2024 год и плановый период 2025 - 2026 годов</a:t>
            </a:r>
          </a:p>
          <a:p>
            <a:r>
              <a:rPr lang="ru-RU" sz="2000" smtClean="0">
                <a:latin typeface="Times New Roman" pitchFamily="18" charset="0"/>
              </a:rPr>
              <a:t>Муниципальных программах Тейковского муниципального района</a:t>
            </a:r>
          </a:p>
          <a:p>
            <a:r>
              <a:rPr lang="ru-RU" sz="2000" smtClean="0">
                <a:latin typeface="Times New Roman" pitchFamily="18" charset="0"/>
              </a:rPr>
              <a:t>Ожидаемом исполнении бюджета Тейковского муниципального района за 2023 год</a:t>
            </a:r>
          </a:p>
          <a:p>
            <a:r>
              <a:rPr lang="ru-RU" sz="2000" smtClean="0">
                <a:latin typeface="Times New Roman" pitchFamily="18" charset="0"/>
              </a:rPr>
              <a:t>Бюджетного прогноза Тейковского муниципального района 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rgbClr val="5E9EFF"/>
            </a:gs>
            <a:gs pos="39999">
              <a:srgbClr val="85C2FF"/>
            </a:gs>
            <a:gs pos="70000">
              <a:srgbClr val="C4D6EB"/>
            </a:gs>
            <a:gs pos="100000">
              <a:srgbClr val="FFEBFA"/>
            </a:gs>
          </a:gsLst>
          <a:lin ang="16200000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7042" name="Заголовок 1"/>
          <p:cNvSpPr txBox="1">
            <a:spLocks/>
          </p:cNvSpPr>
          <p:nvPr/>
        </p:nvSpPr>
        <p:spPr bwMode="auto">
          <a:xfrm>
            <a:off x="731838" y="188913"/>
            <a:ext cx="7875587" cy="10080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</a:rPr>
              <a:t>Развитие образования </a:t>
            </a:r>
            <a:r>
              <a:rPr lang="ru-RU" altLang="ru-RU" b="1" i="1" dirty="0" err="1">
                <a:latin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</a:rPr>
              <a:t> муниципального района</a:t>
            </a: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2024 год   - </a:t>
            </a:r>
            <a:r>
              <a:rPr lang="ru-RU" altLang="ru-RU" b="1" i="1" dirty="0" smtClean="0">
                <a:latin typeface="Times New Roman" pitchFamily="18" charset="0"/>
              </a:rPr>
              <a:t>180433,8</a:t>
            </a:r>
            <a:r>
              <a:rPr lang="ru-RU" altLang="ru-RU" b="1" i="1" dirty="0" smtClean="0">
                <a:latin typeface="Times New Roman" pitchFamily="18" charset="0"/>
              </a:rPr>
              <a:t> 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</a:rPr>
              <a:t>55,6% </a:t>
            </a:r>
            <a:r>
              <a:rPr lang="ru-RU" altLang="ru-RU" b="1" i="1" dirty="0">
                <a:latin typeface="Times New Roman" pitchFamily="18" charset="0"/>
              </a:rPr>
              <a:t>от общего объёма расхода бюджета); 2025 – 170403,8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., 2026 – 166080,5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87043" name="Скругленный прямоугольник 3"/>
          <p:cNvGrpSpPr>
            <a:grpSpLocks/>
          </p:cNvGrpSpPr>
          <p:nvPr/>
        </p:nvGrpSpPr>
        <p:grpSpPr bwMode="auto">
          <a:xfrm>
            <a:off x="395288" y="3213100"/>
            <a:ext cx="4176712" cy="1584325"/>
            <a:chOff x="92" y="2454"/>
            <a:chExt cx="2618" cy="318"/>
          </a:xfrm>
        </p:grpSpPr>
        <p:pic>
          <p:nvPicPr>
            <p:cNvPr id="8706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454"/>
              <a:ext cx="2573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7" name="Text Box 6"/>
            <p:cNvSpPr txBox="1">
              <a:spLocks noChangeArrowheads="1"/>
            </p:cNvSpPr>
            <p:nvPr/>
          </p:nvSpPr>
          <p:spPr bwMode="auto">
            <a:xfrm>
              <a:off x="118" y="2457"/>
              <a:ext cx="2592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«Финансовое обеспечение предоставления мер социальной поддержки в сфере образования»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2024 г. -  7999,0</a:t>
              </a:r>
              <a:r>
                <a:rPr lang="ru-RU" altLang="ru-RU" sz="1400" dirty="0" smtClean="0">
                  <a:latin typeface="Times New Roman" pitchFamily="18" charset="0"/>
                </a:rPr>
                <a:t> </a:t>
              </a:r>
              <a:r>
                <a:rPr lang="ru-RU" altLang="ru-RU" sz="1400" dirty="0" err="1">
                  <a:latin typeface="Times New Roman" pitchFamily="18" charset="0"/>
                </a:rPr>
                <a:t>т.руб</a:t>
              </a:r>
              <a:r>
                <a:rPr lang="ru-RU" altLang="ru-RU" sz="1400" dirty="0">
                  <a:latin typeface="Times New Roman" pitchFamily="18" charset="0"/>
                </a:rPr>
                <a:t>.,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 2025 – </a:t>
              </a:r>
              <a:r>
                <a:rPr lang="ru-RU" altLang="ru-RU" sz="1400" b="1" dirty="0" smtClean="0">
                  <a:latin typeface="Times New Roman" pitchFamily="18" charset="0"/>
                </a:rPr>
                <a:t>6284,8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.,</a:t>
              </a:r>
              <a:r>
                <a:rPr lang="ru-RU" altLang="ru-RU" sz="1400" b="1" dirty="0">
                  <a:latin typeface="Times New Roman" pitchFamily="18" charset="0"/>
                </a:rPr>
                <a:t> 2026 – </a:t>
              </a:r>
              <a:r>
                <a:rPr lang="ru-RU" altLang="ru-RU" sz="1400" b="1" dirty="0" smtClean="0">
                  <a:latin typeface="Times New Roman" pitchFamily="18" charset="0"/>
                </a:rPr>
                <a:t>1853,6 </a:t>
              </a:r>
              <a:r>
                <a:rPr lang="ru-RU" altLang="ru-RU" sz="1400" dirty="0" err="1">
                  <a:latin typeface="Times New Roman" pitchFamily="18" charset="0"/>
                </a:rPr>
                <a:t>т.руб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400" b="1" dirty="0">
                <a:latin typeface="Times New Roman" pitchFamily="18" charset="0"/>
              </a:endParaRPr>
            </a:p>
            <a:p>
              <a:pPr algn="ctr"/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87044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6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45" name="Скругленный прямоугольник 6"/>
          <p:cNvGrpSpPr>
            <a:grpSpLocks/>
          </p:cNvGrpSpPr>
          <p:nvPr/>
        </p:nvGrpSpPr>
        <p:grpSpPr bwMode="auto">
          <a:xfrm>
            <a:off x="4859338" y="2492375"/>
            <a:ext cx="4033837" cy="1873250"/>
            <a:chOff x="2842" y="2398"/>
            <a:chExt cx="2707" cy="671"/>
          </a:xfrm>
        </p:grpSpPr>
        <p:pic>
          <p:nvPicPr>
            <p:cNvPr id="87062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3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16" cy="67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 dirty="0">
                <a:latin typeface="Times New Roman" pitchFamily="18" charset="0"/>
              </a:endParaRPr>
            </a:p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«Финансовое обеспечение предоставления общедоступного и бесплатного образования в муниципальных образовательных учреждениях»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2024- </a:t>
              </a:r>
              <a:r>
                <a:rPr lang="ru-RU" altLang="ru-RU" sz="1400" b="1" dirty="0" smtClean="0">
                  <a:latin typeface="Times New Roman" pitchFamily="18" charset="0"/>
                </a:rPr>
                <a:t>95964,8  </a:t>
              </a:r>
              <a:r>
                <a:rPr lang="ru-RU" altLang="ru-RU" sz="1400" b="1" dirty="0" err="1">
                  <a:latin typeface="Times New Roman" pitchFamily="18" charset="0"/>
                </a:rPr>
                <a:t>т.р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; 2025 – 2026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по 97491,3  </a:t>
              </a:r>
              <a:r>
                <a:rPr lang="ru-RU" altLang="ru-RU" sz="1400" b="1" dirty="0" err="1">
                  <a:latin typeface="Times New Roman" pitchFamily="18" charset="0"/>
                </a:rPr>
                <a:t>т.руб</a:t>
              </a:r>
              <a:r>
                <a:rPr lang="ru-RU" altLang="ru-RU" sz="1400" b="1" dirty="0">
                  <a:latin typeface="Times New Roman" pitchFamily="18" charset="0"/>
                </a:rPr>
                <a:t>. ежегодно</a:t>
              </a:r>
            </a:p>
          </p:txBody>
        </p:sp>
      </p:grpSp>
      <p:pic>
        <p:nvPicPr>
          <p:cNvPr id="87046" name="Скругленный прямоугольник 8"/>
          <p:cNvPicPr>
            <a:picLocks noChangeArrowheads="1"/>
          </p:cNvPicPr>
          <p:nvPr/>
        </p:nvPicPr>
        <p:blipFill>
          <a:blip r:embed="rId5">
            <a:grayscl/>
          </a:blip>
          <a:srcRect/>
          <a:stretch>
            <a:fillRect/>
          </a:stretch>
        </p:blipFill>
        <p:spPr bwMode="auto">
          <a:xfrm>
            <a:off x="4859338" y="5734050"/>
            <a:ext cx="4057650" cy="935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47" name="Text Box 15"/>
          <p:cNvSpPr txBox="1">
            <a:spLocks noChangeArrowheads="1"/>
          </p:cNvSpPr>
          <p:nvPr/>
        </p:nvSpPr>
        <p:spPr bwMode="auto">
          <a:xfrm>
            <a:off x="4932363" y="5734050"/>
            <a:ext cx="3725862" cy="86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Подпрограмма « Выявление и поддержка одаренных детей»</a:t>
            </a:r>
          </a:p>
          <a:p>
            <a:pPr algn="ctr"/>
            <a:r>
              <a:rPr lang="ru-RU" altLang="ru-RU" sz="1400" b="1">
                <a:latin typeface="Times New Roman" pitchFamily="18" charset="0"/>
              </a:rPr>
              <a:t>2024- 646,4 тыс.руб.2025-2026 г. по  476,4 </a:t>
            </a:r>
            <a:r>
              <a:rPr lang="ru-RU" altLang="ru-RU" sz="1400">
                <a:latin typeface="Times New Roman" pitchFamily="18" charset="0"/>
              </a:rPr>
              <a:t>тыс.руб.ежегодно</a:t>
            </a:r>
            <a:r>
              <a:rPr lang="ru-RU" altLang="ru-RU" sz="1400" b="1">
                <a:latin typeface="Times New Roman" pitchFamily="18" charset="0"/>
              </a:rPr>
              <a:t> </a:t>
            </a:r>
          </a:p>
        </p:txBody>
      </p:sp>
      <p:grpSp>
        <p:nvGrpSpPr>
          <p:cNvPr id="87048" name="Скругленный прямоугольник 9"/>
          <p:cNvGrpSpPr>
            <a:grpSpLocks/>
          </p:cNvGrpSpPr>
          <p:nvPr/>
        </p:nvGrpSpPr>
        <p:grpSpPr bwMode="auto">
          <a:xfrm>
            <a:off x="395288" y="4797425"/>
            <a:ext cx="4064000" cy="1520825"/>
            <a:chOff x="114" y="2636"/>
            <a:chExt cx="2587" cy="543"/>
          </a:xfrm>
        </p:grpSpPr>
        <p:pic>
          <p:nvPicPr>
            <p:cNvPr id="87060" name="Скругленный прямоугольник 9"/>
            <p:cNvPicPr>
              <a:picLocks noChangeArrowheads="1"/>
            </p:cNvPicPr>
            <p:nvPr/>
          </p:nvPicPr>
          <p:blipFill>
            <a:blip r:embed="rId6">
              <a:grayscl/>
            </a:blip>
            <a:srcRect/>
            <a:stretch>
              <a:fillRect/>
            </a:stretch>
          </p:blipFill>
          <p:spPr bwMode="auto">
            <a:xfrm>
              <a:off x="114" y="2662"/>
              <a:ext cx="2581" cy="51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61" name="Text Box 18"/>
            <p:cNvSpPr txBox="1">
              <a:spLocks noChangeArrowheads="1"/>
            </p:cNvSpPr>
            <p:nvPr/>
          </p:nvSpPr>
          <p:spPr bwMode="auto">
            <a:xfrm>
              <a:off x="114" y="2636"/>
              <a:ext cx="2587" cy="42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 dirty="0">
                <a:latin typeface="Times New Roman" pitchFamily="18" charset="0"/>
              </a:endParaRPr>
            </a:p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«Реализация основных общеобразовательных программ»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– </a:t>
              </a:r>
              <a:r>
                <a:rPr lang="ru-RU" altLang="ru-RU" sz="1400" b="1" dirty="0" smtClean="0">
                  <a:latin typeface="Times New Roman" pitchFamily="18" charset="0"/>
                </a:rPr>
                <a:t>62313,2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  <a:r>
                <a:rPr lang="ru-RU" altLang="ru-RU" sz="1400" b="1" dirty="0">
                  <a:latin typeface="Times New Roman" pitchFamily="18" charset="0"/>
                </a:rPr>
                <a:t> 2025 – </a:t>
              </a:r>
              <a:r>
                <a:rPr lang="ru-RU" altLang="ru-RU" sz="1400" b="1" dirty="0" smtClean="0">
                  <a:latin typeface="Times New Roman" pitchFamily="18" charset="0"/>
                </a:rPr>
                <a:t>56190,6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2026 – </a:t>
              </a:r>
              <a:r>
                <a:rPr lang="ru-RU" altLang="ru-RU" sz="1400" b="1" dirty="0" smtClean="0">
                  <a:latin typeface="Times New Roman" pitchFamily="18" charset="0"/>
                </a:rPr>
                <a:t>51867,3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  <a:endParaRPr lang="ru-RU" altLang="ru-RU" sz="16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pic>
        <p:nvPicPr>
          <p:cNvPr id="87049" name="Скругленный прямоугольник 4"/>
          <p:cNvPicPr>
            <a:picLocks noChangeArrowheads="1"/>
          </p:cNvPicPr>
          <p:nvPr/>
        </p:nvPicPr>
        <p:blipFill>
          <a:blip r:embed="rId7">
            <a:grayscl/>
          </a:blip>
          <a:srcRect/>
          <a:stretch>
            <a:fillRect/>
          </a:stretch>
        </p:blipFill>
        <p:spPr bwMode="auto">
          <a:xfrm>
            <a:off x="4859338" y="1196975"/>
            <a:ext cx="40147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87050" name="Text Box 30"/>
          <p:cNvSpPr txBox="1">
            <a:spLocks noChangeArrowheads="1"/>
          </p:cNvSpPr>
          <p:nvPr/>
        </p:nvSpPr>
        <p:spPr bwMode="auto">
          <a:xfrm>
            <a:off x="4859338" y="1052513"/>
            <a:ext cx="386715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dirty="0">
              <a:latin typeface="Times New Roman" pitchFamily="18" charset="0"/>
            </a:endParaRPr>
          </a:p>
          <a:p>
            <a:pPr algn="ctr"/>
            <a:r>
              <a:rPr lang="ru-RU" altLang="ru-RU" sz="1400" dirty="0">
                <a:latin typeface="Times New Roman" pitchFamily="18" charset="0"/>
              </a:rPr>
              <a:t>Подпрограмма «Реализация дополнительных общеобразовательных программ»  </a:t>
            </a:r>
          </a:p>
          <a:p>
            <a:pPr algn="ctr"/>
            <a:r>
              <a:rPr lang="ru-RU" altLang="ru-RU" sz="1400" b="1" dirty="0">
                <a:latin typeface="Times New Roman" pitchFamily="18" charset="0"/>
              </a:rPr>
              <a:t>2024- </a:t>
            </a:r>
            <a:r>
              <a:rPr lang="ru-RU" altLang="ru-RU" sz="1400" b="1" dirty="0" smtClean="0">
                <a:latin typeface="Times New Roman" pitchFamily="18" charset="0"/>
              </a:rPr>
              <a:t>6382,0</a:t>
            </a:r>
            <a:r>
              <a:rPr lang="ru-RU" altLang="ru-RU" sz="1400" b="1" dirty="0" smtClean="0">
                <a:latin typeface="Times New Roman" pitchFamily="18" charset="0"/>
              </a:rPr>
              <a:t> </a:t>
            </a:r>
            <a:r>
              <a:rPr lang="ru-RU" altLang="ru-RU" sz="1400" dirty="0" err="1">
                <a:latin typeface="Times New Roman" pitchFamily="18" charset="0"/>
              </a:rPr>
              <a:t>тыс.руб</a:t>
            </a:r>
            <a:r>
              <a:rPr lang="ru-RU" altLang="ru-RU" sz="1400" dirty="0">
                <a:latin typeface="Times New Roman" pitchFamily="18" charset="0"/>
              </a:rPr>
              <a:t>.;</a:t>
            </a:r>
            <a:r>
              <a:rPr lang="ru-RU" altLang="ru-RU" sz="1400" b="1" dirty="0">
                <a:latin typeface="Times New Roman" pitchFamily="18" charset="0"/>
              </a:rPr>
              <a:t> 2025 -2026 </a:t>
            </a:r>
            <a:r>
              <a:rPr lang="ru-RU" altLang="ru-RU" sz="1400" b="1" dirty="0" err="1">
                <a:latin typeface="Times New Roman" pitchFamily="18" charset="0"/>
              </a:rPr>
              <a:t>г.г</a:t>
            </a:r>
            <a:r>
              <a:rPr lang="ru-RU" altLang="ru-RU" sz="1400" b="1" dirty="0">
                <a:latin typeface="Times New Roman" pitchFamily="18" charset="0"/>
              </a:rPr>
              <a:t>. по</a:t>
            </a:r>
          </a:p>
          <a:p>
            <a:pPr algn="ctr"/>
            <a:r>
              <a:rPr lang="ru-RU" altLang="ru-RU" sz="1400" b="1" dirty="0">
                <a:latin typeface="Times New Roman" pitchFamily="18" charset="0"/>
              </a:rPr>
              <a:t>3934,4 </a:t>
            </a:r>
            <a:r>
              <a:rPr lang="ru-RU" altLang="ru-RU" sz="1400" dirty="0" err="1">
                <a:latin typeface="Times New Roman" pitchFamily="18" charset="0"/>
              </a:rPr>
              <a:t>тыс.руб</a:t>
            </a:r>
            <a:r>
              <a:rPr lang="ru-RU" altLang="ru-RU" sz="1400" dirty="0">
                <a:latin typeface="Times New Roman" pitchFamily="18" charset="0"/>
              </a:rPr>
              <a:t>.</a:t>
            </a:r>
            <a:r>
              <a:rPr lang="ru-RU" altLang="ru-RU" sz="1400" b="1" dirty="0">
                <a:latin typeface="Times New Roman" pitchFamily="18" charset="0"/>
              </a:rPr>
              <a:t> ежегодно</a:t>
            </a:r>
          </a:p>
        </p:txBody>
      </p:sp>
      <p:grpSp>
        <p:nvGrpSpPr>
          <p:cNvPr id="87051" name="Скругленный прямоугольник 6"/>
          <p:cNvGrpSpPr>
            <a:grpSpLocks/>
          </p:cNvGrpSpPr>
          <p:nvPr/>
        </p:nvGrpSpPr>
        <p:grpSpPr bwMode="auto">
          <a:xfrm>
            <a:off x="4859338" y="4365625"/>
            <a:ext cx="4032250" cy="1295400"/>
            <a:chOff x="2842" y="2398"/>
            <a:chExt cx="2707" cy="628"/>
          </a:xfrm>
        </p:grpSpPr>
        <p:pic>
          <p:nvPicPr>
            <p:cNvPr id="87058" name="Скругленный прямоугольник 6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7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9" name="Text Box 12"/>
            <p:cNvSpPr txBox="1">
              <a:spLocks noChangeArrowheads="1"/>
            </p:cNvSpPr>
            <p:nvPr/>
          </p:nvSpPr>
          <p:spPr bwMode="auto">
            <a:xfrm>
              <a:off x="2881" y="2398"/>
              <a:ext cx="2625" cy="61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«Организация отдыха и оздоровление детей»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2026 г.г. по 864,8 </a:t>
              </a:r>
              <a:r>
                <a:rPr lang="ru-RU" altLang="ru-RU" sz="1400">
                  <a:latin typeface="Times New Roman" pitchFamily="18" charset="0"/>
                </a:rPr>
                <a:t>тыс.руб. ежегодно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87052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7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2017  -3309,9 тыс.руб.;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2018 – 3639,7 тыс.руб.; 2019 – 0,0 тыс.руб.</a:t>
              </a:r>
            </a:p>
            <a:p>
              <a:pPr algn="ctr"/>
              <a:endParaRPr lang="ru-RU" altLang="ru-RU" sz="1600" b="1">
                <a:latin typeface="Times New Roman" pitchFamily="18" charset="0"/>
              </a:endParaRPr>
            </a:p>
          </p:txBody>
        </p:sp>
      </p:grpSp>
      <p:grpSp>
        <p:nvGrpSpPr>
          <p:cNvPr id="87053" name="Скругленный прямоугольник 5"/>
          <p:cNvGrpSpPr>
            <a:grpSpLocks/>
          </p:cNvGrpSpPr>
          <p:nvPr/>
        </p:nvGrpSpPr>
        <p:grpSpPr bwMode="auto">
          <a:xfrm>
            <a:off x="395288" y="1341438"/>
            <a:ext cx="4064000" cy="2085975"/>
            <a:chOff x="84" y="1273"/>
            <a:chExt cx="2581" cy="818"/>
          </a:xfrm>
        </p:grpSpPr>
        <p:pic>
          <p:nvPicPr>
            <p:cNvPr id="87054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7055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 dirty="0">
                <a:latin typeface="Times New Roman" pitchFamily="18" charset="0"/>
              </a:endParaRPr>
            </a:p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«Развитие общего образования»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2024г.- </a:t>
              </a:r>
              <a:r>
                <a:rPr lang="ru-RU" altLang="ru-RU" sz="1400" b="1" dirty="0" smtClean="0">
                  <a:latin typeface="Times New Roman" pitchFamily="18" charset="0"/>
                </a:rPr>
                <a:t>5813,6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2025г. –  4891,5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  <a:r>
                <a:rPr lang="ru-RU" altLang="ru-RU" sz="1400" b="1" dirty="0">
                  <a:latin typeface="Times New Roman" pitchFamily="18" charset="0"/>
                </a:rPr>
                <a:t> 2026г. – 9322,7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4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8065" name="Скругленный прямоугольник 5"/>
          <p:cNvGrpSpPr>
            <a:grpSpLocks/>
          </p:cNvGrpSpPr>
          <p:nvPr/>
        </p:nvGrpSpPr>
        <p:grpSpPr bwMode="auto">
          <a:xfrm>
            <a:off x="4643438" y="1341438"/>
            <a:ext cx="4064000" cy="1943100"/>
            <a:chOff x="84" y="1273"/>
            <a:chExt cx="2581" cy="818"/>
          </a:xfrm>
        </p:grpSpPr>
        <p:pic>
          <p:nvPicPr>
            <p:cNvPr id="8806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70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 dirty="0">
                <a:latin typeface="Times New Roman" pitchFamily="18" charset="0"/>
              </a:endParaRPr>
            </a:p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«Развитие кадрового потенциала системы образования»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2024- 2026 </a:t>
              </a:r>
              <a:r>
                <a:rPr lang="ru-RU" altLang="ru-RU" sz="1400" b="1" dirty="0" err="1" smtClean="0">
                  <a:latin typeface="Times New Roman" pitchFamily="18" charset="0"/>
                </a:rPr>
                <a:t>г.г</a:t>
              </a:r>
              <a:r>
                <a:rPr lang="ru-RU" altLang="ru-RU" sz="1400" b="1" dirty="0" smtClean="0">
                  <a:latin typeface="Times New Roman" pitchFamily="18" charset="0"/>
                </a:rPr>
                <a:t>. по </a:t>
              </a:r>
              <a:r>
                <a:rPr lang="ru-RU" altLang="ru-RU" sz="1400" b="1" dirty="0">
                  <a:latin typeface="Times New Roman" pitchFamily="18" charset="0"/>
                </a:rPr>
                <a:t>270,0 </a:t>
              </a:r>
              <a:r>
                <a:rPr lang="ru-RU" altLang="ru-RU" sz="1400" dirty="0" err="1">
                  <a:latin typeface="Times New Roman" pitchFamily="18" charset="0"/>
                </a:rPr>
                <a:t>тыс.руб.ежегодно</a:t>
              </a:r>
              <a:endParaRPr lang="ru-RU" altLang="ru-RU" sz="1400" dirty="0">
                <a:latin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</a:endParaRPr>
            </a:p>
            <a:p>
              <a:pPr algn="ctr"/>
              <a:endParaRPr lang="ru-RU" altLang="ru-RU" sz="1600" b="1" dirty="0">
                <a:latin typeface="Times New Roman" pitchFamily="18" charset="0"/>
              </a:endParaRPr>
            </a:p>
          </p:txBody>
        </p:sp>
      </p:grpSp>
      <p:grpSp>
        <p:nvGrpSpPr>
          <p:cNvPr id="88066" name="Скругленный прямоугольник 5"/>
          <p:cNvGrpSpPr>
            <a:grpSpLocks/>
          </p:cNvGrpSpPr>
          <p:nvPr/>
        </p:nvGrpSpPr>
        <p:grpSpPr bwMode="auto">
          <a:xfrm>
            <a:off x="323850" y="2636838"/>
            <a:ext cx="4032250" cy="2160587"/>
            <a:chOff x="84" y="1273"/>
            <a:chExt cx="2581" cy="818"/>
          </a:xfrm>
        </p:grpSpPr>
        <p:pic>
          <p:nvPicPr>
            <p:cNvPr id="88067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84" y="1329"/>
              <a:ext cx="2581" cy="65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8068" name="Text Box 9"/>
            <p:cNvSpPr txBox="1">
              <a:spLocks noChangeArrowheads="1"/>
            </p:cNvSpPr>
            <p:nvPr/>
          </p:nvSpPr>
          <p:spPr bwMode="auto">
            <a:xfrm>
              <a:off x="114" y="1273"/>
              <a:ext cx="2503" cy="81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400">
                <a:latin typeface="Times New Roman" pitchFamily="18" charset="0"/>
              </a:endParaRP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«Организация целевой подготовки педагогов для работы в муниципальных образовательных организациях Тейковского муниципального района»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год – 180,0  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</a:p>
            <a:p>
              <a:pPr algn="ctr"/>
              <a:endParaRPr lang="ru-RU" altLang="ru-RU" sz="1200" b="1">
                <a:latin typeface="Times New Roman" pitchFamily="18" charset="0"/>
              </a:endParaRPr>
            </a:p>
            <a:p>
              <a:pPr algn="ctr"/>
              <a:endParaRPr lang="ru-RU" altLang="ru-RU" sz="12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9089" name="Скругленный прямоугольник 3"/>
          <p:cNvGrpSpPr>
            <a:grpSpLocks/>
          </p:cNvGrpSpPr>
          <p:nvPr/>
        </p:nvGrpSpPr>
        <p:grpSpPr bwMode="auto">
          <a:xfrm>
            <a:off x="2268538" y="4076700"/>
            <a:ext cx="4535487" cy="1873250"/>
            <a:chOff x="92" y="2380"/>
            <a:chExt cx="2721" cy="506"/>
          </a:xfrm>
        </p:grpSpPr>
        <p:pic>
          <p:nvPicPr>
            <p:cNvPr id="89098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9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туристической привлекательности Тейковского района»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2024 – 560,0 </a:t>
              </a:r>
              <a:r>
                <a:rPr lang="ru-RU" altLang="ru-RU" sz="1400">
                  <a:latin typeface="Times New Roman" pitchFamily="18" charset="0"/>
                </a:rPr>
                <a:t>тыс.руб.,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 – 2026 г.г. по 300,0 </a:t>
              </a:r>
              <a:r>
                <a:rPr lang="ru-RU" altLang="ru-RU" sz="1400">
                  <a:latin typeface="Times New Roman" pitchFamily="18" charset="0"/>
                </a:rPr>
                <a:t>тыс.руб. ежегодно</a:t>
              </a:r>
            </a:p>
          </p:txBody>
        </p:sp>
      </p:grpSp>
      <p:sp>
        <p:nvSpPr>
          <p:cNvPr id="89090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</a:rPr>
              <a:t>Развитие культуры и туризма в </a:t>
            </a:r>
            <a:r>
              <a:rPr lang="ru-RU" altLang="ru-RU" b="1" i="1" dirty="0" err="1">
                <a:latin typeface="Times New Roman" pitchFamily="18" charset="0"/>
              </a:rPr>
              <a:t>Тейковском</a:t>
            </a:r>
            <a:r>
              <a:rPr lang="ru-RU" altLang="ru-RU" b="1" i="1" dirty="0">
                <a:latin typeface="Times New Roman" pitchFamily="18" charset="0"/>
              </a:rPr>
              <a:t> муниципальном районе</a:t>
            </a: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2024 год –  </a:t>
            </a:r>
            <a:r>
              <a:rPr lang="ru-RU" altLang="ru-RU" b="1" i="1" dirty="0" smtClean="0">
                <a:latin typeface="Times New Roman" pitchFamily="18" charset="0"/>
              </a:rPr>
              <a:t>13964,4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</a:rPr>
              <a:t>(</a:t>
            </a:r>
            <a:r>
              <a:rPr lang="ru-RU" altLang="ru-RU" b="1" i="1" dirty="0" smtClean="0">
                <a:latin typeface="Times New Roman" pitchFamily="18" charset="0"/>
              </a:rPr>
              <a:t>4,3</a:t>
            </a:r>
            <a:r>
              <a:rPr lang="ru-RU" altLang="ru-RU" b="1" i="1" dirty="0" smtClean="0">
                <a:latin typeface="Times New Roman" pitchFamily="18" charset="0"/>
              </a:rPr>
              <a:t>% </a:t>
            </a:r>
            <a:r>
              <a:rPr lang="ru-RU" altLang="ru-RU" b="1" i="1" dirty="0">
                <a:latin typeface="Times New Roman" pitchFamily="18" charset="0"/>
              </a:rPr>
              <a:t>от общего объёма расхода бюджета); </a:t>
            </a:r>
            <a:r>
              <a:rPr lang="ru-RU" altLang="ru-RU" b="1" i="1" dirty="0" smtClean="0">
                <a:latin typeface="Times New Roman" pitchFamily="18" charset="0"/>
              </a:rPr>
              <a:t>2025 год </a:t>
            </a:r>
            <a:r>
              <a:rPr lang="ru-RU" altLang="ru-RU" b="1" i="1" dirty="0">
                <a:latin typeface="Times New Roman" pitchFamily="18" charset="0"/>
              </a:rPr>
              <a:t>– 8805,1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., </a:t>
            </a:r>
            <a:r>
              <a:rPr lang="ru-RU" altLang="ru-RU" b="1" i="1" dirty="0" smtClean="0">
                <a:latin typeface="Times New Roman" pitchFamily="18" charset="0"/>
              </a:rPr>
              <a:t>2026 год </a:t>
            </a:r>
            <a:r>
              <a:rPr lang="ru-RU" altLang="ru-RU" b="1" i="1" dirty="0">
                <a:latin typeface="Times New Roman" pitchFamily="18" charset="0"/>
              </a:rPr>
              <a:t>– 8776,4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</p:txBody>
      </p:sp>
      <p:grpSp>
        <p:nvGrpSpPr>
          <p:cNvPr id="89091" name="Скругленный прямоугольник 5"/>
          <p:cNvGrpSpPr>
            <a:grpSpLocks/>
          </p:cNvGrpSpPr>
          <p:nvPr/>
        </p:nvGrpSpPr>
        <p:grpSpPr bwMode="auto">
          <a:xfrm>
            <a:off x="395288" y="1700213"/>
            <a:ext cx="4122737" cy="1728787"/>
            <a:chOff x="84" y="1252"/>
            <a:chExt cx="2581" cy="480"/>
          </a:xfrm>
        </p:grpSpPr>
        <p:pic>
          <p:nvPicPr>
            <p:cNvPr id="89096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1252"/>
              <a:ext cx="2581" cy="4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7" name="Text Box 9"/>
            <p:cNvSpPr txBox="1">
              <a:spLocks noChangeArrowheads="1"/>
            </p:cNvSpPr>
            <p:nvPr/>
          </p:nvSpPr>
          <p:spPr bwMode="auto">
            <a:xfrm>
              <a:off x="114" y="1304"/>
              <a:ext cx="2493" cy="29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«Развитие культуры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– </a:t>
              </a:r>
              <a:r>
                <a:rPr lang="ru-RU" altLang="ru-RU" sz="1400" b="1" dirty="0" smtClean="0">
                  <a:latin typeface="Times New Roman" pitchFamily="18" charset="0"/>
                </a:rPr>
                <a:t>10346,4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2025 – 7021,4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.,</a:t>
              </a:r>
              <a:r>
                <a:rPr lang="ru-RU" altLang="ru-RU" sz="1400" b="1" dirty="0">
                  <a:latin typeface="Times New Roman" pitchFamily="18" charset="0"/>
                </a:rPr>
                <a:t> 2026 – 6992,7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 </a:t>
              </a:r>
            </a:p>
          </p:txBody>
        </p:sp>
      </p:grpSp>
      <p:grpSp>
        <p:nvGrpSpPr>
          <p:cNvPr id="89092" name="Скругленный прямоугольник 4"/>
          <p:cNvGrpSpPr>
            <a:grpSpLocks/>
          </p:cNvGrpSpPr>
          <p:nvPr/>
        </p:nvGrpSpPr>
        <p:grpSpPr bwMode="auto">
          <a:xfrm>
            <a:off x="4716463" y="1700213"/>
            <a:ext cx="4129087" cy="1728787"/>
            <a:chOff x="125" y="1966"/>
            <a:chExt cx="2547" cy="369"/>
          </a:xfrm>
        </p:grpSpPr>
        <p:pic>
          <p:nvPicPr>
            <p:cNvPr id="89094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140" y="1966"/>
              <a:ext cx="2532" cy="36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89095" name="Text Box 30"/>
            <p:cNvSpPr txBox="1">
              <a:spLocks noChangeArrowheads="1"/>
            </p:cNvSpPr>
            <p:nvPr/>
          </p:nvSpPr>
          <p:spPr bwMode="auto">
            <a:xfrm>
              <a:off x="125" y="2018"/>
              <a:ext cx="2533" cy="2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«Предоставление дополнительного образования в сфере культуры и искусства» 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</a:t>
              </a:r>
              <a:r>
                <a:rPr lang="ru-RU" altLang="ru-RU" sz="1400" b="1" dirty="0" smtClean="0">
                  <a:latin typeface="Times New Roman" pitchFamily="18" charset="0"/>
                </a:rPr>
                <a:t>г. – 3058,0 </a:t>
              </a:r>
              <a:r>
                <a:rPr lang="ru-RU" altLang="ru-RU" sz="1400" b="1" dirty="0" err="1" smtClean="0">
                  <a:latin typeface="Times New Roman" pitchFamily="18" charset="0"/>
                </a:rPr>
                <a:t>тыс.руб</a:t>
              </a:r>
              <a:r>
                <a:rPr lang="ru-RU" altLang="ru-RU" sz="1400" b="1" dirty="0" smtClean="0">
                  <a:latin typeface="Times New Roman" pitchFamily="18" charset="0"/>
                </a:rPr>
                <a:t>.; 2025-2026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– по 1483,7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 ежегодно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89093" name="Заголовок 1"/>
          <p:cNvSpPr txBox="1">
            <a:spLocks/>
          </p:cNvSpPr>
          <p:nvPr/>
        </p:nvSpPr>
        <p:spPr bwMode="auto">
          <a:xfrm>
            <a:off x="611188" y="3357563"/>
            <a:ext cx="8064500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heel spokes="2"/>
  </p:transition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90113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535487" cy="2376487"/>
            <a:chOff x="92" y="2380"/>
            <a:chExt cx="2721" cy="506"/>
          </a:xfrm>
        </p:grpSpPr>
        <p:pic>
          <p:nvPicPr>
            <p:cNvPr id="9011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20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физкультурных мероприятий, спортивных мероприятий и участие спортсменов Тейковского муниципального района в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2019 – 297,8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2020 г. – 300,0</a:t>
              </a:r>
              <a:r>
                <a:rPr lang="ru-RU" altLang="ru-RU" sz="1600">
                  <a:latin typeface="Times New Roman" pitchFamily="18" charset="0"/>
                </a:rPr>
                <a:t> тыс.руб.</a:t>
              </a:r>
              <a:r>
                <a:rPr lang="ru-RU" altLang="ru-RU" sz="1400" b="1">
                  <a:latin typeface="Times New Roman" pitchFamily="18" charset="0"/>
                </a:rPr>
                <a:t>; </a:t>
              </a:r>
              <a:r>
                <a:rPr lang="ru-RU" altLang="ru-RU" sz="1600" b="1">
                  <a:latin typeface="Times New Roman" pitchFamily="18" charset="0"/>
                </a:rPr>
                <a:t>2021- 330,0 т.р.</a:t>
              </a:r>
            </a:p>
          </p:txBody>
        </p:sp>
      </p:grpSp>
      <p:sp>
        <p:nvSpPr>
          <p:cNvPr id="90114" name="Заголовок 1"/>
          <p:cNvSpPr txBox="1">
            <a:spLocks/>
          </p:cNvSpPr>
          <p:nvPr/>
        </p:nvSpPr>
        <p:spPr bwMode="auto">
          <a:xfrm>
            <a:off x="542925" y="260350"/>
            <a:ext cx="7954963" cy="13430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  <p:sp>
        <p:nvSpPr>
          <p:cNvPr id="90115" name="Заголовок 1"/>
          <p:cNvSpPr txBox="1">
            <a:spLocks/>
          </p:cNvSpPr>
          <p:nvPr/>
        </p:nvSpPr>
        <p:spPr bwMode="auto">
          <a:xfrm>
            <a:off x="684213" y="404813"/>
            <a:ext cx="8064500" cy="12239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</a:rPr>
              <a:t>Развитие физической культуры и спорта в Тейковском муниципальном районе       </a:t>
            </a:r>
          </a:p>
          <a:p>
            <a:pPr algn="ctr"/>
            <a:r>
              <a:rPr lang="ru-RU" altLang="ru-RU" b="1">
                <a:latin typeface="Times New Roman" pitchFamily="18" charset="0"/>
              </a:rPr>
              <a:t>       </a:t>
            </a:r>
            <a:r>
              <a:rPr lang="ru-RU" altLang="ru-RU" b="1" i="1">
                <a:latin typeface="Times New Roman" pitchFamily="18" charset="0"/>
              </a:rPr>
              <a:t>2024 год    - 430,0  тыс.руб. (0,1 % от общего объёма расхода бюджета); 2025 – 2026 годы по 330,0 тыс.руб.</a:t>
            </a:r>
          </a:p>
        </p:txBody>
      </p:sp>
      <p:grpSp>
        <p:nvGrpSpPr>
          <p:cNvPr id="90116" name="Скругленный прямоугольник 3"/>
          <p:cNvGrpSpPr>
            <a:grpSpLocks/>
          </p:cNvGrpSpPr>
          <p:nvPr/>
        </p:nvGrpSpPr>
        <p:grpSpPr bwMode="auto">
          <a:xfrm>
            <a:off x="2268538" y="1916113"/>
            <a:ext cx="4606925" cy="2736850"/>
            <a:chOff x="92" y="2380"/>
            <a:chExt cx="2721" cy="506"/>
          </a:xfrm>
        </p:grpSpPr>
        <p:pic>
          <p:nvPicPr>
            <p:cNvPr id="9011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92" y="2380"/>
              <a:ext cx="272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0118" name="Text Box 6"/>
            <p:cNvSpPr txBox="1">
              <a:spLocks noChangeArrowheads="1"/>
            </p:cNvSpPr>
            <p:nvPr/>
          </p:nvSpPr>
          <p:spPr bwMode="auto">
            <a:xfrm>
              <a:off x="118" y="2443"/>
              <a:ext cx="2507" cy="44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«Организация физкультурно-массовых, спортивных мероприятий и участие спортсменов Тейковского муниципального района в районных, областных, зональных и региональных соревнованиях»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430,0 </a:t>
              </a:r>
              <a:r>
                <a:rPr lang="ru-RU" altLang="ru-RU" sz="1600">
                  <a:latin typeface="Times New Roman" pitchFamily="18" charset="0"/>
                </a:rPr>
                <a:t>тыс.руб.;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2025 –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2026 г.г. </a:t>
              </a:r>
              <a:r>
                <a:rPr lang="ru-RU" altLang="ru-RU" sz="1600">
                  <a:latin typeface="Times New Roman" pitchFamily="18" charset="0"/>
                </a:rPr>
                <a:t>по</a:t>
              </a:r>
              <a:r>
                <a:rPr lang="ru-RU" altLang="ru-RU" sz="1600" b="1">
                  <a:latin typeface="Times New Roman" pitchFamily="18" charset="0"/>
                </a:rPr>
                <a:t>  330,0 т.р.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wheel spokes="2"/>
  </p:transition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1137" name="Заголовок 1"/>
          <p:cNvSpPr txBox="1">
            <a:spLocks/>
          </p:cNvSpPr>
          <p:nvPr/>
        </p:nvSpPr>
        <p:spPr bwMode="auto">
          <a:xfrm>
            <a:off x="-100013" y="182563"/>
            <a:ext cx="9144001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1138" name="Скругленный прямоугольник 6"/>
          <p:cNvGrpSpPr>
            <a:grpSpLocks/>
          </p:cNvGrpSpPr>
          <p:nvPr/>
        </p:nvGrpSpPr>
        <p:grpSpPr bwMode="auto">
          <a:xfrm>
            <a:off x="3779838" y="4149725"/>
            <a:ext cx="4392612" cy="1800225"/>
            <a:chOff x="2887" y="2454"/>
            <a:chExt cx="2707" cy="580"/>
          </a:xfrm>
        </p:grpSpPr>
        <p:pic>
          <p:nvPicPr>
            <p:cNvPr id="718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87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4" name="Text Box 12"/>
            <p:cNvSpPr txBox="1">
              <a:spLocks noChangeArrowheads="1"/>
            </p:cNvSpPr>
            <p:nvPr/>
          </p:nvSpPr>
          <p:spPr bwMode="auto">
            <a:xfrm>
              <a:off x="2887" y="2454"/>
              <a:ext cx="2620" cy="5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«Проведение капитального ремонта общего имущества в многоквартирных домах, расположенных на территории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2024- 4278,0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 </a:t>
              </a:r>
              <a:r>
                <a:rPr lang="ru-RU" altLang="ru-RU" sz="1400" b="1" dirty="0">
                  <a:latin typeface="Times New Roman" pitchFamily="18" charset="0"/>
                </a:rPr>
                <a:t>2025-2026 </a:t>
              </a:r>
              <a:r>
                <a:rPr lang="ru-RU" altLang="ru-RU" sz="1400" dirty="0">
                  <a:latin typeface="Times New Roman" pitchFamily="18" charset="0"/>
                </a:rPr>
                <a:t>по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4234,8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400" dirty="0">
                  <a:latin typeface="Times New Roman" pitchFamily="18" charset="0"/>
                </a:rPr>
                <a:t>ежегодно</a:t>
              </a:r>
            </a:p>
          </p:txBody>
        </p:sp>
      </p:grpSp>
      <p:grpSp>
        <p:nvGrpSpPr>
          <p:cNvPr id="91139" name="Скругленный прямоугольник 8"/>
          <p:cNvGrpSpPr>
            <a:grpSpLocks/>
          </p:cNvGrpSpPr>
          <p:nvPr/>
        </p:nvGrpSpPr>
        <p:grpSpPr bwMode="auto">
          <a:xfrm>
            <a:off x="755650" y="1844675"/>
            <a:ext cx="5184775" cy="1512888"/>
            <a:chOff x="2853" y="3199"/>
            <a:chExt cx="2707" cy="683"/>
          </a:xfrm>
        </p:grpSpPr>
        <p:pic>
          <p:nvPicPr>
            <p:cNvPr id="7181" name="Скругленный прямоугольник 8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53" y="3199"/>
              <a:ext cx="2707" cy="68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1142" name="Text Box 15"/>
            <p:cNvSpPr txBox="1">
              <a:spLocks noChangeArrowheads="1"/>
            </p:cNvSpPr>
            <p:nvPr/>
          </p:nvSpPr>
          <p:spPr bwMode="auto">
            <a:xfrm>
              <a:off x="2980" y="3244"/>
              <a:ext cx="2536" cy="42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газификации  Тейковского муниципального района»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337,7 </a:t>
              </a:r>
              <a:r>
                <a:rPr lang="ru-RU" altLang="ru-RU" sz="1400">
                  <a:latin typeface="Times New Roman" pitchFamily="18" charset="0"/>
                </a:rPr>
                <a:t>т.руб.;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2025- 337,7 </a:t>
              </a:r>
              <a:r>
                <a:rPr lang="ru-RU" altLang="ru-RU" sz="1400">
                  <a:latin typeface="Times New Roman" pitchFamily="18" charset="0"/>
                </a:rPr>
                <a:t>тыс.руб.;</a:t>
              </a:r>
              <a:r>
                <a:rPr lang="ru-RU" altLang="ru-RU" sz="1400" b="1">
                  <a:latin typeface="Times New Roman" pitchFamily="18" charset="0"/>
                </a:rPr>
                <a:t> 2026- 337,7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91140" name="Заголовок 1"/>
          <p:cNvSpPr txBox="1">
            <a:spLocks/>
          </p:cNvSpPr>
          <p:nvPr/>
        </p:nvSpPr>
        <p:spPr bwMode="auto">
          <a:xfrm>
            <a:off x="0" y="333375"/>
            <a:ext cx="9144000" cy="15827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</a:rPr>
              <a:t>Обеспечение качественным жильем,  услугами жилищно-коммунального хозяйства и улучшение состояния  коммунальной инфраструктуры</a:t>
            </a:r>
            <a:r>
              <a:rPr lang="ru-RU" altLang="ru-RU" sz="1400" b="1" dirty="0">
                <a:latin typeface="Times New Roman" pitchFamily="18" charset="0"/>
              </a:rPr>
              <a:t> </a:t>
            </a:r>
            <a:endParaRPr lang="ru-RU" altLang="ru-RU" b="1" i="1" dirty="0">
              <a:latin typeface="Times New Roman" pitchFamily="18" charset="0"/>
            </a:endParaRP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2024 год – </a:t>
            </a:r>
            <a:r>
              <a:rPr lang="ru-RU" altLang="ru-RU" b="1" i="1" dirty="0" smtClean="0">
                <a:latin typeface="Times New Roman" pitchFamily="18" charset="0"/>
              </a:rPr>
              <a:t>40496,4</a:t>
            </a:r>
            <a:r>
              <a:rPr lang="ru-RU" altLang="ru-RU" b="1" i="1" dirty="0" smtClean="0">
                <a:latin typeface="Times New Roman" pitchFamily="18" charset="0"/>
              </a:rPr>
              <a:t> 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</a:rPr>
              <a:t>12,5 </a:t>
            </a:r>
            <a:r>
              <a:rPr lang="ru-RU" altLang="ru-RU" b="1" i="1" dirty="0">
                <a:latin typeface="Times New Roman" pitchFamily="18" charset="0"/>
              </a:rPr>
              <a:t>% от общего объёма расхода бюджета);</a:t>
            </a:r>
          </a:p>
          <a:p>
            <a:pPr algn="ctr"/>
            <a:r>
              <a:rPr lang="ru-RU" altLang="ru-RU" b="1" i="1" dirty="0" smtClean="0">
                <a:latin typeface="Times New Roman" pitchFamily="18" charset="0"/>
              </a:rPr>
              <a:t>2025 год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25628,5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.; </a:t>
            </a:r>
            <a:r>
              <a:rPr lang="ru-RU" altLang="ru-RU" b="1" i="1" dirty="0" smtClean="0">
                <a:latin typeface="Times New Roman" pitchFamily="18" charset="0"/>
              </a:rPr>
              <a:t>2026 год 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25597,7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  <a:p>
            <a:pPr algn="ctr"/>
            <a:endParaRPr lang="ru-RU" altLang="ru-RU" b="1" i="1" dirty="0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wedge/>
  </p:transition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61" name="Заголовок 1"/>
          <p:cNvSpPr txBox="1">
            <a:spLocks/>
          </p:cNvSpPr>
          <p:nvPr/>
        </p:nvSpPr>
        <p:spPr bwMode="auto">
          <a:xfrm>
            <a:off x="0" y="188913"/>
            <a:ext cx="9144000" cy="1079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2162" name="Скругленный прямоугольник 5"/>
          <p:cNvGrpSpPr>
            <a:grpSpLocks/>
          </p:cNvGrpSpPr>
          <p:nvPr/>
        </p:nvGrpSpPr>
        <p:grpSpPr bwMode="auto">
          <a:xfrm>
            <a:off x="4787900" y="404813"/>
            <a:ext cx="3960813" cy="1439862"/>
            <a:chOff x="50" y="1184"/>
            <a:chExt cx="2581" cy="506"/>
          </a:xfrm>
        </p:grpSpPr>
        <p:pic>
          <p:nvPicPr>
            <p:cNvPr id="92176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7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«Обеспечение населения 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 теплоснабжением»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г. - 33617,7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.,</a:t>
              </a:r>
              <a:r>
                <a:rPr lang="ru-RU" altLang="ru-RU" sz="1400" b="1" dirty="0">
                  <a:latin typeface="Times New Roman" pitchFamily="18" charset="0"/>
                </a:rPr>
                <a:t> 2025 г. – 18793,1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.,</a:t>
              </a:r>
              <a:r>
                <a:rPr lang="ru-RU" altLang="ru-RU" sz="1400" b="1" dirty="0">
                  <a:latin typeface="Times New Roman" pitchFamily="18" charset="0"/>
                </a:rPr>
                <a:t> 2026 г. – </a:t>
              </a:r>
              <a:r>
                <a:rPr lang="ru-RU" altLang="ru-RU" sz="1400" b="1" dirty="0" smtClean="0">
                  <a:latin typeface="Times New Roman" pitchFamily="18" charset="0"/>
                </a:rPr>
                <a:t>18762,3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400" dirty="0">
                  <a:latin typeface="Times New Roman" pitchFamily="18" charset="0"/>
                </a:rPr>
                <a:t>.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</p:txBody>
        </p:sp>
      </p:grpSp>
      <p:sp>
        <p:nvSpPr>
          <p:cNvPr id="92163" name="Заголовок 1"/>
          <p:cNvSpPr txBox="1">
            <a:spLocks/>
          </p:cNvSpPr>
          <p:nvPr/>
        </p:nvSpPr>
        <p:spPr bwMode="auto">
          <a:xfrm>
            <a:off x="0" y="2565400"/>
            <a:ext cx="9144000" cy="10906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</a:endParaRPr>
          </a:p>
        </p:txBody>
      </p:sp>
      <p:grpSp>
        <p:nvGrpSpPr>
          <p:cNvPr id="92164" name="Скругленный прямоугольник 5"/>
          <p:cNvGrpSpPr>
            <a:grpSpLocks/>
          </p:cNvGrpSpPr>
          <p:nvPr/>
        </p:nvGrpSpPr>
        <p:grpSpPr bwMode="auto">
          <a:xfrm>
            <a:off x="395288" y="3213100"/>
            <a:ext cx="4032250" cy="2447925"/>
            <a:chOff x="50" y="1184"/>
            <a:chExt cx="2581" cy="506"/>
          </a:xfrm>
        </p:grpSpPr>
        <p:pic>
          <p:nvPicPr>
            <p:cNvPr id="92174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5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«Реализация мероприятий по участию в организации деятельности по накоплению, сбору (в том числе раздельному накоплению), сбору, транспортированию, обработке, утилизации, обезвреживанию, захоронению твердых коммунальных отходов на территории 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ежегодно по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700,0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5" name="Скругленный прямоугольник 5"/>
          <p:cNvGrpSpPr>
            <a:grpSpLocks/>
          </p:cNvGrpSpPr>
          <p:nvPr/>
        </p:nvGrpSpPr>
        <p:grpSpPr bwMode="auto">
          <a:xfrm>
            <a:off x="395288" y="981075"/>
            <a:ext cx="4105275" cy="1727200"/>
            <a:chOff x="50" y="1184"/>
            <a:chExt cx="2581" cy="506"/>
          </a:xfrm>
        </p:grpSpPr>
        <p:pic>
          <p:nvPicPr>
            <p:cNvPr id="92172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3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«Обеспечение водоснабжением жителей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 г.- 2026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 </a:t>
              </a:r>
              <a:r>
                <a:rPr lang="ru-RU" altLang="ru-RU" sz="1400" dirty="0">
                  <a:latin typeface="Times New Roman" pitchFamily="18" charset="0"/>
                </a:rPr>
                <a:t>по</a:t>
              </a:r>
              <a:r>
                <a:rPr lang="ru-RU" altLang="ru-RU" sz="1400" b="1" dirty="0">
                  <a:latin typeface="Times New Roman" pitchFamily="18" charset="0"/>
                </a:rPr>
                <a:t> </a:t>
              </a:r>
              <a:r>
                <a:rPr lang="ru-RU" altLang="ru-RU" sz="1400" b="1" dirty="0" smtClean="0">
                  <a:latin typeface="Times New Roman" pitchFamily="18" charset="0"/>
                </a:rPr>
                <a:t>1112</a:t>
              </a:r>
              <a:r>
                <a:rPr lang="ru-RU" altLang="ru-RU" sz="1400" b="1" dirty="0" smtClean="0">
                  <a:latin typeface="Times New Roman" pitchFamily="18" charset="0"/>
                </a:rPr>
                <a:t>,9 </a:t>
              </a:r>
              <a:r>
                <a:rPr lang="ru-RU" altLang="ru-RU" sz="1400" b="1" dirty="0" err="1">
                  <a:latin typeface="Times New Roman" pitchFamily="18" charset="0"/>
                </a:rPr>
                <a:t>тыс.руб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400" dirty="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600" dirty="0">
                <a:latin typeface="Times New Roman" pitchFamily="18" charset="0"/>
              </a:endParaRPr>
            </a:p>
          </p:txBody>
        </p:sp>
      </p:grpSp>
      <p:grpSp>
        <p:nvGrpSpPr>
          <p:cNvPr id="92166" name="Скругленный прямоугольник 5"/>
          <p:cNvGrpSpPr>
            <a:grpSpLocks/>
          </p:cNvGrpSpPr>
          <p:nvPr/>
        </p:nvGrpSpPr>
        <p:grpSpPr bwMode="auto">
          <a:xfrm>
            <a:off x="4787900" y="2060575"/>
            <a:ext cx="4105275" cy="1584325"/>
            <a:chOff x="50" y="1184"/>
            <a:chExt cx="2581" cy="506"/>
          </a:xfrm>
        </p:grpSpPr>
        <p:pic>
          <p:nvPicPr>
            <p:cNvPr id="92170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71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>
                  <a:latin typeface="Times New Roman" pitchFamily="18" charset="0"/>
                </a:rPr>
                <a:t>Подпрограмма «Содержание территорий сельских кладбищ </a:t>
              </a:r>
              <a:r>
                <a:rPr lang="ru-RU" altLang="ru-RU" sz="14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400" dirty="0">
                  <a:latin typeface="Times New Roman" pitchFamily="18" charset="0"/>
                </a:rPr>
                <a:t> муниципального района»</a:t>
              </a:r>
            </a:p>
            <a:p>
              <a:pPr algn="ctr"/>
              <a:r>
                <a:rPr lang="ru-RU" altLang="ru-RU" sz="1400" b="1" dirty="0">
                  <a:latin typeface="Times New Roman" pitchFamily="18" charset="0"/>
                </a:rPr>
                <a:t>2024-2026 </a:t>
              </a:r>
              <a:r>
                <a:rPr lang="ru-RU" altLang="ru-RU" sz="1400" b="1" dirty="0" err="1">
                  <a:latin typeface="Times New Roman" pitchFamily="18" charset="0"/>
                </a:rPr>
                <a:t>г.г</a:t>
              </a:r>
              <a:r>
                <a:rPr lang="ru-RU" altLang="ru-RU" sz="1400" b="1" dirty="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ежегодно по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35</a:t>
              </a:r>
              <a:r>
                <a:rPr lang="ru-RU" altLang="ru-RU" sz="1600" b="1" dirty="0" smtClean="0">
                  <a:latin typeface="Times New Roman" pitchFamily="18" charset="0"/>
                </a:rPr>
                <a:t>0,0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92167" name="Скругленный прямоугольник 5"/>
          <p:cNvGrpSpPr>
            <a:grpSpLocks/>
          </p:cNvGrpSpPr>
          <p:nvPr/>
        </p:nvGrpSpPr>
        <p:grpSpPr bwMode="auto">
          <a:xfrm>
            <a:off x="4859338" y="4005263"/>
            <a:ext cx="4105275" cy="1584325"/>
            <a:chOff x="50" y="1184"/>
            <a:chExt cx="2581" cy="506"/>
          </a:xfrm>
        </p:grpSpPr>
        <p:pic>
          <p:nvPicPr>
            <p:cNvPr id="92168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50" y="1184"/>
              <a:ext cx="2581" cy="50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2169" name="Text Box 9"/>
            <p:cNvSpPr txBox="1">
              <a:spLocks noChangeArrowheads="1"/>
            </p:cNvSpPr>
            <p:nvPr/>
          </p:nvSpPr>
          <p:spPr bwMode="auto">
            <a:xfrm>
              <a:off x="114" y="1211"/>
              <a:ext cx="2429" cy="343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Подпрограмма «Подготовка проектов внесения изменений в документы территориального планирования, правила землепользования и застройки»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– 2026 г.г.  </a:t>
              </a:r>
              <a:r>
                <a:rPr lang="ru-RU" altLang="ru-RU" sz="1400">
                  <a:latin typeface="Times New Roman" pitchFamily="18" charset="0"/>
                </a:rPr>
                <a:t>по </a:t>
              </a:r>
              <a:r>
                <a:rPr lang="ru-RU" altLang="ru-RU" sz="1400" b="1">
                  <a:latin typeface="Times New Roman" pitchFamily="18" charset="0"/>
                </a:rPr>
                <a:t>100,0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wedge/>
  </p:transition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318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3186" name="Скругленный прямоугольник 6"/>
          <p:cNvGrpSpPr>
            <a:grpSpLocks/>
          </p:cNvGrpSpPr>
          <p:nvPr/>
        </p:nvGrpSpPr>
        <p:grpSpPr bwMode="auto">
          <a:xfrm>
            <a:off x="395288" y="1557338"/>
            <a:ext cx="3816350" cy="172720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Подпрограмма «Создание условий для развития молодежной политики на территории Тейковского муниципального района» 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г. – 240,0 тыс.руб., 2025 - 2026 г.г. по 190,0</a:t>
              </a:r>
              <a:r>
                <a:rPr lang="ru-RU" altLang="ru-RU" sz="1400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тыс.руб.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sp>
        <p:nvSpPr>
          <p:cNvPr id="9318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Реализация молодежной политики на территории в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2024 г.–  430,0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., 2025 - 2026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г.г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по 380,0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0,13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</a:t>
            </a:r>
          </a:p>
          <a:p>
            <a:pPr algn="ctr"/>
            <a:endParaRPr lang="ru-RU" altLang="ru-RU" sz="1600" b="1" i="1" dirty="0">
              <a:latin typeface="Times New Roman" pitchFamily="18" charset="0"/>
            </a:endParaRPr>
          </a:p>
          <a:p>
            <a:pPr algn="ctr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3188" name="Прямоугольник 1"/>
          <p:cNvSpPr>
            <a:spLocks noChangeArrowheads="1"/>
          </p:cNvSpPr>
          <p:nvPr/>
        </p:nvSpPr>
        <p:spPr bwMode="auto">
          <a:xfrm>
            <a:off x="827088" y="3284538"/>
            <a:ext cx="7488237" cy="92333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altLang="ru-RU" b="1" i="1" dirty="0">
                <a:latin typeface="Times New Roman" pitchFamily="18" charset="0"/>
              </a:rPr>
              <a:t>Экономическое развитие </a:t>
            </a:r>
            <a:r>
              <a:rPr lang="ru-RU" altLang="ru-RU" b="1" i="1" dirty="0" err="1">
                <a:latin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</a:rPr>
              <a:t> муниципального района</a:t>
            </a: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2024 – 2026 годы  - по  500,0 </a:t>
            </a:r>
            <a:r>
              <a:rPr lang="ru-RU" altLang="ru-RU" b="1" i="1" dirty="0" err="1">
                <a:latin typeface="Times New Roman" pitchFamily="18" charset="0"/>
              </a:rPr>
              <a:t>тыс.руб.ежегодно</a:t>
            </a:r>
            <a:r>
              <a:rPr lang="ru-RU" altLang="ru-RU" b="1" i="1" dirty="0">
                <a:latin typeface="Times New Roman" pitchFamily="18" charset="0"/>
              </a:rPr>
              <a:t> (</a:t>
            </a:r>
            <a:r>
              <a:rPr lang="ru-RU" altLang="ru-RU" b="1" i="1" dirty="0" smtClean="0">
                <a:latin typeface="Times New Roman" pitchFamily="18" charset="0"/>
              </a:rPr>
              <a:t>0,15 </a:t>
            </a:r>
            <a:r>
              <a:rPr lang="ru-RU" altLang="ru-RU" b="1" i="1" dirty="0">
                <a:latin typeface="Times New Roman" pitchFamily="18" charset="0"/>
              </a:rPr>
              <a:t>% от общего объёма расхода бюджета)</a:t>
            </a: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916238" y="4581525"/>
            <a:ext cx="3744912" cy="1584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3190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3191" name="Text Box 9"/>
          <p:cNvSpPr txBox="1">
            <a:spLocks noChangeArrowheads="1"/>
          </p:cNvSpPr>
          <p:nvPr/>
        </p:nvSpPr>
        <p:spPr bwMode="auto">
          <a:xfrm rot="10800000" flipV="1">
            <a:off x="2916238" y="4581525"/>
            <a:ext cx="3684587" cy="1295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>
                <a:latin typeface="Times New Roman" pitchFamily="18" charset="0"/>
              </a:rPr>
              <a:t>Подпрограмма «Поддержка и развитие малого и среднего предпринимательства в Тейковском муниципальном районе»</a:t>
            </a:r>
          </a:p>
          <a:p>
            <a:pPr algn="ctr"/>
            <a:r>
              <a:rPr lang="ru-RU" altLang="ru-RU" sz="1600" b="1">
                <a:latin typeface="Times New Roman" pitchFamily="18" charset="0"/>
              </a:rPr>
              <a:t>2024 – 2026 г.г. по 500,0 </a:t>
            </a:r>
            <a:r>
              <a:rPr lang="ru-RU" altLang="ru-RU" sz="1600">
                <a:latin typeface="Times New Roman" pitchFamily="18" charset="0"/>
              </a:rPr>
              <a:t>тыс.руб</a:t>
            </a:r>
            <a:r>
              <a:rPr lang="ru-RU" altLang="ru-RU" sz="1600" b="1">
                <a:latin typeface="Times New Roman" pitchFamily="18" charset="0"/>
              </a:rPr>
              <a:t>.</a:t>
            </a:r>
          </a:p>
          <a:p>
            <a:pPr algn="ctr"/>
            <a:r>
              <a:rPr lang="ru-RU" altLang="ru-RU" sz="1600">
                <a:latin typeface="Times New Roman" pitchFamily="18" charset="0"/>
              </a:rPr>
              <a:t>ежегодно </a:t>
            </a:r>
          </a:p>
        </p:txBody>
      </p:sp>
      <p:sp>
        <p:nvSpPr>
          <p:cNvPr id="93192" name="Text Box 9"/>
          <p:cNvSpPr txBox="1">
            <a:spLocks noChangeArrowheads="1"/>
          </p:cNvSpPr>
          <p:nvPr/>
        </p:nvSpPr>
        <p:spPr bwMode="auto">
          <a:xfrm rot="10800000" flipV="1">
            <a:off x="2843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3193" name="Скругленный прямоугольник 6"/>
          <p:cNvGrpSpPr>
            <a:grpSpLocks/>
          </p:cNvGrpSpPr>
          <p:nvPr/>
        </p:nvGrpSpPr>
        <p:grpSpPr bwMode="auto">
          <a:xfrm>
            <a:off x="4716463" y="1557338"/>
            <a:ext cx="3816350" cy="1727200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3195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b="1">
                  <a:latin typeface="Times New Roman" pitchFamily="18" charset="0"/>
                </a:rPr>
                <a:t>Подпрограмма «Патриотическое воспитание  детей и молодежи и подкоговка молодежи Тейковского муниципального района к военной службе»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 2024 – 2026 г.г. по 190,0 тыс.руб.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20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4210" name="Скругленный прямоугольник 6"/>
          <p:cNvGrpSpPr>
            <a:grpSpLocks/>
          </p:cNvGrpSpPr>
          <p:nvPr/>
        </p:nvGrpSpPr>
        <p:grpSpPr bwMode="auto">
          <a:xfrm>
            <a:off x="2051050" y="1484313"/>
            <a:ext cx="5113338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4217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«Проведение комплексных кадастровых работ на территории 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</a:t>
              </a:r>
              <a:r>
                <a:rPr lang="ru-RU" altLang="ru-RU" sz="1600" b="1" dirty="0" smtClean="0">
                  <a:latin typeface="Times New Roman" pitchFamily="18" charset="0"/>
                </a:rPr>
                <a:t>г. –  987,1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.,</a:t>
              </a:r>
              <a:r>
                <a:rPr lang="ru-RU" altLang="ru-RU" sz="1600" b="1" dirty="0">
                  <a:latin typeface="Times New Roman" pitchFamily="18" charset="0"/>
                </a:rPr>
                <a:t> 2025 – 1614,7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.,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2026 г. – 850,0 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  <a:p>
              <a:pPr algn="ctr"/>
              <a:endParaRPr lang="ru-RU" altLang="ru-RU" sz="1600" dirty="0">
                <a:latin typeface="Times New Roman" pitchFamily="18" charset="0"/>
              </a:endParaRPr>
            </a:p>
          </p:txBody>
        </p:sp>
      </p:grpSp>
      <p:sp>
        <p:nvSpPr>
          <p:cNvPr id="9421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Планировка территории и проведение комплексных кадастровых работ на территории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2024 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3987,1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1,2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),</a:t>
            </a: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 2025 </a:t>
            </a:r>
            <a:r>
              <a:rPr lang="ru-RU" altLang="ru-RU" sz="1600" b="1" i="1" dirty="0">
                <a:latin typeface="Times New Roman" pitchFamily="18" charset="0"/>
              </a:rPr>
              <a:t>год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49186,8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., 2026 год – </a:t>
            </a:r>
            <a:r>
              <a:rPr lang="ru-RU" altLang="ru-RU" b="1" i="1" dirty="0" smtClean="0">
                <a:latin typeface="Times New Roman" pitchFamily="18" charset="0"/>
              </a:rPr>
              <a:t>3106,7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  <a:endParaRPr lang="ru-RU" altLang="ru-RU" sz="1600" b="1" i="1" dirty="0">
              <a:latin typeface="Times New Roman" pitchFamily="18" charset="0"/>
            </a:endParaRPr>
          </a:p>
          <a:p>
            <a:pPr algn="ctr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8206" name="Скругленный прямоугольник 5"/>
          <p:cNvPicPr>
            <a:picLocks noChangeArrowheads="1"/>
          </p:cNvPicPr>
          <p:nvPr/>
        </p:nvPicPr>
        <p:blipFill>
          <a:blip r:embed="rId3">
            <a:grayscl/>
          </a:blip>
          <a:srcRect/>
          <a:stretch>
            <a:fillRect/>
          </a:stretch>
        </p:blipFill>
        <p:spPr bwMode="auto">
          <a:xfrm>
            <a:off x="2051050" y="3573463"/>
            <a:ext cx="5184775" cy="19431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>
            <a:outerShdw blurRad="50800" dist="50800" dir="5400000" algn="ctr" rotWithShape="0">
              <a:schemeClr val="tx1"/>
            </a:outerShdw>
          </a:effectLst>
        </p:spPr>
      </p:pic>
      <p:sp>
        <p:nvSpPr>
          <p:cNvPr id="94213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4214" name="Text Box 9"/>
          <p:cNvSpPr txBox="1">
            <a:spLocks noChangeArrowheads="1"/>
          </p:cNvSpPr>
          <p:nvPr/>
        </p:nvSpPr>
        <p:spPr bwMode="auto">
          <a:xfrm rot="10800000" flipV="1">
            <a:off x="2268538" y="3860800"/>
            <a:ext cx="5111750" cy="2520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600" dirty="0">
                <a:latin typeface="Times New Roman" pitchFamily="18" charset="0"/>
              </a:rPr>
              <a:t>Подпрограмма «Комплексное развитие сельских территорий </a:t>
            </a:r>
            <a:r>
              <a:rPr lang="ru-RU" altLang="ru-RU" sz="1600" dirty="0" err="1">
                <a:latin typeface="Times New Roman" pitchFamily="18" charset="0"/>
              </a:rPr>
              <a:t>Тейковского</a:t>
            </a:r>
            <a:r>
              <a:rPr lang="ru-RU" altLang="ru-RU" sz="1600" dirty="0">
                <a:latin typeface="Times New Roman" pitchFamily="18" charset="0"/>
              </a:rPr>
              <a:t> муниципального района»</a:t>
            </a:r>
          </a:p>
          <a:p>
            <a:pPr algn="ctr"/>
            <a:r>
              <a:rPr lang="ru-RU" altLang="ru-RU" sz="1600" b="1" dirty="0">
                <a:latin typeface="Times New Roman" pitchFamily="18" charset="0"/>
              </a:rPr>
              <a:t>2024 – 3000,0 </a:t>
            </a:r>
            <a:r>
              <a:rPr lang="ru-RU" altLang="ru-RU" sz="1600" dirty="0" err="1">
                <a:latin typeface="Times New Roman" pitchFamily="18" charset="0"/>
              </a:rPr>
              <a:t>тыс.руб</a:t>
            </a:r>
            <a:r>
              <a:rPr lang="ru-RU" altLang="ru-RU" sz="1600" dirty="0">
                <a:latin typeface="Times New Roman" pitchFamily="18" charset="0"/>
              </a:rPr>
              <a:t>.,</a:t>
            </a:r>
            <a:r>
              <a:rPr lang="ru-RU" altLang="ru-RU" sz="1600" b="1" dirty="0">
                <a:latin typeface="Times New Roman" pitchFamily="18" charset="0"/>
              </a:rPr>
              <a:t> 2025 г. – </a:t>
            </a:r>
            <a:r>
              <a:rPr lang="ru-RU" altLang="ru-RU" sz="1600" b="1" dirty="0" smtClean="0">
                <a:latin typeface="Times New Roman" pitchFamily="18" charset="0"/>
              </a:rPr>
              <a:t>47572,1 </a:t>
            </a:r>
            <a:r>
              <a:rPr lang="ru-RU" altLang="ru-RU" sz="1600" dirty="0" err="1">
                <a:latin typeface="Times New Roman" pitchFamily="18" charset="0"/>
              </a:rPr>
              <a:t>тыс.руб</a:t>
            </a:r>
            <a:r>
              <a:rPr lang="ru-RU" altLang="ru-RU" sz="1600" dirty="0">
                <a:latin typeface="Times New Roman" pitchFamily="18" charset="0"/>
              </a:rPr>
              <a:t>.,</a:t>
            </a:r>
            <a:r>
              <a:rPr lang="ru-RU" altLang="ru-RU" sz="1600" b="1" dirty="0">
                <a:latin typeface="Times New Roman" pitchFamily="18" charset="0"/>
              </a:rPr>
              <a:t> </a:t>
            </a:r>
          </a:p>
          <a:p>
            <a:pPr algn="ctr"/>
            <a:r>
              <a:rPr lang="ru-RU" altLang="ru-RU" sz="1600" b="1" dirty="0">
                <a:latin typeface="Times New Roman" pitchFamily="18" charset="0"/>
              </a:rPr>
              <a:t>2026 г. – </a:t>
            </a:r>
            <a:r>
              <a:rPr lang="ru-RU" altLang="ru-RU" sz="1600" b="1" dirty="0" smtClean="0">
                <a:latin typeface="Times New Roman" pitchFamily="18" charset="0"/>
              </a:rPr>
              <a:t>2256,7</a:t>
            </a:r>
            <a:r>
              <a:rPr lang="ru-RU" altLang="ru-RU" sz="1600" b="1" dirty="0" smtClean="0">
                <a:latin typeface="Times New Roman" pitchFamily="18" charset="0"/>
              </a:rPr>
              <a:t> </a:t>
            </a:r>
            <a:r>
              <a:rPr lang="ru-RU" altLang="ru-RU" sz="1600" dirty="0" err="1">
                <a:latin typeface="Times New Roman" pitchFamily="18" charset="0"/>
              </a:rPr>
              <a:t>тыс.руб</a:t>
            </a:r>
            <a:r>
              <a:rPr lang="ru-RU" altLang="ru-RU" sz="1600" dirty="0">
                <a:latin typeface="Times New Roman" pitchFamily="18" charset="0"/>
              </a:rPr>
              <a:t>. </a:t>
            </a:r>
          </a:p>
        </p:txBody>
      </p:sp>
      <p:sp>
        <p:nvSpPr>
          <p:cNvPr id="94215" name="Text Box 9"/>
          <p:cNvSpPr txBox="1">
            <a:spLocks noChangeArrowheads="1"/>
          </p:cNvSpPr>
          <p:nvPr/>
        </p:nvSpPr>
        <p:spPr bwMode="auto">
          <a:xfrm rot="10800000" flipV="1">
            <a:off x="2411413" y="5243491"/>
            <a:ext cx="4824412" cy="5717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5234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«Содержание сети муниципальных автомобильных дорог общего пользования местного значения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г. – </a:t>
              </a:r>
              <a:r>
                <a:rPr lang="ru-RU" altLang="ru-RU" sz="1600" b="1" dirty="0" smtClean="0">
                  <a:latin typeface="Times New Roman" pitchFamily="18" charset="0"/>
                </a:rPr>
                <a:t>7555,4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2025-2026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2303,0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 ежегодно</a:t>
              </a:r>
            </a:p>
          </p:txBody>
        </p:sp>
      </p:grpSp>
      <p:sp>
        <p:nvSpPr>
          <p:cNvPr id="9523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Повышение безопасности дорожного движения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2024 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18337,7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5,6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2025 </a:t>
            </a:r>
            <a:r>
              <a:rPr lang="ru-RU" altLang="ru-RU" sz="1600" b="1" i="1" dirty="0">
                <a:latin typeface="Times New Roman" pitchFamily="18" charset="0"/>
              </a:rPr>
              <a:t>г</a:t>
            </a:r>
            <a:r>
              <a:rPr lang="ru-RU" altLang="ru-RU" b="1" i="1" dirty="0">
                <a:latin typeface="Times New Roman" pitchFamily="18" charset="0"/>
              </a:rPr>
              <a:t>. – </a:t>
            </a:r>
            <a:r>
              <a:rPr lang="ru-RU" altLang="ru-RU" b="1" i="1" dirty="0" smtClean="0">
                <a:latin typeface="Times New Roman" pitchFamily="18" charset="0"/>
              </a:rPr>
              <a:t>18736,7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>
                <a:latin typeface="Times New Roman" pitchFamily="18" charset="0"/>
              </a:rPr>
              <a:t>2026 г. – 19227,2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523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5237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5238" name="Скругленный прямоугольник 6"/>
          <p:cNvGrpSpPr>
            <a:grpSpLocks/>
          </p:cNvGrpSpPr>
          <p:nvPr/>
        </p:nvGrpSpPr>
        <p:grpSpPr bwMode="auto">
          <a:xfrm>
            <a:off x="4859338" y="3357563"/>
            <a:ext cx="3959225" cy="25923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524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 Текущий и капитальный ремонт сети муниципальных автомобильных дорог общего пользования местного значения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и дорог внутри населенных пунктов»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– </a:t>
              </a:r>
              <a:r>
                <a:rPr lang="ru-RU" altLang="ru-RU" sz="1600" b="1" dirty="0" smtClean="0">
                  <a:latin typeface="Times New Roman" pitchFamily="18" charset="0"/>
                </a:rPr>
                <a:t>10497,3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.;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2025 – </a:t>
              </a:r>
              <a:r>
                <a:rPr lang="ru-RU" altLang="ru-RU" sz="1600" b="1" dirty="0" smtClean="0">
                  <a:latin typeface="Times New Roman" pitchFamily="18" charset="0"/>
                </a:rPr>
                <a:t>16148,7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2026 – 16639,2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</p:txBody>
        </p:sp>
      </p:grpSp>
      <p:sp>
        <p:nvSpPr>
          <p:cNvPr id="12" name="Text Box 9"/>
          <p:cNvSpPr txBox="1">
            <a:spLocks noChangeArrowheads="1"/>
          </p:cNvSpPr>
          <p:nvPr/>
        </p:nvSpPr>
        <p:spPr bwMode="auto">
          <a:xfrm rot="10800000" flipV="1">
            <a:off x="620713" y="48768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</p:spTree>
  </p:cSld>
  <p:clrMapOvr>
    <a:masterClrMapping/>
  </p:clrMapOvr>
  <p:transition spd="slow">
    <p:cover dir="ld"/>
  </p:transition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>
              <a:latin typeface="Times New Roman" pitchFamily="18" charset="0"/>
            </a:endParaRPr>
          </a:p>
        </p:txBody>
      </p:sp>
      <p:grpSp>
        <p:nvGrpSpPr>
          <p:cNvPr id="96258" name="Скругленный прямоугольник 3"/>
          <p:cNvGrpSpPr>
            <a:grpSpLocks/>
          </p:cNvGrpSpPr>
          <p:nvPr/>
        </p:nvGrpSpPr>
        <p:grpSpPr bwMode="auto">
          <a:xfrm>
            <a:off x="2411413" y="3500438"/>
            <a:ext cx="4608512" cy="1995487"/>
            <a:chOff x="-231" y="2482"/>
            <a:chExt cx="2891" cy="339"/>
          </a:xfrm>
        </p:grpSpPr>
        <p:pic>
          <p:nvPicPr>
            <p:cNvPr id="96262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-231" y="2491"/>
              <a:ext cx="2891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3" name="Text Box 6"/>
            <p:cNvSpPr txBox="1">
              <a:spLocks noChangeArrowheads="1"/>
            </p:cNvSpPr>
            <p:nvPr/>
          </p:nvSpPr>
          <p:spPr bwMode="auto">
            <a:xfrm>
              <a:off x="-142" y="2482"/>
              <a:ext cx="2802" cy="33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endParaRPr lang="ru-RU" altLang="ru-RU" sz="1600">
                <a:latin typeface="Times New Roman" pitchFamily="18" charset="0"/>
              </a:endParaRP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системы организации движения транспортных средств и пешеходов, повышение безопасности дорожных условий»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 2024-2026 г.г. по 250,0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  <a:endParaRPr lang="ru-RU" altLang="ru-RU" sz="1400">
                <a:solidFill>
                  <a:schemeClr val="bg1"/>
                </a:solidFill>
                <a:latin typeface="Times New Roman" pitchFamily="18" charset="0"/>
              </a:endParaRPr>
            </a:p>
          </p:txBody>
        </p:sp>
      </p:grpSp>
      <p:grpSp>
        <p:nvGrpSpPr>
          <p:cNvPr id="96259" name="Скругленный прямоугольник 5"/>
          <p:cNvGrpSpPr>
            <a:grpSpLocks/>
          </p:cNvGrpSpPr>
          <p:nvPr/>
        </p:nvGrpSpPr>
        <p:grpSpPr bwMode="auto">
          <a:xfrm>
            <a:off x="2195513" y="1341438"/>
            <a:ext cx="4754562" cy="1727200"/>
            <a:chOff x="84" y="1318"/>
            <a:chExt cx="2565" cy="390"/>
          </a:xfrm>
        </p:grpSpPr>
        <p:pic>
          <p:nvPicPr>
            <p:cNvPr id="96260" name="Скругленный прямоугольник 5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96261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«Формирование законопослушного поведения участников дорожного движения в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Тейковском</a:t>
              </a:r>
              <a:r>
                <a:rPr lang="ru-RU" altLang="ru-RU" sz="1600" dirty="0">
                  <a:latin typeface="Times New Roman" pitchFamily="18" charset="0"/>
                </a:rPr>
                <a:t> муниципальном районе» 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– 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 </a:t>
              </a:r>
              <a:r>
                <a:rPr lang="ru-RU" altLang="ru-RU" sz="1600" b="1" dirty="0" smtClean="0">
                  <a:latin typeface="Times New Roman" pitchFamily="18" charset="0"/>
                </a:rPr>
                <a:t>35,0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ежегодно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6386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6387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показатели прогноза социально-экономического развития Тейковского муниципального  района  в 2024 год и плановый период 2025 и 2026  годов</a:t>
            </a:r>
          </a:p>
        </p:txBody>
      </p:sp>
      <p:graphicFrame>
        <p:nvGraphicFramePr>
          <p:cNvPr id="109843" name="Group 275"/>
          <p:cNvGraphicFramePr>
            <a:graphicFrameLocks noGrp="1"/>
          </p:cNvGraphicFramePr>
          <p:nvPr/>
        </p:nvGraphicFramePr>
        <p:xfrm>
          <a:off x="107950" y="1268413"/>
          <a:ext cx="8928100" cy="5140326"/>
        </p:xfrm>
        <a:graphic>
          <a:graphicData uri="http://schemas.openxmlformats.org/drawingml/2006/table">
            <a:tbl>
              <a:tblPr/>
              <a:tblGrid>
                <a:gridCol w="22399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8524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5513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925512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995363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995362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</a:tblGrid>
              <a:tr h="7461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Ед-ца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Измер.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2021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2022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(отчет)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2023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(оценка)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2024 год 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2025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2026 год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(прогноз)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144621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отгруженных товаров  собственного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производства, выполненных работ и услуг собственными силами 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776,633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902,053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919,292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968,860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1001,139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1034,672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7308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Продукция сельского хозяйства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1091,900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1135,900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1161,000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1191,400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1229,900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1272,000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746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Объем платных услуг населению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млн.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руб.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130,008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235,784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279,672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293,656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305,402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317,618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96520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Количество малых и средних предприятий (по состоянию на конец года)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2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тыс.ед.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0,063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0,065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8350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Ввод в эксплуатацию жилых домов</a:t>
                      </a:r>
                    </a:p>
                  </a:txBody>
                  <a:tcPr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тыс.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кв.м.</a:t>
                      </a:r>
                    </a:p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общ.пл.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1,923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0,721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1,000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1,500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1" name="Заголовок 1"/>
          <p:cNvSpPr txBox="1">
            <a:spLocks/>
          </p:cNvSpPr>
          <p:nvPr/>
        </p:nvSpPr>
        <p:spPr bwMode="auto">
          <a:xfrm>
            <a:off x="845585" y="474283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7282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20161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90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«Управление и распоряжение имуществом, находящимся в муниципальной собственности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/>
              <a:r>
                <a:rPr lang="ru-RU" altLang="ru-RU" sz="1600" b="1" dirty="0" smtClean="0">
                  <a:latin typeface="Times New Roman" pitchFamily="18" charset="0"/>
                </a:rPr>
                <a:t>2024 </a:t>
              </a:r>
              <a:r>
                <a:rPr lang="ru-RU" altLang="ru-RU" sz="1600" b="1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1700,0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r>
                <a:rPr lang="ru-RU" altLang="ru-RU" sz="1600" dirty="0" smtClean="0">
                  <a:latin typeface="Times New Roman" pitchFamily="18" charset="0"/>
                </a:rPr>
                <a:t>ежегодно </a:t>
              </a:r>
              <a:endParaRPr lang="ru-RU" altLang="ru-RU" sz="1600" dirty="0">
                <a:latin typeface="Times New Roman" pitchFamily="18" charset="0"/>
              </a:endParaRPr>
            </a:p>
          </p:txBody>
        </p:sp>
      </p:grpSp>
      <p:sp>
        <p:nvSpPr>
          <p:cNvPr id="97283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Управление муниципальным имуществом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Тейковского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 муниципального района </a:t>
            </a:r>
          </a:p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2024 год  -  2575,0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(0,8 %</a:t>
            </a:r>
            <a:r>
              <a:rPr lang="ru-RU" altLang="ru-RU" b="1" i="1" dirty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 dirty="0" smtClean="0">
                <a:latin typeface="Times New Roman" pitchFamily="18" charset="0"/>
              </a:rPr>
              <a:t>2025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 smtClean="0">
                <a:latin typeface="Times New Roman" pitchFamily="18" charset="0"/>
              </a:rPr>
              <a:t>од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>
                <a:latin typeface="Times New Roman" pitchFamily="18" charset="0"/>
              </a:rPr>
              <a:t>–  2575,0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>
                <a:latin typeface="Times New Roman" pitchFamily="18" charset="0"/>
              </a:rPr>
              <a:t>2026 </a:t>
            </a:r>
            <a:r>
              <a:rPr lang="ru-RU" altLang="ru-RU" b="1" i="1" dirty="0" smtClean="0">
                <a:latin typeface="Times New Roman" pitchFamily="18" charset="0"/>
              </a:rPr>
              <a:t>год </a:t>
            </a:r>
            <a:r>
              <a:rPr lang="ru-RU" altLang="ru-RU" b="1" i="1" dirty="0">
                <a:latin typeface="Times New Roman" pitchFamily="18" charset="0"/>
              </a:rPr>
              <a:t>– </a:t>
            </a:r>
            <a:r>
              <a:rPr lang="ru-RU" altLang="ru-RU" b="1" i="1" dirty="0" smtClean="0">
                <a:latin typeface="Times New Roman" pitchFamily="18" charset="0"/>
              </a:rPr>
              <a:t>25</a:t>
            </a:r>
            <a:r>
              <a:rPr lang="ru-RU" altLang="ru-RU" b="1" i="1" dirty="0" smtClean="0">
                <a:latin typeface="Times New Roman" pitchFamily="18" charset="0"/>
              </a:rPr>
              <a:t>75,0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7284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7285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7286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800225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728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«Обеспечение рационального, эффективного использования земельных участков, государственная собственность на которые не разграничена»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2026 г.г. по 875,0 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5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8306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800225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4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«Развитие муниципальной службы на территории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2026 г.г. по 40,0 тыс.руб. </a:t>
              </a:r>
              <a:r>
                <a:rPr lang="ru-RU" altLang="ru-RU" sz="1600">
                  <a:latin typeface="Times New Roman" pitchFamily="18" charset="0"/>
                </a:rPr>
                <a:t>ежегодно </a:t>
              </a:r>
            </a:p>
          </p:txBody>
        </p:sp>
      </p:grpSp>
      <p:sp>
        <p:nvSpPr>
          <p:cNvPr id="98307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Совершенствование местного самоуправления на территории Тейковского муниципального района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50,0 тыс.руб. (0,02 %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50,0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50,0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8308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8309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8310" name="Скругленный прямоугольник 6"/>
          <p:cNvGrpSpPr>
            <a:grpSpLocks/>
          </p:cNvGrpSpPr>
          <p:nvPr/>
        </p:nvGrpSpPr>
        <p:grpSpPr bwMode="auto">
          <a:xfrm>
            <a:off x="4859338" y="3500438"/>
            <a:ext cx="3959225" cy="17287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8312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«Противодействие коррупции на территории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2026 г.г. по 10,0  тыс.руб.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29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99330" name="Скругленный прямоугольник 6"/>
          <p:cNvGrpSpPr>
            <a:grpSpLocks/>
          </p:cNvGrpSpPr>
          <p:nvPr/>
        </p:nvGrpSpPr>
        <p:grpSpPr bwMode="auto">
          <a:xfrm>
            <a:off x="323850" y="2060575"/>
            <a:ext cx="4105275" cy="1655763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8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качества жизни граждан пожилого возраста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100,0 тыс.руб., 2025- 2026 г.г. по 80,0 тыс.руб. </a:t>
              </a:r>
              <a:r>
                <a:rPr lang="ru-RU" altLang="ru-RU" sz="1600">
                  <a:latin typeface="Times New Roman" pitchFamily="18" charset="0"/>
                </a:rPr>
                <a:t>ежегодно </a:t>
              </a:r>
            </a:p>
          </p:txBody>
        </p:sp>
      </p:grpSp>
      <p:sp>
        <p:nvSpPr>
          <p:cNvPr id="99331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Поддержка населения Тейковского муниципального района </a:t>
            </a:r>
          </a:p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2024 год  -  2596,6 тыс.руб. (0,8%</a:t>
            </a:r>
            <a:r>
              <a:rPr lang="ru-RU" altLang="ru-RU" b="1" i="1">
                <a:latin typeface="Times New Roman" pitchFamily="18" charset="0"/>
              </a:rPr>
              <a:t> </a:t>
            </a:r>
            <a:r>
              <a:rPr lang="ru-RU" altLang="ru-RU" sz="1600" b="1" i="1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>
                <a:latin typeface="Times New Roman" pitchFamily="18" charset="0"/>
              </a:rPr>
              <a:t>2025</a:t>
            </a:r>
            <a:r>
              <a:rPr lang="ru-RU" altLang="ru-RU" sz="1600" b="1" i="1">
                <a:latin typeface="Times New Roman" pitchFamily="18" charset="0"/>
              </a:rPr>
              <a:t>г</a:t>
            </a:r>
            <a:r>
              <a:rPr lang="ru-RU" altLang="ru-RU" b="1" i="1">
                <a:latin typeface="Times New Roman" pitchFamily="18" charset="0"/>
              </a:rPr>
              <a:t>. –  2580,8 </a:t>
            </a:r>
            <a:r>
              <a:rPr lang="ru-RU" altLang="ru-RU" sz="1600" b="1" i="1">
                <a:latin typeface="Times New Roman" pitchFamily="18" charset="0"/>
              </a:rPr>
              <a:t>тыс.руб., </a:t>
            </a:r>
            <a:r>
              <a:rPr lang="ru-RU" altLang="ru-RU" b="1" i="1">
                <a:latin typeface="Times New Roman" pitchFamily="18" charset="0"/>
              </a:rPr>
              <a:t>2026 г. – 2167,3 </a:t>
            </a:r>
            <a:r>
              <a:rPr lang="ru-RU" altLang="ru-RU" sz="1600" b="1" i="1">
                <a:latin typeface="Times New Roman" pitchFamily="18" charset="0"/>
              </a:rPr>
              <a:t>тыс.руб.</a:t>
            </a:r>
          </a:p>
          <a:p>
            <a:pPr algn="ctr"/>
            <a:endParaRPr lang="ru-RU" altLang="ru-RU" sz="1600" b="1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9332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99333" name="Text Box 9"/>
          <p:cNvSpPr txBox="1">
            <a:spLocks noChangeArrowheads="1"/>
          </p:cNvSpPr>
          <p:nvPr/>
        </p:nvSpPr>
        <p:spPr bwMode="auto">
          <a:xfrm rot="10800000" flipV="1">
            <a:off x="450056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99334" name="Скругленный прямоугольник 6"/>
          <p:cNvGrpSpPr>
            <a:grpSpLocks/>
          </p:cNvGrpSpPr>
          <p:nvPr/>
        </p:nvGrpSpPr>
        <p:grpSpPr bwMode="auto">
          <a:xfrm>
            <a:off x="4859338" y="3789363"/>
            <a:ext cx="3959225" cy="1944687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99336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Подпрограмма «Повышение качества жизни детей-сирот Тейковского муниципального района» 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2024г. – 2496,6 тыс.руб., 2025 г. – 2500,8 тыс.руб., 2026 г. – 2087,3  тыс.руб. </a:t>
              </a:r>
              <a:endParaRPr lang="ru-RU" altLang="ru-RU" sz="16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cover dir="ld"/>
  </p:transition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3" name="Заголовок 1"/>
          <p:cNvSpPr txBox="1">
            <a:spLocks/>
          </p:cNvSpPr>
          <p:nvPr/>
        </p:nvSpPr>
        <p:spPr bwMode="auto">
          <a:xfrm>
            <a:off x="755650" y="484188"/>
            <a:ext cx="7954963" cy="10207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0354" name="Скругленный прямоугольник 6"/>
          <p:cNvGrpSpPr>
            <a:grpSpLocks/>
          </p:cNvGrpSpPr>
          <p:nvPr/>
        </p:nvGrpSpPr>
        <p:grpSpPr bwMode="auto">
          <a:xfrm>
            <a:off x="1047345" y="1527721"/>
            <a:ext cx="6837023" cy="1866812"/>
            <a:chOff x="3175" y="2409"/>
            <a:chExt cx="2592" cy="580"/>
          </a:xfrm>
        </p:grpSpPr>
        <p:pic>
          <p:nvPicPr>
            <p:cNvPr id="3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3175" y="2409"/>
              <a:ext cx="2592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5" name="Text Box 12"/>
            <p:cNvSpPr txBox="1">
              <a:spLocks noChangeArrowheads="1"/>
            </p:cNvSpPr>
            <p:nvPr/>
          </p:nvSpPr>
          <p:spPr bwMode="auto">
            <a:xfrm>
              <a:off x="3283" y="2442"/>
              <a:ext cx="2266" cy="4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«Информатизация, техническое и программное обеспечение, обслуживание и сопровождение информационных систем»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г. – 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1000,0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r>
                <a:rPr lang="ru-RU" altLang="ru-RU" sz="1600" dirty="0">
                  <a:latin typeface="Times New Roman" pitchFamily="18" charset="0"/>
                </a:rPr>
                <a:t>ежегодно </a:t>
              </a:r>
            </a:p>
          </p:txBody>
        </p:sp>
      </p:grpSp>
      <p:sp>
        <p:nvSpPr>
          <p:cNvPr id="100355" name="Заголовок 1"/>
          <p:cNvSpPr txBox="1">
            <a:spLocks/>
          </p:cNvSpPr>
          <p:nvPr/>
        </p:nvSpPr>
        <p:spPr bwMode="auto">
          <a:xfrm>
            <a:off x="611188" y="188913"/>
            <a:ext cx="8251825" cy="6477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Открытый и безопасный район</a:t>
            </a:r>
          </a:p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2024 год  -  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2483,1 </a:t>
            </a:r>
            <a:r>
              <a:rPr lang="ru-RU" alt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. (</a:t>
            </a:r>
            <a:r>
              <a:rPr lang="ru-RU" altLang="ru-RU" b="1" i="1" dirty="0" smtClean="0">
                <a:latin typeface="Times New Roman" pitchFamily="18" charset="0"/>
                <a:cs typeface="Times New Roman" pitchFamily="18" charset="0"/>
              </a:rPr>
              <a:t>0,8%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sz="1600" b="1" i="1" dirty="0">
                <a:latin typeface="Times New Roman" pitchFamily="18" charset="0"/>
              </a:rPr>
              <a:t>от общего объёма расхода бюджета</a:t>
            </a:r>
            <a:r>
              <a:rPr lang="ru-RU" altLang="ru-RU" b="1" i="1" dirty="0">
                <a:latin typeface="Times New Roman" pitchFamily="18" charset="0"/>
              </a:rPr>
              <a:t>);</a:t>
            </a:r>
          </a:p>
          <a:p>
            <a:pPr algn="ctr"/>
            <a:r>
              <a:rPr lang="ru-RU" altLang="ru-RU" b="1" i="1" dirty="0" smtClean="0">
                <a:latin typeface="Times New Roman" pitchFamily="18" charset="0"/>
              </a:rPr>
              <a:t>2025 </a:t>
            </a:r>
            <a:r>
              <a:rPr lang="ru-RU" altLang="ru-RU" sz="1600" b="1" i="1" dirty="0" smtClean="0">
                <a:latin typeface="Times New Roman" pitchFamily="18" charset="0"/>
              </a:rPr>
              <a:t>г</a:t>
            </a:r>
            <a:r>
              <a:rPr lang="ru-RU" altLang="ru-RU" b="1" i="1" dirty="0" smtClean="0">
                <a:latin typeface="Times New Roman" pitchFamily="18" charset="0"/>
              </a:rPr>
              <a:t> </a:t>
            </a:r>
            <a:r>
              <a:rPr lang="ru-RU" altLang="ru-RU" b="1" i="1" dirty="0">
                <a:latin typeface="Times New Roman" pitchFamily="18" charset="0"/>
              </a:rPr>
              <a:t>–  </a:t>
            </a:r>
            <a:r>
              <a:rPr lang="ru-RU" altLang="ru-RU" b="1" i="1" dirty="0" smtClean="0">
                <a:latin typeface="Times New Roman" pitchFamily="18" charset="0"/>
              </a:rPr>
              <a:t>2503,1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., </a:t>
            </a:r>
            <a:r>
              <a:rPr lang="ru-RU" altLang="ru-RU" b="1" i="1" dirty="0">
                <a:latin typeface="Times New Roman" pitchFamily="18" charset="0"/>
              </a:rPr>
              <a:t>2026 г. – </a:t>
            </a:r>
            <a:r>
              <a:rPr lang="ru-RU" altLang="ru-RU" b="1" i="1" dirty="0" smtClean="0">
                <a:latin typeface="Times New Roman" pitchFamily="18" charset="0"/>
              </a:rPr>
              <a:t>2503,1 </a:t>
            </a:r>
            <a:r>
              <a:rPr lang="ru-RU" altLang="ru-RU" sz="1600" b="1" i="1" dirty="0" err="1">
                <a:latin typeface="Times New Roman" pitchFamily="18" charset="0"/>
              </a:rPr>
              <a:t>тыс.руб</a:t>
            </a:r>
            <a:r>
              <a:rPr lang="ru-RU" altLang="ru-RU" sz="1600" b="1" i="1" dirty="0">
                <a:latin typeface="Times New Roman" pitchFamily="18" charset="0"/>
              </a:rPr>
              <a:t>.</a:t>
            </a:r>
          </a:p>
          <a:p>
            <a:pPr algn="ctr"/>
            <a:endParaRPr lang="ru-RU" altLang="ru-RU" sz="160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0356" name="Text Box 9"/>
          <p:cNvSpPr txBox="1">
            <a:spLocks noChangeArrowheads="1"/>
          </p:cNvSpPr>
          <p:nvPr/>
        </p:nvSpPr>
        <p:spPr bwMode="auto">
          <a:xfrm rot="10800000" flipV="1">
            <a:off x="468313" y="4724400"/>
            <a:ext cx="3851275" cy="4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sz="1400">
                <a:latin typeface="Times New Roman" pitchFamily="18" charset="0"/>
              </a:rPr>
              <a:t> </a:t>
            </a:r>
            <a:endParaRPr lang="ru-RU" altLang="ru-RU" sz="1600" b="1">
              <a:latin typeface="Times New Roman" pitchFamily="18" charset="0"/>
            </a:endParaRPr>
          </a:p>
        </p:txBody>
      </p:sp>
      <p:sp>
        <p:nvSpPr>
          <p:cNvPr id="100357" name="Text Box 9"/>
          <p:cNvSpPr txBox="1">
            <a:spLocks noChangeArrowheads="1"/>
          </p:cNvSpPr>
          <p:nvPr/>
        </p:nvSpPr>
        <p:spPr bwMode="auto">
          <a:xfrm rot="10800000" flipV="1">
            <a:off x="4748213" y="4797425"/>
            <a:ext cx="4395787" cy="11303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sz="1600" b="1">
              <a:latin typeface="Times New Roman" pitchFamily="18" charset="0"/>
            </a:endParaRPr>
          </a:p>
          <a:p>
            <a:pPr algn="ctr"/>
            <a:endParaRPr lang="ru-RU" altLang="ru-RU" sz="1400">
              <a:latin typeface="Times New Roman" pitchFamily="18" charset="0"/>
            </a:endParaRPr>
          </a:p>
          <a:p>
            <a:pPr algn="ctr"/>
            <a:endParaRPr lang="ru-RU" altLang="ru-RU" sz="1400" b="1">
              <a:latin typeface="Times New Roman" pitchFamily="18" charset="0"/>
            </a:endParaRPr>
          </a:p>
        </p:txBody>
      </p:sp>
      <p:grpSp>
        <p:nvGrpSpPr>
          <p:cNvPr id="100358" name="Скругленный прямоугольник 6"/>
          <p:cNvGrpSpPr>
            <a:grpSpLocks/>
          </p:cNvGrpSpPr>
          <p:nvPr/>
        </p:nvGrpSpPr>
        <p:grpSpPr bwMode="auto">
          <a:xfrm>
            <a:off x="4824917" y="4221163"/>
            <a:ext cx="3959225" cy="1871663"/>
            <a:chOff x="2842" y="2452"/>
            <a:chExt cx="2707" cy="582"/>
          </a:xfrm>
        </p:grpSpPr>
        <p:pic>
          <p:nvPicPr>
            <p:cNvPr id="8217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3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«Профилактика правонарушений и наркомании, борьба с преступностью и обеспечение безопасности граждан»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2024г. – 774,6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., 2025  – 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– 794,6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</a:t>
              </a:r>
              <a:r>
                <a:rPr lang="ru-RU" altLang="ru-RU" sz="1600" dirty="0">
                  <a:latin typeface="Times New Roman" pitchFamily="18" charset="0"/>
                </a:rPr>
                <a:t> ежегодно </a:t>
              </a:r>
            </a:p>
          </p:txBody>
        </p:sp>
      </p:grpSp>
      <p:grpSp>
        <p:nvGrpSpPr>
          <p:cNvPr id="100359" name="Скругленный прямоугольник 6"/>
          <p:cNvGrpSpPr>
            <a:grpSpLocks/>
          </p:cNvGrpSpPr>
          <p:nvPr/>
        </p:nvGrpSpPr>
        <p:grpSpPr bwMode="auto">
          <a:xfrm>
            <a:off x="250825" y="4221163"/>
            <a:ext cx="4105275" cy="1873250"/>
            <a:chOff x="2842" y="2452"/>
            <a:chExt cx="2707" cy="582"/>
          </a:xfrm>
        </p:grpSpPr>
        <p:pic>
          <p:nvPicPr>
            <p:cNvPr id="2" name="Скругленный прямоугольник 6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842" y="2454"/>
              <a:ext cx="2707" cy="5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/>
              </a:outerShdw>
            </a:effectLst>
          </p:spPr>
        </p:pic>
        <p:sp>
          <p:nvSpPr>
            <p:cNvPr id="100361" name="Text Box 12"/>
            <p:cNvSpPr txBox="1">
              <a:spLocks noChangeArrowheads="1"/>
            </p:cNvSpPr>
            <p:nvPr/>
          </p:nvSpPr>
          <p:spPr bwMode="auto">
            <a:xfrm>
              <a:off x="2915" y="2452"/>
              <a:ext cx="2634" cy="43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Подпрограмма «Повышение уровня информационной открытости органов местного самоуправления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района» 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г. – 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по 400,0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r>
                <a:rPr lang="ru-RU" altLang="ru-RU" sz="1600" dirty="0">
                  <a:latin typeface="Times New Roman" pitchFamily="18" charset="0"/>
                </a:rPr>
                <a:t>ежегодно </a:t>
              </a:r>
            </a:p>
          </p:txBody>
        </p:sp>
      </p:grpSp>
    </p:spTree>
  </p:cSld>
  <p:clrMapOvr>
    <a:masterClrMapping/>
  </p:clrMapOvr>
  <p:transition spd="slow">
    <p:cover dir="ld"/>
  </p:transition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426" name="Скругленный прямоугольник 3"/>
          <p:cNvGrpSpPr>
            <a:grpSpLocks/>
          </p:cNvGrpSpPr>
          <p:nvPr/>
        </p:nvGrpSpPr>
        <p:grpSpPr bwMode="auto">
          <a:xfrm>
            <a:off x="2013148" y="1124744"/>
            <a:ext cx="5117703" cy="1944688"/>
            <a:chOff x="118" y="2459"/>
            <a:chExt cx="2590" cy="324"/>
          </a:xfrm>
        </p:grpSpPr>
        <p:pic>
          <p:nvPicPr>
            <p:cNvPr id="1034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 smtClean="0">
                  <a:latin typeface="Times New Roman" pitchFamily="18" charset="0"/>
                </a:rPr>
                <a:t>Подпрограмма «Улучшение условий и охрана 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т</a:t>
              </a:r>
              <a:r>
                <a:rPr lang="ru-RU" altLang="ru-RU" sz="1600" dirty="0" smtClean="0">
                  <a:latin typeface="Times New Roman" pitchFamily="18" charset="0"/>
                </a:rPr>
                <a:t>руда в </a:t>
              </a:r>
              <a:r>
                <a:rPr lang="ru-RU" altLang="ru-RU" sz="1600" dirty="0" err="1" smtClean="0">
                  <a:latin typeface="Times New Roman" pitchFamily="18" charset="0"/>
                </a:rPr>
                <a:t>Тейковском</a:t>
              </a:r>
              <a:r>
                <a:rPr lang="ru-RU" altLang="ru-RU" sz="1600" dirty="0" smtClean="0">
                  <a:latin typeface="Times New Roman" pitchFamily="18" charset="0"/>
                </a:rPr>
                <a:t> муниципальном районе»</a:t>
              </a:r>
              <a:endParaRPr lang="ru-RU" altLang="ru-RU" sz="1600" dirty="0">
                <a:latin typeface="Times New Roman" pitchFamily="18" charset="0"/>
              </a:endParaRP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г. -  2026 г. по </a:t>
              </a:r>
              <a:r>
                <a:rPr lang="ru-RU" altLang="ru-RU" sz="1600" b="1" dirty="0" smtClean="0">
                  <a:latin typeface="Times New Roman" pitchFamily="18" charset="0"/>
                </a:rPr>
                <a:t>308,5</a:t>
              </a:r>
              <a:r>
                <a:rPr lang="ru-RU" altLang="ru-RU" sz="1400" b="1" dirty="0" smtClean="0">
                  <a:latin typeface="Times New Roman" pitchFamily="18" charset="0"/>
                </a:rPr>
                <a:t>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 dirty="0">
                <a:latin typeface="Times New Roman" pitchFamily="18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421597023"/>
      </p:ext>
    </p:extLst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7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2024 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56986,2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2025 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54718,3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        2026 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55480,3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1378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3688" cy="1871663"/>
            <a:chOff x="42" y="2454"/>
            <a:chExt cx="2681" cy="378"/>
          </a:xfrm>
        </p:grpSpPr>
        <p:pic>
          <p:nvPicPr>
            <p:cNvPr id="101394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5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Обеспечение функций администрации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</a:t>
              </a:r>
              <a:r>
                <a:rPr lang="ru-RU" altLang="ru-RU" sz="1600" dirty="0">
                  <a:latin typeface="Times New Roman" pitchFamily="18" charset="0"/>
                </a:rPr>
                <a:t> – </a:t>
              </a:r>
              <a:r>
                <a:rPr lang="ru-RU" altLang="ru-RU" sz="1600" b="1" dirty="0">
                  <a:latin typeface="Times New Roman" pitchFamily="18" charset="0"/>
                </a:rPr>
                <a:t>2026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err="1">
                  <a:latin typeface="Times New Roman" pitchFamily="18" charset="0"/>
                </a:rPr>
                <a:t>г</a:t>
              </a:r>
              <a:r>
                <a:rPr lang="ru-RU" altLang="ru-RU" sz="1600" dirty="0" err="1">
                  <a:latin typeface="Times New Roman" pitchFamily="18" charset="0"/>
                </a:rPr>
                <a:t>.</a:t>
              </a:r>
              <a:r>
                <a:rPr lang="ru-RU" altLang="ru-RU" sz="1600" b="1" dirty="0" err="1">
                  <a:latin typeface="Times New Roman" pitchFamily="18" charset="0"/>
                </a:rPr>
                <a:t>г</a:t>
              </a:r>
              <a:r>
                <a:rPr lang="ru-RU" altLang="ru-RU" sz="1600" dirty="0">
                  <a:latin typeface="Times New Roman" pitchFamily="18" charset="0"/>
                </a:rPr>
                <a:t>. – по </a:t>
              </a:r>
              <a:r>
                <a:rPr lang="ru-RU" altLang="ru-RU" sz="1600" b="1" dirty="0" smtClean="0">
                  <a:latin typeface="Times New Roman" pitchFamily="18" charset="0"/>
                </a:rPr>
                <a:t>20599,4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 ежегодно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1379" name="Скругленный прямоугольник 9"/>
          <p:cNvGrpSpPr>
            <a:grpSpLocks/>
          </p:cNvGrpSpPr>
          <p:nvPr/>
        </p:nvGrpSpPr>
        <p:grpSpPr bwMode="auto">
          <a:xfrm>
            <a:off x="323850" y="4941888"/>
            <a:ext cx="4148138" cy="1727200"/>
            <a:chOff x="84" y="2880"/>
            <a:chExt cx="2581" cy="389"/>
          </a:xfrm>
        </p:grpSpPr>
        <p:pic>
          <p:nvPicPr>
            <p:cNvPr id="101392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93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Обеспечение функций финансового органа администрации </a:t>
              </a:r>
              <a:r>
                <a:rPr lang="ru-RU" altLang="ru-RU" sz="1600" dirty="0" err="1">
                  <a:latin typeface="Times New Roman" pitchFamily="18" charset="0"/>
                  <a:cs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 муниципального района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2024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 – </a:t>
              </a:r>
              <a:r>
                <a:rPr lang="ru-RU" altLang="ru-RU" sz="1600" b="1" dirty="0" smtClean="0">
                  <a:latin typeface="Times New Roman" pitchFamily="18" charset="0"/>
                  <a:cs typeface="Times New Roman" pitchFamily="18" charset="0"/>
                </a:rPr>
                <a:t>5222,2</a:t>
              </a:r>
              <a:r>
                <a:rPr lang="ru-RU" altLang="ru-RU" sz="1600" dirty="0" smtClean="0">
                  <a:latin typeface="Times New Roman" pitchFamily="18" charset="0"/>
                  <a:cs typeface="Times New Roman" pitchFamily="18" charset="0"/>
                </a:rPr>
                <a:t> </a:t>
              </a:r>
              <a:r>
                <a:rPr lang="ru-RU" altLang="ru-RU" sz="1600" dirty="0" err="1">
                  <a:latin typeface="Times New Roman" pitchFamily="18" charset="0"/>
                  <a:cs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., 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2025-2026 </a:t>
              </a:r>
              <a:r>
                <a:rPr lang="ru-RU" altLang="ru-RU" sz="1600" b="1" dirty="0" err="1">
                  <a:latin typeface="Times New Roman" pitchFamily="18" charset="0"/>
                  <a:cs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ежегодно по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 5222,0 </a:t>
              </a:r>
              <a:r>
                <a:rPr lang="ru-RU" altLang="ru-RU" sz="1600" dirty="0" err="1">
                  <a:latin typeface="Times New Roman" pitchFamily="18" charset="0"/>
                  <a:cs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  <a:cs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  <a:cs typeface="Times New Roman" pitchFamily="18" charset="0"/>
                </a:rPr>
                <a:t> </a:t>
              </a:r>
            </a:p>
            <a:p>
              <a:pPr algn="ctr"/>
              <a:endParaRPr lang="ru-RU" altLang="ru-RU" sz="12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 b="1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 dirty="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 dirty="0">
                <a:latin typeface="Times New Roman" pitchFamily="18" charset="0"/>
                <a:cs typeface="Times New Roman" pitchFamily="18" charset="0"/>
              </a:endParaRPr>
            </a:p>
          </p:txBody>
        </p:sp>
      </p:grpSp>
      <p:grpSp>
        <p:nvGrpSpPr>
          <p:cNvPr id="101380" name="Скругленный прямоугольник 11"/>
          <p:cNvGrpSpPr>
            <a:grpSpLocks/>
          </p:cNvGrpSpPr>
          <p:nvPr/>
        </p:nvGrpSpPr>
        <p:grpSpPr bwMode="auto">
          <a:xfrm>
            <a:off x="4643438" y="1125538"/>
            <a:ext cx="4324350" cy="1366837"/>
            <a:chOff x="2842" y="1632"/>
            <a:chExt cx="2707" cy="746"/>
          </a:xfrm>
        </p:grpSpPr>
        <p:pic>
          <p:nvPicPr>
            <p:cNvPr id="10257" name="Скругленный прямоугольник 11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1391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Calibri" pitchFamily="34" charset="0"/>
                </a:rPr>
                <a:t>Резервный фонд администрации </a:t>
              </a:r>
              <a:r>
                <a:rPr lang="ru-RU" altLang="ru-RU" sz="1600" dirty="0" err="1">
                  <a:latin typeface="Calibri" pitchFamily="34" charset="0"/>
                </a:rPr>
                <a:t>Тейковского</a:t>
              </a:r>
              <a:r>
                <a:rPr lang="ru-RU" altLang="ru-RU" sz="1600" dirty="0">
                  <a:latin typeface="Calibri" pitchFamily="34" charset="0"/>
                </a:rPr>
                <a:t> муниципального района </a:t>
              </a:r>
            </a:p>
            <a:p>
              <a:pPr algn="ctr"/>
              <a:r>
                <a:rPr lang="ru-RU" altLang="ru-RU" sz="1600" dirty="0">
                  <a:latin typeface="Calibri" pitchFamily="34" charset="0"/>
                </a:rPr>
                <a:t> </a:t>
              </a:r>
              <a:r>
                <a:rPr lang="ru-RU" altLang="ru-RU" sz="1400" b="1" dirty="0"/>
                <a:t>2024</a:t>
              </a:r>
              <a:r>
                <a:rPr lang="ru-RU" altLang="ru-RU" sz="1400" b="1" dirty="0">
                  <a:latin typeface="Calibri" pitchFamily="34" charset="0"/>
                </a:rPr>
                <a:t> – </a:t>
              </a:r>
              <a:r>
                <a:rPr lang="ru-RU" altLang="ru-RU" sz="1400" b="1" dirty="0" smtClean="0"/>
                <a:t>5459,4</a:t>
              </a:r>
              <a:r>
                <a:rPr lang="ru-RU" altLang="ru-RU" sz="1400" b="1" dirty="0" smtClean="0">
                  <a:latin typeface="Calibri" pitchFamily="34" charset="0"/>
                </a:rPr>
                <a:t> </a:t>
              </a:r>
              <a:r>
                <a:rPr lang="ru-RU" altLang="ru-RU" sz="1400" dirty="0" err="1">
                  <a:latin typeface="Calibri" pitchFamily="34" charset="0"/>
                </a:rPr>
                <a:t>т.р</a:t>
              </a:r>
              <a:r>
                <a:rPr lang="ru-RU" altLang="ru-RU" sz="1400" dirty="0">
                  <a:latin typeface="Calibri" pitchFamily="34" charset="0"/>
                </a:rPr>
                <a:t>.;</a:t>
              </a:r>
              <a:r>
                <a:rPr lang="ru-RU" altLang="ru-RU" sz="1400" b="1" dirty="0">
                  <a:latin typeface="Calibri" pitchFamily="34" charset="0"/>
                </a:rPr>
                <a:t> </a:t>
              </a:r>
              <a:r>
                <a:rPr lang="ru-RU" altLang="ru-RU" sz="1400" b="1" dirty="0"/>
                <a:t>2025</a:t>
              </a:r>
              <a:r>
                <a:rPr lang="ru-RU" altLang="ru-RU" sz="1400" b="1" dirty="0">
                  <a:latin typeface="Calibri" pitchFamily="34" charset="0"/>
                </a:rPr>
                <a:t> – </a:t>
              </a:r>
              <a:r>
                <a:rPr lang="ru-RU" altLang="ru-RU" sz="1400" b="1" dirty="0" smtClean="0"/>
                <a:t>4502,6</a:t>
              </a:r>
              <a:r>
                <a:rPr lang="ru-RU" altLang="ru-RU" sz="1400" b="1" dirty="0" smtClean="0">
                  <a:latin typeface="Calibri" pitchFamily="34" charset="0"/>
                </a:rPr>
                <a:t> </a:t>
              </a:r>
              <a:r>
                <a:rPr lang="ru-RU" altLang="ru-RU" sz="1400" dirty="0" err="1">
                  <a:latin typeface="Calibri" pitchFamily="34" charset="0"/>
                </a:rPr>
                <a:t>т.р</a:t>
              </a:r>
              <a:r>
                <a:rPr lang="ru-RU" altLang="ru-RU" sz="1400" dirty="0">
                  <a:latin typeface="Calibri" pitchFamily="34" charset="0"/>
                </a:rPr>
                <a:t>.;</a:t>
              </a:r>
            </a:p>
            <a:p>
              <a:pPr algn="ctr"/>
              <a:r>
                <a:rPr lang="ru-RU" altLang="ru-RU" sz="1400" b="1" dirty="0"/>
                <a:t>2026</a:t>
              </a:r>
              <a:r>
                <a:rPr lang="ru-RU" altLang="ru-RU" sz="1400" b="1" dirty="0">
                  <a:latin typeface="Calibri" pitchFamily="34" charset="0"/>
                </a:rPr>
                <a:t> –</a:t>
              </a:r>
              <a:r>
                <a:rPr lang="ru-RU" altLang="ru-RU" sz="1400" b="1" dirty="0"/>
                <a:t> </a:t>
              </a:r>
              <a:r>
                <a:rPr lang="ru-RU" altLang="ru-RU" sz="1400" b="1" dirty="0" smtClean="0"/>
                <a:t>8669,7</a:t>
              </a:r>
              <a:r>
                <a:rPr lang="ru-RU" altLang="ru-RU" sz="1400" b="1" dirty="0" smtClean="0"/>
                <a:t> </a:t>
              </a:r>
              <a:r>
                <a:rPr lang="ru-RU" altLang="ru-RU" sz="1400" dirty="0" err="1">
                  <a:latin typeface="Calibri" pitchFamily="34" charset="0"/>
                </a:rPr>
                <a:t>тыс.руб</a:t>
              </a:r>
              <a:r>
                <a:rPr lang="ru-RU" altLang="ru-RU" sz="1400" dirty="0">
                  <a:latin typeface="Calibri" pitchFamily="34" charset="0"/>
                </a:rPr>
                <a:t>.</a:t>
              </a:r>
              <a:r>
                <a:rPr lang="ru-RU" altLang="ru-RU" sz="1400" b="1" dirty="0">
                  <a:latin typeface="Calibri" pitchFamily="34" charset="0"/>
                </a:rPr>
                <a:t> </a:t>
              </a:r>
            </a:p>
          </p:txBody>
        </p:sp>
      </p:grpSp>
      <p:grpSp>
        <p:nvGrpSpPr>
          <p:cNvPr id="101381" name="Скругленный прямоугольник 4"/>
          <p:cNvGrpSpPr>
            <a:grpSpLocks/>
          </p:cNvGrpSpPr>
          <p:nvPr/>
        </p:nvGrpSpPr>
        <p:grpSpPr bwMode="auto">
          <a:xfrm>
            <a:off x="250825" y="1125538"/>
            <a:ext cx="4103688" cy="1295400"/>
            <a:chOff x="40" y="1966"/>
            <a:chExt cx="2663" cy="380"/>
          </a:xfrm>
        </p:grpSpPr>
        <p:pic>
          <p:nvPicPr>
            <p:cNvPr id="101388" name="Скругленный прямоугольник 4"/>
            <p:cNvPicPr>
              <a:picLocks noChangeArrowheads="1"/>
            </p:cNvPicPr>
            <p:nvPr/>
          </p:nvPicPr>
          <p:blipFill>
            <a:blip r:embed="rId5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9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Функционирование высшего должностного лица Тейковского муниципального района   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ежегодно по</a:t>
              </a:r>
              <a:r>
                <a:rPr lang="ru-RU" altLang="ru-RU" sz="1600" b="1">
                  <a:latin typeface="Times New Roman" pitchFamily="18" charset="0"/>
                </a:rPr>
                <a:t>  1706,9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  <p:grpSp>
        <p:nvGrpSpPr>
          <p:cNvPr id="101382" name="Скругленный прямоугольник 3"/>
          <p:cNvGrpSpPr>
            <a:grpSpLocks/>
          </p:cNvGrpSpPr>
          <p:nvPr/>
        </p:nvGrpSpPr>
        <p:grpSpPr bwMode="auto">
          <a:xfrm>
            <a:off x="4716463" y="2565400"/>
            <a:ext cx="4141787" cy="1943100"/>
            <a:chOff x="42" y="2454"/>
            <a:chExt cx="2681" cy="378"/>
          </a:xfrm>
        </p:grpSpPr>
        <p:pic>
          <p:nvPicPr>
            <p:cNvPr id="101386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7" name="Text Box 6"/>
            <p:cNvSpPr txBox="1">
              <a:spLocks noChangeArrowheads="1"/>
            </p:cNvSpPr>
            <p:nvPr/>
          </p:nvSpPr>
          <p:spPr bwMode="auto">
            <a:xfrm>
              <a:off x="118" y="2525"/>
              <a:ext cx="2412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Обеспечение функций отдела образования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2024-2026 г.г.</a:t>
              </a:r>
              <a:r>
                <a:rPr lang="ru-RU" altLang="ru-RU" sz="1600">
                  <a:latin typeface="Times New Roman" pitchFamily="18" charset="0"/>
                </a:rPr>
                <a:t> по</a:t>
              </a:r>
              <a:r>
                <a:rPr lang="ru-RU" altLang="ru-RU" sz="1600" b="1">
                  <a:latin typeface="Times New Roman" pitchFamily="18" charset="0"/>
                </a:rPr>
                <a:t>  2001,8 </a:t>
              </a:r>
              <a:r>
                <a:rPr lang="ru-RU" altLang="ru-RU" sz="1600">
                  <a:latin typeface="Times New Roman" pitchFamily="18" charset="0"/>
                </a:rPr>
                <a:t>т.руб.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1383" name="Скругленный прямоугольник 9"/>
          <p:cNvGrpSpPr>
            <a:grpSpLocks/>
          </p:cNvGrpSpPr>
          <p:nvPr/>
        </p:nvGrpSpPr>
        <p:grpSpPr bwMode="auto">
          <a:xfrm>
            <a:off x="4716463" y="4797425"/>
            <a:ext cx="4103687" cy="1655763"/>
            <a:chOff x="84" y="2880"/>
            <a:chExt cx="2581" cy="389"/>
          </a:xfrm>
        </p:grpSpPr>
        <p:pic>
          <p:nvPicPr>
            <p:cNvPr id="101384" name="Скругленный прямоугольник 9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84" y="2880"/>
              <a:ext cx="2581" cy="38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1385" name="Text Box 18"/>
            <p:cNvSpPr txBox="1">
              <a:spLocks noChangeArrowheads="1"/>
            </p:cNvSpPr>
            <p:nvPr/>
          </p:nvSpPr>
          <p:spPr bwMode="auto">
            <a:xfrm>
              <a:off x="84" y="2903"/>
              <a:ext cx="2520" cy="31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  <a:cs typeface="Times New Roman" pitchFamily="18" charset="0"/>
                </a:rPr>
                <a:t>Обеспечение функций отделов администрации Тейковского муниципального района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  <a:cs typeface="Times New Roman" pitchFamily="18" charset="0"/>
                </a:rPr>
                <a:t>ежегодно по 2716,0 тыс.руб. </a:t>
              </a: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 b="1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200">
                <a:latin typeface="Times New Roman" pitchFamily="18" charset="0"/>
                <a:cs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1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2402" name="Скругленный прямоугольник 3"/>
          <p:cNvGrpSpPr>
            <a:grpSpLocks/>
          </p:cNvGrpSpPr>
          <p:nvPr/>
        </p:nvGrpSpPr>
        <p:grpSpPr bwMode="auto">
          <a:xfrm>
            <a:off x="2124075" y="476250"/>
            <a:ext cx="5040313" cy="1366838"/>
            <a:chOff x="118" y="2459"/>
            <a:chExt cx="2590" cy="324"/>
          </a:xfrm>
        </p:grpSpPr>
        <p:pic>
          <p:nvPicPr>
            <p:cNvPr id="102415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6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Расходы на уплату членских 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взносов в Ассоциацию «Совет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муниципальных образований»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 –</a:t>
              </a:r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dirty="0">
                  <a:latin typeface="Times New Roman" pitchFamily="18" charset="0"/>
                </a:rPr>
                <a:t>.-</a:t>
              </a:r>
              <a:r>
                <a:rPr lang="ru-RU" altLang="ru-RU" sz="1400" dirty="0">
                  <a:latin typeface="Times New Roman" pitchFamily="18" charset="0"/>
                </a:rPr>
                <a:t> по</a:t>
              </a:r>
              <a:r>
                <a:rPr lang="ru-RU" altLang="ru-RU" sz="1600" dirty="0">
                  <a:latin typeface="Times New Roman" pitchFamily="18" charset="0"/>
                </a:rPr>
                <a:t>  </a:t>
              </a:r>
              <a:r>
                <a:rPr lang="ru-RU" altLang="ru-RU" sz="1600" b="1" dirty="0">
                  <a:latin typeface="Times New Roman" pitchFamily="18" charset="0"/>
                </a:rPr>
                <a:t>50,0 </a:t>
              </a:r>
              <a:r>
                <a:rPr lang="ru-RU" altLang="ru-RU" sz="14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</a:p>
            <a:p>
              <a:pPr algn="ctr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2403" name="Скругленный прямоугольник 3"/>
          <p:cNvGrpSpPr>
            <a:grpSpLocks/>
          </p:cNvGrpSpPr>
          <p:nvPr/>
        </p:nvGrpSpPr>
        <p:grpSpPr bwMode="auto">
          <a:xfrm>
            <a:off x="4716463" y="5229225"/>
            <a:ext cx="3960812" cy="1439863"/>
            <a:chOff x="118" y="2459"/>
            <a:chExt cx="2590" cy="324"/>
          </a:xfrm>
        </p:grpSpPr>
        <p:pic>
          <p:nvPicPr>
            <p:cNvPr id="102413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4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Мероприятия в области строительства, архитектуры и градостроительства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г.- 400,0 тыс.руб.</a:t>
              </a:r>
            </a:p>
            <a:p>
              <a:pPr algn="ctr"/>
              <a:endParaRPr lang="ru-RU" altLang="ru-RU" sz="1400" b="1">
                <a:latin typeface="Times New Roman" pitchFamily="18" charset="0"/>
              </a:endParaRPr>
            </a:p>
          </p:txBody>
        </p:sp>
      </p:grpSp>
      <p:grpSp>
        <p:nvGrpSpPr>
          <p:cNvPr id="102404" name="Скругленный прямоугольник 3"/>
          <p:cNvGrpSpPr>
            <a:grpSpLocks/>
          </p:cNvGrpSpPr>
          <p:nvPr/>
        </p:nvGrpSpPr>
        <p:grpSpPr bwMode="auto">
          <a:xfrm>
            <a:off x="4572000" y="2133600"/>
            <a:ext cx="4319588" cy="2808288"/>
            <a:chOff x="118" y="2459"/>
            <a:chExt cx="2590" cy="324"/>
          </a:xfrm>
        </p:grpSpPr>
        <p:pic>
          <p:nvPicPr>
            <p:cNvPr id="10241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      Исполнение муниципальных гарантий       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 без права регрессного требования гаранта к принципалу или уступки гаранту прав     требования бенефициара к 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принципалу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  2024г. – </a:t>
              </a:r>
              <a:r>
                <a:rPr lang="ru-RU" altLang="ru-RU" sz="1600" b="1" dirty="0" smtClean="0">
                  <a:latin typeface="Times New Roman" pitchFamily="18" charset="0"/>
                </a:rPr>
                <a:t>6238,9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</a:t>
              </a:r>
              <a:r>
                <a:rPr lang="ru-RU" altLang="ru-RU" sz="1600" b="1" dirty="0">
                  <a:latin typeface="Times New Roman" pitchFamily="18" charset="0"/>
                </a:rPr>
                <a:t> 2025 г.- 6614,3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.,</a:t>
              </a:r>
              <a:r>
                <a:rPr lang="ru-RU" altLang="ru-RU" sz="1600" b="1" dirty="0">
                  <a:latin typeface="Times New Roman" pitchFamily="18" charset="0"/>
                </a:rPr>
                <a:t> 2026 г. – 3209,1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  </a:t>
              </a:r>
              <a:endParaRPr lang="ru-RU" altLang="ru-RU" sz="1400" b="1" dirty="0">
                <a:latin typeface="Times New Roman" pitchFamily="18" charset="0"/>
              </a:endParaRPr>
            </a:p>
          </p:txBody>
        </p:sp>
      </p:grpSp>
      <p:grpSp>
        <p:nvGrpSpPr>
          <p:cNvPr id="102405" name="Скругленный прямоугольник 3"/>
          <p:cNvGrpSpPr>
            <a:grpSpLocks/>
          </p:cNvGrpSpPr>
          <p:nvPr/>
        </p:nvGrpSpPr>
        <p:grpSpPr bwMode="auto">
          <a:xfrm>
            <a:off x="468313" y="2276475"/>
            <a:ext cx="3743325" cy="2232025"/>
            <a:chOff x="118" y="2459"/>
            <a:chExt cx="2590" cy="324"/>
          </a:xfrm>
        </p:grpSpPr>
        <p:pic>
          <p:nvPicPr>
            <p:cNvPr id="10240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1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Обеспечение деятельности муниципального казенного учреждения  «Единая дежурно-диспетчерская служба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/>
              <a:r>
                <a:rPr lang="ru-RU" altLang="ru-RU" sz="1600" dirty="0">
                  <a:latin typeface="Times New Roman" pitchFamily="18" charset="0"/>
                </a:rPr>
                <a:t> </a:t>
              </a:r>
              <a:r>
                <a:rPr lang="ru-RU" altLang="ru-RU" sz="1600" b="1" dirty="0">
                  <a:latin typeface="Times New Roman" pitchFamily="18" charset="0"/>
                </a:rPr>
                <a:t>2024 </a:t>
              </a:r>
              <a:r>
                <a:rPr lang="ru-RU" altLang="ru-RU" sz="1600" dirty="0">
                  <a:latin typeface="Times New Roman" pitchFamily="18" charset="0"/>
                </a:rPr>
                <a:t>– </a:t>
              </a:r>
              <a:r>
                <a:rPr lang="ru-RU" altLang="ru-RU" sz="1600" b="1" dirty="0" smtClean="0">
                  <a:latin typeface="Times New Roman" pitchFamily="18" charset="0"/>
                </a:rPr>
                <a:t>9222,5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.; </a:t>
              </a:r>
              <a:r>
                <a:rPr lang="ru-RU" altLang="ru-RU" sz="1600" b="1" dirty="0">
                  <a:latin typeface="Times New Roman" pitchFamily="18" charset="0"/>
                </a:rPr>
                <a:t>2025 –2026 </a:t>
              </a:r>
              <a:r>
                <a:rPr lang="ru-RU" altLang="ru-RU" sz="1600" b="1" dirty="0" err="1">
                  <a:latin typeface="Times New Roman" pitchFamily="18" charset="0"/>
                </a:rPr>
                <a:t>г.г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r>
                <a:rPr lang="ru-RU" altLang="ru-RU" sz="1600" dirty="0">
                  <a:latin typeface="Times New Roman" pitchFamily="18" charset="0"/>
                </a:rPr>
                <a:t>по</a:t>
              </a:r>
              <a:r>
                <a:rPr lang="ru-RU" altLang="ru-RU" sz="1600" b="1" dirty="0">
                  <a:latin typeface="Times New Roman" pitchFamily="18" charset="0"/>
                </a:rPr>
                <a:t> </a:t>
              </a:r>
              <a:r>
                <a:rPr lang="ru-RU" altLang="ru-RU" sz="1600" b="1" dirty="0" smtClean="0">
                  <a:latin typeface="Times New Roman" pitchFamily="18" charset="0"/>
                </a:rPr>
                <a:t>9222,6</a:t>
              </a:r>
              <a:r>
                <a:rPr lang="ru-RU" altLang="ru-RU" sz="1600" b="1" dirty="0" smtClean="0">
                  <a:latin typeface="Times New Roman" pitchFamily="18" charset="0"/>
                </a:rPr>
                <a:t> </a:t>
              </a:r>
              <a:r>
                <a:rPr lang="ru-RU" altLang="ru-RU" sz="1600" dirty="0" err="1">
                  <a:latin typeface="Times New Roman" pitchFamily="18" charset="0"/>
                </a:rPr>
                <a:t>тыс.руб</a:t>
              </a:r>
              <a:r>
                <a:rPr lang="ru-RU" altLang="ru-RU" sz="1600" dirty="0">
                  <a:latin typeface="Times New Roman" pitchFamily="18" charset="0"/>
                </a:rPr>
                <a:t>. ежегодно</a:t>
              </a:r>
            </a:p>
            <a:p>
              <a:pPr algn="ctr"/>
              <a:endParaRPr lang="ru-RU" altLang="ru-RU" sz="1400" dirty="0">
                <a:latin typeface="Times New Roman" pitchFamily="18" charset="0"/>
              </a:endParaRPr>
            </a:p>
          </p:txBody>
        </p:sp>
      </p:grpSp>
      <p:grpSp>
        <p:nvGrpSpPr>
          <p:cNvPr id="102406" name="Скругленный прямоугольник 3"/>
          <p:cNvGrpSpPr>
            <a:grpSpLocks/>
          </p:cNvGrpSpPr>
          <p:nvPr/>
        </p:nvGrpSpPr>
        <p:grpSpPr bwMode="auto">
          <a:xfrm>
            <a:off x="395288" y="4581525"/>
            <a:ext cx="3744912" cy="2016125"/>
            <a:chOff x="118" y="2459"/>
            <a:chExt cx="2590" cy="324"/>
          </a:xfrm>
        </p:grpSpPr>
        <p:pic>
          <p:nvPicPr>
            <p:cNvPr id="102407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2408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Предупреждение и ликвидация 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последствий чрезвычайных ситуаций и стихийных бедствий природного и техногенного характера, пожарная безопасность</a:t>
              </a:r>
            </a:p>
            <a:p>
              <a:pPr algn="ctr"/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2024 г.-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1286,3 </a:t>
              </a:r>
              <a:r>
                <a:rPr lang="ru-RU" altLang="ru-RU" sz="1600">
                  <a:latin typeface="Times New Roman" pitchFamily="18" charset="0"/>
                </a:rPr>
                <a:t>тыс.руб.</a:t>
              </a:r>
              <a:endParaRPr lang="ru-RU" altLang="ru-RU" sz="14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5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3426" name="Скругленный прямоугольник 3"/>
          <p:cNvGrpSpPr>
            <a:grpSpLocks/>
          </p:cNvGrpSpPr>
          <p:nvPr/>
        </p:nvGrpSpPr>
        <p:grpSpPr bwMode="auto">
          <a:xfrm>
            <a:off x="539750" y="476250"/>
            <a:ext cx="3965575" cy="1944688"/>
            <a:chOff x="118" y="2459"/>
            <a:chExt cx="2590" cy="324"/>
          </a:xfrm>
        </p:grpSpPr>
        <p:pic>
          <p:nvPicPr>
            <p:cNvPr id="10343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Организация дополнительного пенсионного обеспечения отдельных категорий граждан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-  2026 г. по 1792,3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тыс.руб</a:t>
              </a:r>
              <a:r>
                <a:rPr lang="ru-RU" altLang="ru-RU" sz="1600">
                  <a:latin typeface="Times New Roman" pitchFamily="18" charset="0"/>
                </a:rPr>
                <a:t>.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ежегодно</a:t>
              </a:r>
              <a:endParaRPr lang="ru-RU" altLang="ru-RU" sz="1600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sp>
        <p:nvSpPr>
          <p:cNvPr id="103427" name="Text Box 25"/>
          <p:cNvSpPr txBox="1">
            <a:spLocks noChangeArrowheads="1"/>
          </p:cNvSpPr>
          <p:nvPr/>
        </p:nvSpPr>
        <p:spPr bwMode="auto">
          <a:xfrm>
            <a:off x="4859338" y="1484313"/>
            <a:ext cx="3673475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/>
              <a:t>.</a:t>
            </a:r>
          </a:p>
        </p:txBody>
      </p:sp>
      <p:grpSp>
        <p:nvGrpSpPr>
          <p:cNvPr id="103428" name="Скругленный прямоугольник 3"/>
          <p:cNvGrpSpPr>
            <a:grpSpLocks/>
          </p:cNvGrpSpPr>
          <p:nvPr/>
        </p:nvGrpSpPr>
        <p:grpSpPr bwMode="auto">
          <a:xfrm>
            <a:off x="4572000" y="2852738"/>
            <a:ext cx="4321175" cy="1800225"/>
            <a:chOff x="118" y="2459"/>
            <a:chExt cx="2590" cy="324"/>
          </a:xfrm>
        </p:grpSpPr>
        <p:pic>
          <p:nvPicPr>
            <p:cNvPr id="103429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236" y="2459"/>
              <a:ext cx="2472" cy="32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3430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Расходы на организацию и проведение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мероприятий, связанных с праздничными, 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юбилейными и памятными датами,</a:t>
              </a:r>
            </a:p>
            <a:p>
              <a:pPr algn="ctr"/>
              <a:r>
                <a:rPr lang="ru-RU" altLang="ru-RU" sz="1400">
                  <a:latin typeface="Times New Roman" pitchFamily="18" charset="0"/>
                </a:rPr>
                <a:t>совещания, семинары.</a:t>
              </a:r>
              <a:endParaRPr lang="ru-RU" altLang="ru-RU" sz="1400" b="1">
                <a:latin typeface="Times New Roman" pitchFamily="18" charset="0"/>
              </a:endParaRP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– 2025 </a:t>
              </a:r>
              <a:r>
                <a:rPr lang="ru-RU" altLang="ru-RU" sz="1400" b="1">
                  <a:latin typeface="Times New Roman" pitchFamily="18" charset="0"/>
                </a:rPr>
                <a:t>г.г</a:t>
              </a:r>
              <a:r>
                <a:rPr lang="ru-RU" altLang="ru-RU" sz="1400">
                  <a:latin typeface="Times New Roman" pitchFamily="18" charset="0"/>
                </a:rPr>
                <a:t>. – по </a:t>
              </a:r>
              <a:r>
                <a:rPr lang="ru-RU" altLang="ru-RU" sz="1600">
                  <a:latin typeface="Times New Roman" pitchFamily="18" charset="0"/>
                </a:rPr>
                <a:t> </a:t>
              </a:r>
              <a:r>
                <a:rPr lang="ru-RU" altLang="ru-RU" sz="1600" b="1">
                  <a:latin typeface="Times New Roman" pitchFamily="18" charset="0"/>
                </a:rPr>
                <a:t>290,5 </a:t>
              </a:r>
              <a:r>
                <a:rPr lang="ru-RU" altLang="ru-RU" sz="1400" b="1">
                  <a:latin typeface="Times New Roman" pitchFamily="18" charset="0"/>
                </a:rPr>
                <a:t>тыс.руб</a:t>
              </a:r>
              <a:r>
                <a:rPr lang="ru-RU" altLang="ru-RU" sz="1400">
                  <a:latin typeface="Times New Roman" pitchFamily="18" charset="0"/>
                </a:rPr>
                <a:t>. ежегодно</a:t>
              </a:r>
              <a:endParaRPr lang="ru-RU" altLang="ru-RU" sz="1600" b="1">
                <a:latin typeface="Times New Roman" pitchFamily="18" charset="0"/>
              </a:endParaRP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449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>
                <a:latin typeface="Times New Roman" pitchFamily="18" charset="0"/>
                <a:cs typeface="Times New Roman" pitchFamily="18" charset="0"/>
              </a:rPr>
              <a:t>Непрограммные направления деятельности представительного органа Тейковского муниципального района</a:t>
            </a:r>
          </a:p>
          <a:p>
            <a:pPr algn="ctr"/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2024 год – 934,3 тыс.руб.</a:t>
            </a:r>
          </a:p>
          <a:p>
            <a:pPr algn="ctr"/>
            <a:r>
              <a:rPr lang="ru-RU" b="1" i="1">
                <a:latin typeface="Times New Roman" pitchFamily="18" charset="0"/>
                <a:cs typeface="Times New Roman" pitchFamily="18" charset="0"/>
              </a:rPr>
              <a:t>2025 год – 934,3 тыс.руб.         2026 год – 934,3 тыс.руб.</a:t>
            </a:r>
            <a:endParaRPr lang="ru-RU" altLang="ru-RU" b="1" i="1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4450" name="Скругленный прямоугольник 3"/>
          <p:cNvGrpSpPr>
            <a:grpSpLocks/>
          </p:cNvGrpSpPr>
          <p:nvPr/>
        </p:nvGrpSpPr>
        <p:grpSpPr bwMode="auto">
          <a:xfrm>
            <a:off x="2339975" y="1989138"/>
            <a:ext cx="4105275" cy="1800225"/>
            <a:chOff x="42" y="2454"/>
            <a:chExt cx="2681" cy="378"/>
          </a:xfrm>
        </p:grpSpPr>
        <p:pic>
          <p:nvPicPr>
            <p:cNvPr id="10445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445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 dirty="0">
                  <a:latin typeface="Times New Roman" pitchFamily="18" charset="0"/>
                </a:rPr>
                <a:t>Обеспечение функций Совета   </a:t>
              </a:r>
              <a:r>
                <a:rPr lang="ru-RU" altLang="ru-RU" sz="1600" dirty="0" err="1">
                  <a:latin typeface="Times New Roman" pitchFamily="18" charset="0"/>
                </a:rPr>
                <a:t>Тейковского</a:t>
              </a:r>
              <a:r>
                <a:rPr lang="ru-RU" altLang="ru-RU" sz="1600" dirty="0">
                  <a:latin typeface="Times New Roman" pitchFamily="18" charset="0"/>
                </a:rPr>
                <a:t> муниципального района</a:t>
              </a:r>
            </a:p>
            <a:p>
              <a:pPr algn="ctr"/>
              <a:endParaRPr lang="ru-RU" altLang="ru-RU" sz="1600" dirty="0">
                <a:latin typeface="Times New Roman" pitchFamily="18" charset="0"/>
              </a:endParaRPr>
            </a:p>
            <a:p>
              <a:pPr algn="ctr"/>
              <a:r>
                <a:rPr lang="ru-RU" altLang="ru-RU" sz="1600" b="1" dirty="0">
                  <a:latin typeface="Times New Roman" pitchFamily="18" charset="0"/>
                </a:rPr>
                <a:t>2024-2026 </a:t>
              </a:r>
              <a:r>
                <a:rPr lang="ru-RU" altLang="ru-RU" sz="1600" dirty="0">
                  <a:latin typeface="Times New Roman" pitchFamily="18" charset="0"/>
                </a:rPr>
                <a:t>по </a:t>
              </a:r>
              <a:r>
                <a:rPr lang="ru-RU" altLang="ru-RU" sz="1600" b="1" dirty="0">
                  <a:latin typeface="Times New Roman" pitchFamily="18" charset="0"/>
                </a:rPr>
                <a:t>934,3 </a:t>
              </a:r>
              <a:r>
                <a:rPr lang="ru-RU" altLang="ru-RU" sz="1600" b="1" dirty="0" err="1">
                  <a:latin typeface="Times New Roman" pitchFamily="18" charset="0"/>
                </a:rPr>
                <a:t>тыс.руб</a:t>
              </a:r>
              <a:r>
                <a:rPr lang="ru-RU" altLang="ru-RU" sz="1600" b="1" dirty="0">
                  <a:latin typeface="Times New Roman" pitchFamily="18" charset="0"/>
                </a:rPr>
                <a:t>. </a:t>
              </a:r>
              <a:r>
                <a:rPr lang="ru-RU" altLang="ru-RU" sz="1600" dirty="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 dirty="0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5473" name="Заголовок 1"/>
          <p:cNvSpPr txBox="1">
            <a:spLocks/>
          </p:cNvSpPr>
          <p:nvPr/>
        </p:nvSpPr>
        <p:spPr bwMode="auto">
          <a:xfrm>
            <a:off x="0" y="115888"/>
            <a:ext cx="9144000" cy="792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  <a:cs typeface="Times New Roman" pitchFamily="18" charset="0"/>
              </a:rPr>
              <a:t>Реализация полномочий Ивановской области на осуществление переданных органам местного самоуправления государственных полномочий Ивановской области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2024 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558,3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pPr algn="ctr"/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2025 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620,2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         2026 год – 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620,2 </a:t>
            </a:r>
            <a:r>
              <a:rPr lang="ru-RU" b="1" i="1" dirty="0" err="1">
                <a:latin typeface="Times New Roman" pitchFamily="18" charset="0"/>
                <a:cs typeface="Times New Roman" pitchFamily="18" charset="0"/>
              </a:rPr>
              <a:t>тыс.руб</a:t>
            </a:r>
            <a:r>
              <a:rPr lang="ru-RU" b="1" i="1" dirty="0">
                <a:latin typeface="Times New Roman" pitchFamily="18" charset="0"/>
                <a:cs typeface="Times New Roman" pitchFamily="18" charset="0"/>
              </a:rPr>
              <a:t>.</a:t>
            </a:r>
            <a:endParaRPr lang="ru-RU" altLang="ru-RU" b="1" i="1" dirty="0"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105474" name="Скругленный прямоугольник 3"/>
          <p:cNvGrpSpPr>
            <a:grpSpLocks/>
          </p:cNvGrpSpPr>
          <p:nvPr/>
        </p:nvGrpSpPr>
        <p:grpSpPr bwMode="auto">
          <a:xfrm>
            <a:off x="323850" y="2781300"/>
            <a:ext cx="4105275" cy="3095625"/>
            <a:chOff x="42" y="2454"/>
            <a:chExt cx="2681" cy="378"/>
          </a:xfrm>
        </p:grpSpPr>
        <p:pic>
          <p:nvPicPr>
            <p:cNvPr id="105481" name="Скругленный прямоугольник 3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42" y="2454"/>
              <a:ext cx="2681" cy="37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82" name="Text Box 6"/>
            <p:cNvSpPr txBox="1">
              <a:spLocks noChangeArrowheads="1"/>
            </p:cNvSpPr>
            <p:nvPr/>
          </p:nvSpPr>
          <p:spPr bwMode="auto">
            <a:xfrm>
              <a:off x="118" y="2482"/>
              <a:ext cx="2412" cy="27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>
                  <a:latin typeface="Times New Roman" pitchFamily="18" charset="0"/>
                </a:rPr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отлову и содержанию безнадзорных животных</a:t>
              </a:r>
            </a:p>
            <a:p>
              <a:pPr algn="ctr"/>
              <a:r>
                <a:rPr lang="ru-RU" altLang="ru-RU" sz="1400" b="1">
                  <a:latin typeface="Times New Roman" pitchFamily="18" charset="0"/>
                </a:rPr>
                <a:t>2024 </a:t>
              </a:r>
              <a:r>
                <a:rPr lang="ru-RU" altLang="ru-RU" sz="1400">
                  <a:latin typeface="Times New Roman" pitchFamily="18" charset="0"/>
                </a:rPr>
                <a:t>-  </a:t>
              </a:r>
              <a:r>
                <a:rPr lang="ru-RU" altLang="ru-RU" sz="1400" b="1">
                  <a:latin typeface="Times New Roman" pitchFamily="18" charset="0"/>
                </a:rPr>
                <a:t>324,0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600">
                  <a:latin typeface="Times New Roman" pitchFamily="18" charset="0"/>
                </a:rPr>
                <a:t>;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  <a:r>
                <a:rPr lang="ru-RU" altLang="ru-RU" sz="1400" b="1">
                  <a:latin typeface="Times New Roman" pitchFamily="18" charset="0"/>
                </a:rPr>
                <a:t>2025-2026 </a:t>
              </a:r>
              <a:r>
                <a:rPr lang="ru-RU" altLang="ru-RU" sz="1400">
                  <a:latin typeface="Times New Roman" pitchFamily="18" charset="0"/>
                </a:rPr>
                <a:t>по</a:t>
              </a:r>
              <a:r>
                <a:rPr lang="ru-RU" altLang="ru-RU" sz="1400" b="1">
                  <a:latin typeface="Times New Roman" pitchFamily="18" charset="0"/>
                </a:rPr>
                <a:t> 385,9 </a:t>
              </a:r>
              <a:r>
                <a:rPr lang="ru-RU" altLang="ru-RU" sz="1400">
                  <a:latin typeface="Times New Roman" pitchFamily="18" charset="0"/>
                </a:rPr>
                <a:t>тыс.руб.</a:t>
              </a:r>
              <a:r>
                <a:rPr lang="ru-RU" altLang="ru-RU" sz="1400" b="1">
                  <a:latin typeface="Times New Roman" pitchFamily="18" charset="0"/>
                </a:rPr>
                <a:t> </a:t>
              </a:r>
              <a:r>
                <a:rPr lang="ru-RU" altLang="ru-RU" sz="1400">
                  <a:latin typeface="Times New Roman" pitchFamily="18" charset="0"/>
                </a:rPr>
                <a:t>ежегодно</a:t>
              </a:r>
            </a:p>
            <a:p>
              <a:pPr algn="ctr"/>
              <a:endParaRPr lang="ru-RU" altLang="ru-RU" sz="1400">
                <a:latin typeface="Times New Roman" pitchFamily="18" charset="0"/>
              </a:endParaRPr>
            </a:p>
          </p:txBody>
        </p:sp>
      </p:grpSp>
      <p:grpSp>
        <p:nvGrpSpPr>
          <p:cNvPr id="105475" name="Скругленный прямоугольник 11"/>
          <p:cNvGrpSpPr>
            <a:grpSpLocks/>
          </p:cNvGrpSpPr>
          <p:nvPr/>
        </p:nvGrpSpPr>
        <p:grpSpPr bwMode="auto">
          <a:xfrm>
            <a:off x="4643438" y="1484313"/>
            <a:ext cx="4324350" cy="2736850"/>
            <a:chOff x="2842" y="1632"/>
            <a:chExt cx="2707" cy="746"/>
          </a:xfrm>
        </p:grpSpPr>
        <p:pic>
          <p:nvPicPr>
            <p:cNvPr id="2" name="Скругленный прямоугольник 11"/>
            <p:cNvPicPr>
              <a:picLocks noChangeArrowheads="1"/>
            </p:cNvPicPr>
            <p:nvPr/>
          </p:nvPicPr>
          <p:blipFill>
            <a:blip r:embed="rId3">
              <a:grayscl/>
            </a:blip>
            <a:srcRect/>
            <a:stretch>
              <a:fillRect/>
            </a:stretch>
          </p:blipFill>
          <p:spPr bwMode="auto">
            <a:xfrm>
              <a:off x="2842" y="1632"/>
              <a:ext cx="2707" cy="66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  <a:effectLst>
              <a:outerShdw blurRad="50800" dist="50800" dir="5400000" algn="ctr" rotWithShape="0">
                <a:schemeClr val="tx1">
                  <a:lumMod val="50000"/>
                  <a:lumOff val="50000"/>
                </a:schemeClr>
              </a:outerShdw>
            </a:effectLst>
          </p:spPr>
        </p:pic>
        <p:sp>
          <p:nvSpPr>
            <p:cNvPr id="105480" name="Text Box 21"/>
            <p:cNvSpPr txBox="1">
              <a:spLocks noChangeArrowheads="1"/>
            </p:cNvSpPr>
            <p:nvPr/>
          </p:nvSpPr>
          <p:spPr bwMode="auto">
            <a:xfrm>
              <a:off x="2881" y="1671"/>
              <a:ext cx="2626" cy="7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400" dirty="0"/>
                <a:t>Осуществление отдельных государственных полномочий по организации проведения на территории Ивановской области мероприятий по предупреждению и ликвидации болезней животных, их лечению, защите населения от болезней, общих для человека и животных, в части организации проведения мероприятий по содержанию сибиреязвенных скотомогильников</a:t>
              </a:r>
            </a:p>
            <a:p>
              <a:pPr algn="ctr"/>
              <a:r>
                <a:rPr lang="ru-RU" altLang="ru-RU" sz="1600" dirty="0">
                  <a:latin typeface="Calibri" pitchFamily="34" charset="0"/>
                </a:rPr>
                <a:t>  </a:t>
              </a:r>
              <a:r>
                <a:rPr lang="ru-RU" altLang="ru-RU" sz="1400" b="1" dirty="0"/>
                <a:t>2024</a:t>
              </a:r>
              <a:r>
                <a:rPr lang="ru-RU" altLang="ru-RU" sz="1600" b="1" dirty="0">
                  <a:latin typeface="Calibri" pitchFamily="34" charset="0"/>
                </a:rPr>
                <a:t> – 2026 </a:t>
              </a:r>
              <a:r>
                <a:rPr lang="ru-RU" altLang="ru-RU" sz="1600" b="1" dirty="0" err="1">
                  <a:latin typeface="Calibri" pitchFamily="34" charset="0"/>
                </a:rPr>
                <a:t>г.г</a:t>
              </a:r>
              <a:r>
                <a:rPr lang="ru-RU" altLang="ru-RU" sz="1600" b="1" dirty="0">
                  <a:latin typeface="Calibri" pitchFamily="34" charset="0"/>
                </a:rPr>
                <a:t>. </a:t>
              </a:r>
              <a:r>
                <a:rPr lang="ru-RU" altLang="ru-RU" sz="1400" dirty="0">
                  <a:latin typeface="Calibri" pitchFamily="34" charset="0"/>
                </a:rPr>
                <a:t>по</a:t>
              </a:r>
              <a:r>
                <a:rPr lang="ru-RU" altLang="ru-RU" sz="1600" b="1" dirty="0">
                  <a:latin typeface="Calibri" pitchFamily="34" charset="0"/>
                </a:rPr>
                <a:t> </a:t>
              </a:r>
              <a:r>
                <a:rPr lang="ru-RU" altLang="ru-RU" sz="1600" b="1" dirty="0" smtClean="0">
                  <a:latin typeface="Calibri" pitchFamily="34" charset="0"/>
                </a:rPr>
                <a:t>228,</a:t>
              </a:r>
              <a:r>
                <a:rPr lang="ru-RU" altLang="ru-RU" sz="1400" b="1" dirty="0"/>
                <a:t>2</a:t>
              </a:r>
              <a:r>
                <a:rPr lang="ru-RU" altLang="ru-RU" sz="1600" b="1" dirty="0" smtClean="0">
                  <a:latin typeface="Calibri" pitchFamily="34" charset="0"/>
                </a:rPr>
                <a:t> </a:t>
              </a:r>
              <a:r>
                <a:rPr lang="ru-RU" altLang="ru-RU" sz="1600" b="1" dirty="0" err="1">
                  <a:latin typeface="Calibri" pitchFamily="34" charset="0"/>
                </a:rPr>
                <a:t>тыс.руб</a:t>
              </a:r>
              <a:r>
                <a:rPr lang="ru-RU" altLang="ru-RU" sz="1600" b="1" dirty="0">
                  <a:latin typeface="Calibri" pitchFamily="34" charset="0"/>
                </a:rPr>
                <a:t>. </a:t>
              </a:r>
              <a:r>
                <a:rPr lang="ru-RU" altLang="ru-RU" sz="1600" dirty="0">
                  <a:latin typeface="Calibri" pitchFamily="34" charset="0"/>
                </a:rPr>
                <a:t>ежегодно</a:t>
              </a:r>
            </a:p>
          </p:txBody>
        </p:sp>
      </p:grpSp>
      <p:grpSp>
        <p:nvGrpSpPr>
          <p:cNvPr id="105476" name="Скругленный прямоугольник 4"/>
          <p:cNvGrpSpPr>
            <a:grpSpLocks/>
          </p:cNvGrpSpPr>
          <p:nvPr/>
        </p:nvGrpSpPr>
        <p:grpSpPr bwMode="auto">
          <a:xfrm>
            <a:off x="250825" y="1341438"/>
            <a:ext cx="4103688" cy="1295400"/>
            <a:chOff x="40" y="1966"/>
            <a:chExt cx="2663" cy="380"/>
          </a:xfrm>
        </p:grpSpPr>
        <p:pic>
          <p:nvPicPr>
            <p:cNvPr id="105477" name="Скругленный прямоугольник 4"/>
            <p:cNvPicPr>
              <a:picLocks noChangeArrowheads="1"/>
            </p:cNvPicPr>
            <p:nvPr/>
          </p:nvPicPr>
          <p:blipFill>
            <a:blip r:embed="rId4">
              <a:grayscl/>
            </a:blip>
            <a:srcRect/>
            <a:stretch>
              <a:fillRect/>
            </a:stretch>
          </p:blipFill>
          <p:spPr bwMode="auto">
            <a:xfrm>
              <a:off x="40" y="1966"/>
              <a:ext cx="2663" cy="38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5478" name="Text Box 30"/>
            <p:cNvSpPr txBox="1">
              <a:spLocks noChangeArrowheads="1"/>
            </p:cNvSpPr>
            <p:nvPr/>
          </p:nvSpPr>
          <p:spPr bwMode="auto">
            <a:xfrm>
              <a:off x="119" y="1995"/>
              <a:ext cx="2419" cy="274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В сфере административных правонарушений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2024- 2026 г.г. – </a:t>
              </a:r>
              <a:r>
                <a:rPr lang="ru-RU" altLang="ru-RU" sz="1600">
                  <a:latin typeface="Times New Roman" pitchFamily="18" charset="0"/>
                </a:rPr>
                <a:t>по</a:t>
              </a:r>
              <a:r>
                <a:rPr lang="ru-RU" altLang="ru-RU" sz="1600" b="1">
                  <a:latin typeface="Times New Roman" pitchFamily="18" charset="0"/>
                </a:rPr>
                <a:t> 6,1 тыс. руб. </a:t>
              </a:r>
              <a:r>
                <a:rPr lang="ru-RU" altLang="ru-RU" sz="1600">
                  <a:latin typeface="Times New Roman" pitchFamily="18" charset="0"/>
                </a:rPr>
                <a:t>ежегодно</a:t>
              </a:r>
              <a:r>
                <a:rPr lang="ru-RU" altLang="ru-RU" sz="1600" b="1">
                  <a:latin typeface="Times New Roman" pitchFamily="18" charset="0"/>
                </a:rPr>
                <a:t> </a:t>
              </a:r>
            </a:p>
          </p:txBody>
        </p:sp>
      </p:grpSp>
    </p:spTree>
  </p:cSld>
  <p:clrMapOvr>
    <a:masterClrMapping/>
  </p:clrMapOvr>
  <p:transition spd="slow">
    <p:zoom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Rectangle 3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7410" name="Rectangle 4"/>
          <p:cNvSpPr>
            <a:spLocks noChangeArrowheads="1"/>
          </p:cNvSpPr>
          <p:nvPr/>
        </p:nvSpPr>
        <p:spPr bwMode="auto">
          <a:xfrm>
            <a:off x="0" y="82581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endParaRPr lang="ru-RU" altLang="ru-RU">
              <a:latin typeface="Calibri" pitchFamily="34" charset="0"/>
            </a:endParaRPr>
          </a:p>
        </p:txBody>
      </p:sp>
      <p:sp>
        <p:nvSpPr>
          <p:cNvPr id="17411" name="Rectangle 2"/>
          <p:cNvSpPr>
            <a:spLocks noChangeArrowheads="1"/>
          </p:cNvSpPr>
          <p:nvPr/>
        </p:nvSpPr>
        <p:spPr bwMode="auto">
          <a:xfrm>
            <a:off x="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>
                <a:latin typeface="Calibri" pitchFamily="34" charset="0"/>
              </a:rPr>
              <a:t> </a:t>
            </a:r>
            <a:r>
              <a:rPr lang="ru-RU" altLang="ru-RU" sz="2000" b="1">
                <a:latin typeface="Times New Roman" pitchFamily="18" charset="0"/>
              </a:rPr>
              <a:t>Основные параметры бюджета Тейковского муниципального </a:t>
            </a:r>
          </a:p>
          <a:p>
            <a:pPr algn="ctr"/>
            <a:r>
              <a:rPr lang="ru-RU" altLang="ru-RU" sz="2000" b="1">
                <a:latin typeface="Times New Roman" pitchFamily="18" charset="0"/>
              </a:rPr>
              <a:t>  района  в 2024 год и плановый период 2025 и 2026  годов,      (тыс. руб.)</a:t>
            </a:r>
          </a:p>
        </p:txBody>
      </p:sp>
      <p:graphicFrame>
        <p:nvGraphicFramePr>
          <p:cNvPr id="16436" name="Group 52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100961511"/>
              </p:ext>
            </p:extLst>
          </p:nvPr>
        </p:nvGraphicFramePr>
        <p:xfrm>
          <a:off x="179388" y="1196975"/>
          <a:ext cx="8785225" cy="5038727"/>
        </p:xfrm>
        <a:graphic>
          <a:graphicData uri="http://schemas.openxmlformats.org/drawingml/2006/table">
            <a:tbl>
              <a:tblPr/>
              <a:tblGrid>
                <a:gridCol w="306705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00818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03835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71638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8620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Наименование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671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доходов в  том числе: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324763,1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342256,3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297438,6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731838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налоговые и неналоговые доходы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69705,4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72631,8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76096,7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563563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безвозмездные перечисления</a:t>
                      </a:r>
                      <a:endParaRPr kumimoji="0" lang="ru-RU" altLang="ru-RU" sz="1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255057,7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269624,5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221341,9</a:t>
                      </a:r>
                      <a:endParaRPr kumimoji="0" lang="ru-RU" sz="1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 расходов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324763,1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342256,3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297438,6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 том числе условно утвержденные расходы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-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4303,5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9109,9</a:t>
                      </a:r>
                      <a:endParaRPr kumimoji="0" lang="ru-RU" alt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Arial" charset="0"/>
                      </a:endParaRP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Сумма дефицита (профицита) -/(+)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628650">
                <a:tc>
                  <a:txBody>
                    <a:bodyPr/>
                    <a:lstStyle/>
                    <a:p>
                      <a:pPr marL="0" marR="0" lvl="0" indent="0" algn="l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% дефицита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alt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0,0</a:t>
                      </a:r>
                    </a:p>
                  </a:txBody>
                  <a:tcPr marT="45726" marB="45726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>
    <p:pull dir="ld"/>
  </p:transition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6497" name="Заголовок 1"/>
          <p:cNvSpPr txBox="1">
            <a:spLocks/>
          </p:cNvSpPr>
          <p:nvPr/>
        </p:nvSpPr>
        <p:spPr bwMode="auto">
          <a:xfrm>
            <a:off x="755650" y="463550"/>
            <a:ext cx="7954963" cy="10207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altLang="ru-RU" b="1" i="1" dirty="0">
                <a:latin typeface="Times New Roman" pitchFamily="18" charset="0"/>
              </a:rPr>
              <a:t>Реализация полномочий Российской Федерации</a:t>
            </a:r>
          </a:p>
          <a:p>
            <a:pPr algn="ctr"/>
            <a:endParaRPr lang="ru-RU" altLang="ru-RU" b="1" i="1" dirty="0">
              <a:latin typeface="Times New Roman" pitchFamily="18" charset="0"/>
            </a:endParaRPr>
          </a:p>
          <a:p>
            <a:pPr algn="ctr"/>
            <a:r>
              <a:rPr lang="ru-RU" altLang="ru-RU" b="1" i="1" dirty="0">
                <a:latin typeface="Times New Roman" pitchFamily="18" charset="0"/>
              </a:rPr>
              <a:t>2024 год – 0,2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.; 2025 </a:t>
            </a:r>
            <a:r>
              <a:rPr lang="ru-RU" altLang="ru-RU" b="1" i="1" dirty="0" smtClean="0">
                <a:latin typeface="Times New Roman" pitchFamily="18" charset="0"/>
              </a:rPr>
              <a:t>год – </a:t>
            </a:r>
            <a:r>
              <a:rPr lang="ru-RU" altLang="ru-RU" b="1" i="1" dirty="0">
                <a:latin typeface="Times New Roman" pitchFamily="18" charset="0"/>
              </a:rPr>
              <a:t>0,2 </a:t>
            </a:r>
            <a:r>
              <a:rPr lang="ru-RU" altLang="ru-RU" b="1" i="1" dirty="0" err="1">
                <a:latin typeface="Times New Roman" pitchFamily="18" charset="0"/>
              </a:rPr>
              <a:t>тыс.руб</a:t>
            </a:r>
            <a:r>
              <a:rPr lang="ru-RU" altLang="ru-RU" b="1" i="1" dirty="0">
                <a:latin typeface="Times New Roman" pitchFamily="18" charset="0"/>
              </a:rPr>
              <a:t>.</a:t>
            </a:r>
          </a:p>
          <a:p>
            <a:pPr algn="ctr"/>
            <a:endParaRPr lang="ru-RU" altLang="ru-RU" b="1" dirty="0">
              <a:latin typeface="Times New Roman" pitchFamily="18" charset="0"/>
            </a:endParaRPr>
          </a:p>
        </p:txBody>
      </p:sp>
      <p:grpSp>
        <p:nvGrpSpPr>
          <p:cNvPr id="106498" name="Скругленный прямоугольник 5"/>
          <p:cNvGrpSpPr>
            <a:grpSpLocks/>
          </p:cNvGrpSpPr>
          <p:nvPr/>
        </p:nvGrpSpPr>
        <p:grpSpPr bwMode="auto">
          <a:xfrm>
            <a:off x="1331913" y="2060575"/>
            <a:ext cx="6769100" cy="1441450"/>
            <a:chOff x="84" y="1318"/>
            <a:chExt cx="2565" cy="390"/>
          </a:xfrm>
        </p:grpSpPr>
        <p:pic>
          <p:nvPicPr>
            <p:cNvPr id="106499" name="Скругленный прямоугольник 5"/>
            <p:cNvPicPr>
              <a:picLocks noChangeArrowheads="1"/>
            </p:cNvPicPr>
            <p:nvPr/>
          </p:nvPicPr>
          <p:blipFill>
            <a:blip r:embed="rId2">
              <a:grayscl/>
            </a:blip>
            <a:srcRect/>
            <a:stretch>
              <a:fillRect/>
            </a:stretch>
          </p:blipFill>
          <p:spPr bwMode="auto">
            <a:xfrm>
              <a:off x="165" y="1318"/>
              <a:ext cx="2484" cy="39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</p:pic>
        <p:sp>
          <p:nvSpPr>
            <p:cNvPr id="106500" name="Text Box 9"/>
            <p:cNvSpPr txBox="1">
              <a:spLocks noChangeArrowheads="1"/>
            </p:cNvSpPr>
            <p:nvPr/>
          </p:nvSpPr>
          <p:spPr bwMode="auto">
            <a:xfrm>
              <a:off x="84" y="1351"/>
              <a:ext cx="2396" cy="25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ru-RU" altLang="ru-RU" sz="1600">
                  <a:latin typeface="Times New Roman" pitchFamily="18" charset="0"/>
                </a:rPr>
                <a:t>Осуществление полномочий по составлению (изменению) списков кандидатов в присяжные заседатели федеральных судов общей юрисдикции в Российской Федерации</a:t>
              </a:r>
            </a:p>
            <a:p>
              <a:pPr algn="ctr"/>
              <a:r>
                <a:rPr lang="ru-RU" altLang="ru-RU" sz="1600" b="1">
                  <a:latin typeface="Times New Roman" pitchFamily="18" charset="0"/>
                </a:rPr>
                <a:t>2024 г. – 0,2 тыс.руб.; 2025 г. – 0,2 тыс.руб.</a:t>
              </a:r>
            </a:p>
            <a:p>
              <a:pPr algn="ctr">
                <a:buFont typeface="Wingdings" pitchFamily="2" charset="2"/>
                <a:buNone/>
              </a:pPr>
              <a:endParaRPr lang="ru-RU" altLang="ru-RU" sz="1600" b="1">
                <a:latin typeface="Times New Roman" pitchFamily="18" charset="0"/>
              </a:endParaRPr>
            </a:p>
          </p:txBody>
        </p:sp>
      </p:grpSp>
    </p:spTree>
  </p:cSld>
  <p:clrMapOvr>
    <a:masterClrMapping/>
  </p:clrMapOvr>
  <p:transition spd="slow">
    <p:newsflash/>
  </p:transition>
  <p:timing>
    <p:tnLst>
      <p:par>
        <p:cTn id="1" dur="indefinite" restart="never" nodeType="tmRoot"/>
      </p:par>
    </p:tnLst>
  </p:timing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1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Муниципальный долг Тейковского муниципального района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/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Оценка на 01.01.2024 г. – 16062,3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01.01.2025 г. – 9823,5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01.01.2026г. – 3209,1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Прогноз на 01.01.2027 г. – 0,0 тыс.руб.</a:t>
            </a:r>
            <a:br>
              <a:rPr lang="ru-RU" altLang="ru-RU" sz="1800" b="1" smtClean="0">
                <a:latin typeface="Times New Roman" pitchFamily="18" charset="0"/>
              </a:rPr>
            </a:b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7522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7523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5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684213" y="1412875"/>
            <a:ext cx="7273925" cy="4751388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Контактная информация: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en-US" altLang="ru-RU" sz="1800" b="1" smtClean="0">
                <a:latin typeface="Times New Roman" pitchFamily="18" charset="0"/>
              </a:rPr>
              <a:t/>
            </a:r>
            <a:br>
              <a:rPr lang="en-US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1. Начальник финансового отдела –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2-17-04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2. Заместитель начальника финансового отдела –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8(49343) 2-20-78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3. Электронная почта: </a:t>
            </a:r>
            <a:r>
              <a:rPr lang="en-US" altLang="ru-RU" sz="1800" b="1" smtClean="0">
                <a:latin typeface="Times New Roman" pitchFamily="18" charset="0"/>
              </a:rPr>
              <a:t>raifoteik@mail</a:t>
            </a:r>
            <a:r>
              <a:rPr lang="ru-RU" altLang="ru-RU" sz="1800" b="1" smtClean="0">
                <a:latin typeface="Times New Roman" pitchFamily="18" charset="0"/>
              </a:rPr>
              <a:t>.</a:t>
            </a:r>
            <a:r>
              <a:rPr lang="en-US" altLang="ru-RU" sz="1800" b="1" smtClean="0">
                <a:latin typeface="Times New Roman" pitchFamily="18" charset="0"/>
              </a:rPr>
              <a:t>ru</a:t>
            </a:r>
            <a:endParaRPr lang="ru-RU" altLang="ru-RU" sz="1800" b="1" smtClean="0">
              <a:latin typeface="Times New Roman" pitchFamily="18" charset="0"/>
            </a:endParaRPr>
          </a:p>
        </p:txBody>
      </p:sp>
      <p:sp>
        <p:nvSpPr>
          <p:cNvPr id="108546" name="Text Box 24"/>
          <p:cNvSpPr txBox="1">
            <a:spLocks noChangeArrowheads="1"/>
          </p:cNvSpPr>
          <p:nvPr/>
        </p:nvSpPr>
        <p:spPr bwMode="auto">
          <a:xfrm>
            <a:off x="8710613" y="188913"/>
            <a:ext cx="433387" cy="369887"/>
          </a:xfrm>
          <a:prstGeom prst="rect">
            <a:avLst/>
          </a:prstGeom>
          <a:noFill/>
          <a:ln w="9525" algn="ctr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altLang="ru-RU">
                <a:latin typeface="Times New Roman" pitchFamily="18" charset="0"/>
              </a:rPr>
              <a:t>14</a:t>
            </a:r>
          </a:p>
        </p:txBody>
      </p:sp>
      <p:sp>
        <p:nvSpPr>
          <p:cNvPr id="108547" name="Text Box 4"/>
          <p:cNvSpPr txBox="1">
            <a:spLocks noChangeArrowheads="1"/>
          </p:cNvSpPr>
          <p:nvPr/>
        </p:nvSpPr>
        <p:spPr bwMode="auto">
          <a:xfrm>
            <a:off x="4140200" y="333375"/>
            <a:ext cx="1841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>
            <a:spAutoFit/>
          </a:bodyPr>
          <a:lstStyle/>
          <a:p>
            <a:endParaRPr lang="ru-RU" sz="140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69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684213" y="2133600"/>
            <a:ext cx="7772400" cy="1470025"/>
          </a:xfrm>
        </p:spPr>
        <p:txBody>
          <a:bodyPr/>
          <a:lstStyle/>
          <a:p>
            <a:pPr eaLnBrk="1" hangingPunct="1"/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3200" b="1" i="1" smtClean="0">
                <a:latin typeface="Times New Roman" pitchFamily="18" charset="0"/>
                <a:cs typeface="Times New Roman" pitchFamily="18" charset="0"/>
              </a:rPr>
            </a:br>
            <a:r>
              <a:rPr lang="ru-RU" sz="3200" b="1" i="1" smtClean="0">
                <a:latin typeface="Times New Roman" pitchFamily="18" charset="0"/>
                <a:cs typeface="Times New Roman" pitchFamily="18" charset="0"/>
              </a:rPr>
              <a:t>Благодарим за внимание!</a:t>
            </a:r>
          </a:p>
        </p:txBody>
      </p:sp>
      <p:sp>
        <p:nvSpPr>
          <p:cNvPr id="109570" name="Подзаголовок 2"/>
          <p:cNvSpPr>
            <a:spLocks noGrp="1"/>
          </p:cNvSpPr>
          <p:nvPr>
            <p:ph type="subTitle" idx="4294967295"/>
          </p:nvPr>
        </p:nvSpPr>
        <p:spPr>
          <a:xfrm>
            <a:off x="1403350" y="3860800"/>
            <a:ext cx="6400800" cy="1754188"/>
          </a:xfrm>
        </p:spPr>
        <p:txBody>
          <a:bodyPr/>
          <a:lstStyle/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z="2000" b="1" i="1" smtClean="0">
              <a:latin typeface="Times New Roman" pitchFamily="18" charset="0"/>
              <a:cs typeface="Times New Roman" pitchFamily="18" charset="0"/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Тейковский муниципальный район»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r>
              <a:rPr lang="ru-RU" sz="2000" b="1" i="1" smtClean="0">
                <a:latin typeface="Times New Roman" pitchFamily="18" charset="0"/>
                <a:cs typeface="Times New Roman" pitchFamily="18" charset="0"/>
              </a:rPr>
              <a:t>2023 г .</a:t>
            </a: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mtClean="0">
              <a:solidFill>
                <a:srgbClr val="898989"/>
              </a:solidFill>
            </a:endParaRPr>
          </a:p>
          <a:p>
            <a:pPr marL="0" indent="0" algn="ctr" eaLnBrk="1" hangingPunct="1">
              <a:lnSpc>
                <a:spcPct val="80000"/>
              </a:lnSpc>
              <a:buFont typeface="Arial" charset="0"/>
              <a:buNone/>
            </a:pPr>
            <a:endParaRPr lang="ru-RU" smtClean="0">
              <a:solidFill>
                <a:srgbClr val="898989"/>
              </a:solidFill>
            </a:endParaRPr>
          </a:p>
        </p:txBody>
      </p:sp>
    </p:spTree>
  </p:cSld>
  <p:clrMapOvr>
    <a:masterClrMapping/>
  </p:clrMapOvr>
  <p:transition spd="slow">
    <p:pull dir="u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98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dirty="0" smtClean="0">
                <a:latin typeface="Times New Roman" pitchFamily="18" charset="0"/>
              </a:rPr>
              <a:t>Структура  доходов бюджета </a:t>
            </a:r>
            <a:r>
              <a:rPr lang="ru-RU" altLang="ru-RU" sz="1800" b="1" dirty="0" err="1" smtClean="0">
                <a:latin typeface="Times New Roman" pitchFamily="18" charset="0"/>
              </a:rPr>
              <a:t>Тейковского</a:t>
            </a:r>
            <a:r>
              <a:rPr lang="ru-RU" altLang="ru-RU" sz="1800" b="1" dirty="0" smtClean="0">
                <a:latin typeface="Times New Roman" pitchFamily="18" charset="0"/>
              </a:rPr>
              <a:t> муниципального района </a:t>
            </a:r>
            <a:br>
              <a:rPr lang="ru-RU" altLang="ru-RU" sz="1800" b="1" dirty="0" smtClean="0">
                <a:latin typeface="Times New Roman" pitchFamily="18" charset="0"/>
              </a:rPr>
            </a:br>
            <a:r>
              <a:rPr lang="ru-RU" altLang="ru-RU" sz="1800" b="1" dirty="0" smtClean="0">
                <a:latin typeface="Times New Roman" pitchFamily="18" charset="0"/>
              </a:rPr>
              <a:t> за 2024-2026 </a:t>
            </a:r>
            <a:r>
              <a:rPr lang="ru-RU" altLang="ru-RU" sz="1800" b="1" dirty="0" err="1" smtClean="0">
                <a:latin typeface="Times New Roman" pitchFamily="18" charset="0"/>
              </a:rPr>
              <a:t>г.г</a:t>
            </a:r>
            <a:r>
              <a:rPr lang="ru-RU" altLang="ru-RU" sz="1800" b="1" dirty="0" smtClean="0">
                <a:latin typeface="Times New Roman" pitchFamily="18" charset="0"/>
              </a:rPr>
              <a:t>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graphicFrame>
        <p:nvGraphicFramePr>
          <p:cNvPr id="36895" name="Object 31"/>
          <p:cNvGraphicFramePr>
            <a:graphicFrameLocks noChangeAspect="1"/>
          </p:cNvGraphicFramePr>
          <p:nvPr/>
        </p:nvGraphicFramePr>
        <p:xfrm>
          <a:off x="323850" y="981075"/>
          <a:ext cx="4176713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4" name="Диаграмма" r:id="rId4" imgW="6096135" imgH="4067089" progId="MSGraph.Chart.8">
                  <p:embed followColorScheme="full"/>
                </p:oleObj>
              </mc:Choice>
              <mc:Fallback>
                <p:oleObj name="Диаграмма" r:id="rId4" imgW="6096135" imgH="4067089" progId="MSGraph.Chart.8">
                  <p:embed followColorScheme="full"/>
                  <p:pic>
                    <p:nvPicPr>
                      <p:cNvPr id="0" name="Picture 3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23850" y="981075"/>
                        <a:ext cx="4176713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0" name="Rectangle 13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Утверждено</a:t>
            </a:r>
            <a:r>
              <a:rPr lang="ru-RU" sz="1600" b="1" dirty="0" smtClean="0"/>
              <a:t> </a:t>
            </a:r>
            <a:r>
              <a:rPr lang="ru-RU" sz="1600" b="1" dirty="0"/>
              <a:t>2024 г.</a:t>
            </a:r>
          </a:p>
          <a:p>
            <a:pPr algn="ctr"/>
            <a:r>
              <a:rPr lang="ru-RU" sz="1400" b="1" dirty="0"/>
              <a:t>Всего доходов – </a:t>
            </a:r>
            <a:r>
              <a:rPr lang="ru-RU" sz="1400" b="1" dirty="0" smtClean="0"/>
              <a:t>324,7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36901" name="Text Box 14"/>
          <p:cNvSpPr txBox="1">
            <a:spLocks noChangeArrowheads="1"/>
          </p:cNvSpPr>
          <p:nvPr/>
        </p:nvSpPr>
        <p:spPr bwMode="auto">
          <a:xfrm>
            <a:off x="2411413" y="2565400"/>
            <a:ext cx="17033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255,0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78,5%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2" name="Text Box 15"/>
          <p:cNvSpPr txBox="1">
            <a:spLocks noChangeArrowheads="1"/>
          </p:cNvSpPr>
          <p:nvPr/>
        </p:nvSpPr>
        <p:spPr bwMode="auto">
          <a:xfrm>
            <a:off x="971550" y="2133600"/>
            <a:ext cx="1800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50000"/>
              </a:spcBef>
            </a:pPr>
            <a:r>
              <a:rPr lang="ru-RU" sz="1400" b="1" dirty="0">
                <a:solidFill>
                  <a:schemeClr val="bg1"/>
                </a:solidFill>
              </a:rPr>
              <a:t>59,4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  <a:r>
              <a:rPr lang="ru-RU" sz="1400" b="1" dirty="0" smtClean="0">
                <a:solidFill>
                  <a:schemeClr val="bg1"/>
                </a:solidFill>
              </a:rPr>
              <a:t>18,3%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3" name="Text Box 16"/>
          <p:cNvSpPr txBox="1">
            <a:spLocks noChangeArrowheads="1"/>
          </p:cNvSpPr>
          <p:nvPr/>
        </p:nvSpPr>
        <p:spPr bwMode="auto">
          <a:xfrm>
            <a:off x="611188" y="2708275"/>
            <a:ext cx="1728787" cy="49244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 dirty="0">
                <a:solidFill>
                  <a:schemeClr val="bg1"/>
                </a:solidFill>
              </a:rPr>
              <a:t>10,3 млн. руб. </a:t>
            </a:r>
            <a:r>
              <a:rPr lang="ru-RU" sz="1300" b="1" dirty="0" smtClean="0">
                <a:solidFill>
                  <a:schemeClr val="bg1"/>
                </a:solidFill>
              </a:rPr>
              <a:t>3,2%</a:t>
            </a:r>
            <a:endParaRPr lang="ru-RU" sz="1300" b="1" dirty="0">
              <a:solidFill>
                <a:schemeClr val="bg1"/>
              </a:solidFill>
            </a:endParaRPr>
          </a:p>
        </p:txBody>
      </p:sp>
      <p:graphicFrame>
        <p:nvGraphicFramePr>
          <p:cNvPr id="36896" name="Object 32"/>
          <p:cNvGraphicFramePr>
            <a:graphicFrameLocks noChangeAspect="1"/>
          </p:cNvGraphicFramePr>
          <p:nvPr/>
        </p:nvGraphicFramePr>
        <p:xfrm>
          <a:off x="5219700" y="981075"/>
          <a:ext cx="4140200" cy="4176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5" name="Диаграмма" r:id="rId6" imgW="6096135" imgH="4067089" progId="MSGraph.Chart.8">
                  <p:embed followColorScheme="full"/>
                </p:oleObj>
              </mc:Choice>
              <mc:Fallback>
                <p:oleObj name="Диаграмма" r:id="rId6" imgW="6096135" imgH="4067089" progId="MSGraph.Chart.8">
                  <p:embed followColorScheme="full"/>
                  <p:pic>
                    <p:nvPicPr>
                      <p:cNvPr id="0" name="Picture 3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19700" y="981075"/>
                        <a:ext cx="4140200" cy="4176713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4" name="Rectangle 19"/>
          <p:cNvSpPr>
            <a:spLocks noChangeArrowheads="1"/>
          </p:cNvSpPr>
          <p:nvPr/>
        </p:nvSpPr>
        <p:spPr bwMode="auto">
          <a:xfrm>
            <a:off x="5724525" y="1268413"/>
            <a:ext cx="3024188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Утверждено</a:t>
            </a:r>
            <a:r>
              <a:rPr lang="ru-RU" sz="1600" b="1" dirty="0" smtClean="0"/>
              <a:t> </a:t>
            </a:r>
            <a:r>
              <a:rPr lang="ru-RU" sz="1600" b="1" dirty="0"/>
              <a:t>2025 г.</a:t>
            </a:r>
          </a:p>
          <a:p>
            <a:pPr algn="ctr"/>
            <a:r>
              <a:rPr lang="ru-RU" sz="1400" b="1" dirty="0"/>
              <a:t>Всего доходов – </a:t>
            </a:r>
            <a:r>
              <a:rPr lang="ru-RU" sz="1400" b="1" dirty="0" smtClean="0"/>
              <a:t>342,2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36905" name="Rectangle 24"/>
          <p:cNvSpPr>
            <a:spLocks noChangeArrowheads="1"/>
          </p:cNvSpPr>
          <p:nvPr/>
        </p:nvSpPr>
        <p:spPr bwMode="auto">
          <a:xfrm>
            <a:off x="6011863" y="2133600"/>
            <a:ext cx="1511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62,9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18,4%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6" name="Rectangle 25"/>
          <p:cNvSpPr>
            <a:spLocks noChangeArrowheads="1"/>
          </p:cNvSpPr>
          <p:nvPr/>
        </p:nvSpPr>
        <p:spPr bwMode="auto">
          <a:xfrm>
            <a:off x="7308850" y="2492375"/>
            <a:ext cx="1638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269,6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78,8%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7" name="Rectangle 26"/>
          <p:cNvSpPr>
            <a:spLocks noChangeArrowheads="1"/>
          </p:cNvSpPr>
          <p:nvPr/>
        </p:nvSpPr>
        <p:spPr bwMode="auto">
          <a:xfrm>
            <a:off x="5508625" y="2636838"/>
            <a:ext cx="1843088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9,7 млн. руб. </a:t>
            </a:r>
            <a:r>
              <a:rPr lang="ru-RU" sz="1400" b="1" dirty="0" smtClean="0">
                <a:solidFill>
                  <a:schemeClr val="bg1"/>
                </a:solidFill>
              </a:rPr>
              <a:t>2,8%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08" name="Rectangle 28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36897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24275035"/>
              </p:ext>
            </p:extLst>
          </p:nvPr>
        </p:nvGraphicFramePr>
        <p:xfrm>
          <a:off x="1835150" y="2636838"/>
          <a:ext cx="6553200" cy="54340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6906" name="Диаграмма" r:id="rId8" imgW="6096135" imgH="4067089" progId="MSGraph.Chart.8">
                  <p:embed followColorScheme="full"/>
                </p:oleObj>
              </mc:Choice>
              <mc:Fallback>
                <p:oleObj name="Диаграмма" r:id="rId8" imgW="6096135" imgH="4067089" progId="MSGraph.Chart.8">
                  <p:embed followColorScheme="full"/>
                  <p:pic>
                    <p:nvPicPr>
                      <p:cNvPr id="0" name="Picture 3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35150" y="2636838"/>
                        <a:ext cx="6553200" cy="5434012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36909" name="Rectangle 31"/>
          <p:cNvSpPr>
            <a:spLocks noChangeArrowheads="1"/>
          </p:cNvSpPr>
          <p:nvPr/>
        </p:nvSpPr>
        <p:spPr bwMode="auto">
          <a:xfrm>
            <a:off x="2484438" y="4652963"/>
            <a:ext cx="17113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66,5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22,4%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10" name="Rectangle 32"/>
          <p:cNvSpPr>
            <a:spLocks noChangeArrowheads="1"/>
          </p:cNvSpPr>
          <p:nvPr/>
        </p:nvSpPr>
        <p:spPr bwMode="auto">
          <a:xfrm>
            <a:off x="3851275" y="5157788"/>
            <a:ext cx="194627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221,3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74,4%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11" name="Rectangle 34"/>
          <p:cNvSpPr>
            <a:spLocks noChangeArrowheads="1"/>
          </p:cNvSpPr>
          <p:nvPr/>
        </p:nvSpPr>
        <p:spPr bwMode="auto">
          <a:xfrm>
            <a:off x="2268538" y="5157788"/>
            <a:ext cx="16732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>
                <a:solidFill>
                  <a:schemeClr val="bg1"/>
                </a:solidFill>
              </a:rPr>
              <a:t>9,6 млн. руб. </a:t>
            </a:r>
            <a:r>
              <a:rPr lang="ru-RU" sz="1400" b="1" dirty="0" smtClean="0">
                <a:solidFill>
                  <a:schemeClr val="bg1"/>
                </a:solidFill>
              </a:rPr>
              <a:t>3,2%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36912" name="Rectangle 35"/>
          <p:cNvSpPr>
            <a:spLocks noChangeArrowheads="1"/>
          </p:cNvSpPr>
          <p:nvPr/>
        </p:nvSpPr>
        <p:spPr bwMode="auto">
          <a:xfrm>
            <a:off x="23399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Утверждено</a:t>
            </a:r>
            <a:r>
              <a:rPr lang="ru-RU" sz="1600" b="1" dirty="0" smtClean="0"/>
              <a:t> </a:t>
            </a:r>
            <a:r>
              <a:rPr lang="ru-RU" sz="1600" b="1" dirty="0"/>
              <a:t>2026 г.</a:t>
            </a:r>
          </a:p>
          <a:p>
            <a:pPr algn="ctr"/>
            <a:r>
              <a:rPr lang="ru-RU" sz="1400" b="1" dirty="0"/>
              <a:t>Всего доходов – </a:t>
            </a:r>
            <a:r>
              <a:rPr lang="ru-RU" sz="1400" b="1" dirty="0" smtClean="0"/>
              <a:t>297,4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42" name="Заголовок 1"/>
          <p:cNvSpPr>
            <a:spLocks noGrp="1"/>
          </p:cNvSpPr>
          <p:nvPr>
            <p:ph type="title" idx="4294967295"/>
          </p:nvPr>
        </p:nvSpPr>
        <p:spPr>
          <a:xfrm>
            <a:off x="107950" y="274638"/>
            <a:ext cx="8578850" cy="561975"/>
          </a:xfrm>
        </p:spPr>
        <p:txBody>
          <a:bodyPr lIns="91177" tIns="45589" rIns="91177" bIns="45589"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Структура  безвозмездных поступлений в бюджет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Тейковского муниципального района </a:t>
            </a:r>
            <a:br>
              <a:rPr lang="ru-RU" altLang="ru-RU" sz="1800" b="1" smtClean="0">
                <a:latin typeface="Times New Roman" pitchFamily="18" charset="0"/>
              </a:rPr>
            </a:br>
            <a:r>
              <a:rPr lang="ru-RU" altLang="ru-RU" sz="1800" b="1" smtClean="0">
                <a:latin typeface="Times New Roman" pitchFamily="18" charset="0"/>
              </a:rPr>
              <a:t> на 2024-2026 г.г.</a:t>
            </a:r>
          </a:p>
        </p:txBody>
      </p:sp>
      <p:sp>
        <p:nvSpPr>
          <p:cNvPr id="4" name="Прямоугольник 3"/>
          <p:cNvSpPr/>
          <p:nvPr/>
        </p:nvSpPr>
        <p:spPr>
          <a:xfrm>
            <a:off x="7667625" y="908050"/>
            <a:ext cx="1225550" cy="360363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ru-RU" b="1">
                <a:solidFill>
                  <a:schemeClr val="tx1"/>
                </a:solidFill>
                <a:latin typeface="Times New Roman" pitchFamily="18" charset="0"/>
              </a:rPr>
              <a:t>млн.руб.</a:t>
            </a:r>
            <a:endParaRPr lang="ru-RU" b="1">
              <a:solidFill>
                <a:srgbClr val="FFFFFF"/>
              </a:solidFill>
              <a:latin typeface="Times New Roman" pitchFamily="18" charset="0"/>
            </a:endParaRPr>
          </a:p>
        </p:txBody>
      </p:sp>
      <p:sp>
        <p:nvSpPr>
          <p:cNvPr id="71744" name="Rectangle 5"/>
          <p:cNvSpPr>
            <a:spLocks noChangeArrowheads="1"/>
          </p:cNvSpPr>
          <p:nvPr/>
        </p:nvSpPr>
        <p:spPr bwMode="auto">
          <a:xfrm>
            <a:off x="755650" y="1196975"/>
            <a:ext cx="338455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Утверждено</a:t>
            </a:r>
            <a:r>
              <a:rPr lang="ru-RU" sz="1600" b="1" dirty="0" smtClean="0"/>
              <a:t> </a:t>
            </a:r>
            <a:r>
              <a:rPr lang="ru-RU" sz="1600" b="1" dirty="0"/>
              <a:t>2024 г.</a:t>
            </a:r>
          </a:p>
          <a:p>
            <a:pPr algn="ctr"/>
            <a:r>
              <a:rPr lang="ru-RU" sz="1400" b="1" dirty="0"/>
              <a:t>Всего –</a:t>
            </a:r>
            <a:r>
              <a:rPr lang="ru-RU" sz="1400" b="1" dirty="0" smtClean="0"/>
              <a:t>255,0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71745" name="Rectangle 10"/>
          <p:cNvSpPr>
            <a:spLocks noChangeArrowheads="1"/>
          </p:cNvSpPr>
          <p:nvPr/>
        </p:nvSpPr>
        <p:spPr bwMode="auto">
          <a:xfrm>
            <a:off x="5795963" y="1268413"/>
            <a:ext cx="302418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Утверждено</a:t>
            </a:r>
            <a:r>
              <a:rPr lang="ru-RU" sz="1600" b="1" dirty="0" smtClean="0"/>
              <a:t> </a:t>
            </a:r>
            <a:r>
              <a:rPr lang="ru-RU" sz="1600" b="1" dirty="0"/>
              <a:t>2025 г.</a:t>
            </a:r>
          </a:p>
          <a:p>
            <a:pPr algn="ctr"/>
            <a:r>
              <a:rPr lang="ru-RU" sz="1400" b="1" dirty="0"/>
              <a:t>Всего – 261,3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sp>
        <p:nvSpPr>
          <p:cNvPr id="71746" name="Rectangle 14"/>
          <p:cNvSpPr>
            <a:spLocks noChangeArrowheads="1"/>
          </p:cNvSpPr>
          <p:nvPr/>
        </p:nvSpPr>
        <p:spPr bwMode="auto">
          <a:xfrm>
            <a:off x="684213" y="4149725"/>
            <a:ext cx="1441450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>
                <a:solidFill>
                  <a:schemeClr val="bg1"/>
                </a:solidFill>
              </a:rPr>
              <a:t>. </a:t>
            </a:r>
          </a:p>
        </p:txBody>
      </p:sp>
      <p:graphicFrame>
        <p:nvGraphicFramePr>
          <p:cNvPr id="71702" name="Object 22"/>
          <p:cNvGraphicFramePr>
            <a:graphicFrameLocks noChangeAspect="1"/>
          </p:cNvGraphicFramePr>
          <p:nvPr/>
        </p:nvGraphicFramePr>
        <p:xfrm>
          <a:off x="1979613" y="3429000"/>
          <a:ext cx="6562725" cy="4518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1" name="Диаграмма" r:id="rId4" imgW="6096135" imgH="4067089" progId="MSGraph.Chart.8">
                  <p:embed followColorScheme="full"/>
                </p:oleObj>
              </mc:Choice>
              <mc:Fallback>
                <p:oleObj name="Диаграмма" r:id="rId4" imgW="6096135" imgH="4067089" progId="MSGraph.Chart.8">
                  <p:embed followColorScheme="full"/>
                  <p:pic>
                    <p:nvPicPr>
                      <p:cNvPr id="0" name="Picture 2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79613" y="3429000"/>
                        <a:ext cx="6562725" cy="4518025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47" name="Rectangle 16"/>
          <p:cNvSpPr>
            <a:spLocks noChangeArrowheads="1"/>
          </p:cNvSpPr>
          <p:nvPr/>
        </p:nvSpPr>
        <p:spPr bwMode="auto">
          <a:xfrm>
            <a:off x="3276600" y="4797425"/>
            <a:ext cx="2087563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10,1 </a:t>
            </a:r>
            <a:r>
              <a:rPr lang="ru-RU" sz="1400" b="1" dirty="0" err="1">
                <a:solidFill>
                  <a:schemeClr val="bg1"/>
                </a:solidFill>
              </a:rPr>
              <a:t>млн.руб</a:t>
            </a:r>
            <a:r>
              <a:rPr lang="ru-RU" sz="1400" b="1" dirty="0">
                <a:solidFill>
                  <a:schemeClr val="bg1"/>
                </a:solidFill>
              </a:rPr>
              <a:t>. 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4,6%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48" name="Rectangle 17"/>
          <p:cNvSpPr>
            <a:spLocks noChangeArrowheads="1"/>
          </p:cNvSpPr>
          <p:nvPr/>
        </p:nvSpPr>
        <p:spPr bwMode="auto">
          <a:xfrm>
            <a:off x="2268538" y="5013325"/>
            <a:ext cx="1728787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104,8 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47,4</a:t>
            </a:r>
            <a:r>
              <a:rPr lang="ru-RU" sz="1400" b="1" dirty="0" smtClean="0">
                <a:solidFill>
                  <a:schemeClr val="bg1"/>
                </a:solidFill>
              </a:rPr>
              <a:t>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49" name="Rectangle 18"/>
          <p:cNvSpPr>
            <a:spLocks noChangeArrowheads="1"/>
          </p:cNvSpPr>
          <p:nvPr/>
        </p:nvSpPr>
        <p:spPr bwMode="auto">
          <a:xfrm>
            <a:off x="4932363" y="5013325"/>
            <a:ext cx="1370012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400" b="1" dirty="0" smtClean="0">
                <a:solidFill>
                  <a:schemeClr val="bg1"/>
                </a:solidFill>
              </a:rPr>
              <a:t>106,1</a:t>
            </a:r>
            <a:r>
              <a:rPr lang="ru-RU" sz="1400" b="1" dirty="0" smtClean="0">
                <a:solidFill>
                  <a:schemeClr val="bg1"/>
                </a:solidFill>
              </a:rPr>
              <a:t> </a:t>
            </a:r>
            <a:r>
              <a:rPr lang="ru-RU" sz="1400" b="1" dirty="0">
                <a:solidFill>
                  <a:schemeClr val="bg1"/>
                </a:solidFill>
              </a:rPr>
              <a:t>млн. руб. </a:t>
            </a:r>
            <a:r>
              <a:rPr lang="ru-RU" sz="1400" b="1" dirty="0" smtClean="0">
                <a:solidFill>
                  <a:schemeClr val="bg1"/>
                </a:solidFill>
              </a:rPr>
              <a:t>47,9%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0" name="Rectangle 19"/>
          <p:cNvSpPr>
            <a:spLocks noChangeArrowheads="1"/>
          </p:cNvSpPr>
          <p:nvPr/>
        </p:nvSpPr>
        <p:spPr bwMode="auto">
          <a:xfrm>
            <a:off x="2124075" y="3716338"/>
            <a:ext cx="4572000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600" b="1" dirty="0" smtClean="0"/>
              <a:t>Утверждено</a:t>
            </a:r>
            <a:r>
              <a:rPr lang="ru-RU" sz="1600" b="1" dirty="0" smtClean="0"/>
              <a:t> </a:t>
            </a:r>
            <a:r>
              <a:rPr lang="ru-RU" sz="1600" b="1" dirty="0"/>
              <a:t>2026 г.</a:t>
            </a:r>
          </a:p>
          <a:p>
            <a:pPr algn="ctr"/>
            <a:r>
              <a:rPr lang="ru-RU" sz="1400" b="1" dirty="0"/>
              <a:t>Всего  – </a:t>
            </a:r>
            <a:r>
              <a:rPr lang="ru-RU" sz="1400" b="1" dirty="0" smtClean="0"/>
              <a:t>221,3 </a:t>
            </a:r>
            <a:r>
              <a:rPr lang="ru-RU" sz="1400" b="1" dirty="0" err="1"/>
              <a:t>млн.руб</a:t>
            </a:r>
            <a:r>
              <a:rPr lang="ru-RU" sz="1400" b="1" dirty="0"/>
              <a:t>.</a:t>
            </a:r>
          </a:p>
        </p:txBody>
      </p:sp>
      <p:graphicFrame>
        <p:nvGraphicFramePr>
          <p:cNvPr id="71703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83639210"/>
              </p:ext>
            </p:extLst>
          </p:nvPr>
        </p:nvGraphicFramePr>
        <p:xfrm>
          <a:off x="4716463" y="1268413"/>
          <a:ext cx="4427537" cy="31686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2" name="Диаграмма" r:id="rId6" imgW="6096135" imgH="4067089" progId="MSGraph.Chart.8">
                  <p:embed followColorScheme="full"/>
                </p:oleObj>
              </mc:Choice>
              <mc:Fallback>
                <p:oleObj name="Диаграмма" r:id="rId6" imgW="6096135" imgH="4067089" progId="MSGraph.Chart.8">
                  <p:embed followColorScheme="full"/>
                  <p:pic>
                    <p:nvPicPr>
                      <p:cNvPr id="0" name="Picture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16463" y="1268413"/>
                        <a:ext cx="4427537" cy="316865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1" name="Rectangle 22"/>
          <p:cNvSpPr>
            <a:spLocks noChangeArrowheads="1"/>
          </p:cNvSpPr>
          <p:nvPr/>
        </p:nvSpPr>
        <p:spPr bwMode="auto">
          <a:xfrm>
            <a:off x="7235825" y="2708275"/>
            <a:ext cx="170973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99,5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36,9</a:t>
            </a:r>
            <a:r>
              <a:rPr lang="ru-RU" sz="1400" b="1" dirty="0">
                <a:solidFill>
                  <a:schemeClr val="bg1"/>
                </a:solidFill>
              </a:rPr>
              <a:t>%</a:t>
            </a:r>
          </a:p>
        </p:txBody>
      </p:sp>
      <p:sp>
        <p:nvSpPr>
          <p:cNvPr id="71752" name="Rectangle 23"/>
          <p:cNvSpPr>
            <a:spLocks noChangeArrowheads="1"/>
          </p:cNvSpPr>
          <p:nvPr/>
        </p:nvSpPr>
        <p:spPr bwMode="auto">
          <a:xfrm>
            <a:off x="5148263" y="2349500"/>
            <a:ext cx="1638300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105,2 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39,0</a:t>
            </a:r>
            <a:r>
              <a:rPr lang="ru-RU" sz="1400" b="1" dirty="0" smtClean="0">
                <a:solidFill>
                  <a:schemeClr val="bg1"/>
                </a:solidFill>
              </a:rPr>
              <a:t>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3" name="Rectangle 24"/>
          <p:cNvSpPr>
            <a:spLocks noChangeArrowheads="1"/>
          </p:cNvSpPr>
          <p:nvPr/>
        </p:nvSpPr>
        <p:spPr bwMode="auto">
          <a:xfrm>
            <a:off x="5364163" y="1916113"/>
            <a:ext cx="1944687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200" b="1" dirty="0">
                <a:solidFill>
                  <a:schemeClr val="bg1"/>
                </a:solidFill>
              </a:rPr>
              <a:t>60,3 млн. руб.</a:t>
            </a:r>
          </a:p>
          <a:p>
            <a:pPr algn="ctr"/>
            <a:r>
              <a:rPr lang="ru-RU" sz="1200" b="1" dirty="0" smtClean="0">
                <a:solidFill>
                  <a:schemeClr val="bg1"/>
                </a:solidFill>
              </a:rPr>
              <a:t>22,4%</a:t>
            </a:r>
            <a:endParaRPr lang="ru-RU" sz="1200" b="1" dirty="0">
              <a:solidFill>
                <a:schemeClr val="bg1"/>
              </a:solidFill>
            </a:endParaRPr>
          </a:p>
        </p:txBody>
      </p:sp>
      <p:graphicFrame>
        <p:nvGraphicFramePr>
          <p:cNvPr id="71741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50168984"/>
              </p:ext>
            </p:extLst>
          </p:nvPr>
        </p:nvGraphicFramePr>
        <p:xfrm>
          <a:off x="18256" y="1268413"/>
          <a:ext cx="4500563" cy="2997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53" name="Диаграмма" r:id="rId8" imgW="6096135" imgH="4067089" progId="MSGraph.Chart.8">
                  <p:embed followColorScheme="full"/>
                </p:oleObj>
              </mc:Choice>
              <mc:Fallback>
                <p:oleObj name="Диаграмма" r:id="rId8" imgW="6096135" imgH="4067089" progId="MSGraph.Chart.8">
                  <p:embed followColorScheme="full"/>
                  <p:pic>
                    <p:nvPicPr>
                      <p:cNvPr id="0" name="Picture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256" y="1268413"/>
                        <a:ext cx="4500563" cy="2997200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71754" name="Text Box 8"/>
          <p:cNvSpPr txBox="1">
            <a:spLocks noChangeArrowheads="1"/>
          </p:cNvSpPr>
          <p:nvPr/>
        </p:nvSpPr>
        <p:spPr bwMode="auto">
          <a:xfrm>
            <a:off x="6732588" y="1989138"/>
            <a:ext cx="1728787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ru-RU" sz="1300" b="1">
                <a:solidFill>
                  <a:schemeClr val="bg1"/>
                </a:solidFill>
              </a:rPr>
              <a:t>4,6 млн. руб. </a:t>
            </a:r>
          </a:p>
          <a:p>
            <a:r>
              <a:rPr lang="ru-RU" sz="1300" b="1">
                <a:solidFill>
                  <a:schemeClr val="bg1"/>
                </a:solidFill>
              </a:rPr>
              <a:t>1,7%</a:t>
            </a:r>
          </a:p>
        </p:txBody>
      </p:sp>
      <p:sp>
        <p:nvSpPr>
          <p:cNvPr id="71755" name="Text Box 6"/>
          <p:cNvSpPr txBox="1">
            <a:spLocks noChangeArrowheads="1"/>
          </p:cNvSpPr>
          <p:nvPr/>
        </p:nvSpPr>
        <p:spPr bwMode="auto">
          <a:xfrm>
            <a:off x="2339975" y="2852738"/>
            <a:ext cx="1703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122,2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47,9%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6" name="Text Box 6"/>
          <p:cNvSpPr txBox="1">
            <a:spLocks noChangeArrowheads="1"/>
          </p:cNvSpPr>
          <p:nvPr/>
        </p:nvSpPr>
        <p:spPr bwMode="auto">
          <a:xfrm>
            <a:off x="250825" y="2781300"/>
            <a:ext cx="1703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103,6 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40,6%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7" name="Text Box 6"/>
          <p:cNvSpPr txBox="1">
            <a:spLocks noChangeArrowheads="1"/>
          </p:cNvSpPr>
          <p:nvPr/>
        </p:nvSpPr>
        <p:spPr bwMode="auto">
          <a:xfrm>
            <a:off x="539750" y="2060575"/>
            <a:ext cx="1558925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24,7 </a:t>
            </a:r>
            <a:r>
              <a:rPr lang="ru-RU" sz="1400" b="1" dirty="0">
                <a:solidFill>
                  <a:schemeClr val="bg1"/>
                </a:solidFill>
              </a:rPr>
              <a:t>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9,7</a:t>
            </a:r>
            <a:r>
              <a:rPr lang="ru-RU" sz="1400" b="1" dirty="0" smtClean="0">
                <a:solidFill>
                  <a:schemeClr val="bg1"/>
                </a:solidFill>
              </a:rPr>
              <a:t>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8" name="Text Box 6"/>
          <p:cNvSpPr txBox="1">
            <a:spLocks noChangeArrowheads="1"/>
          </p:cNvSpPr>
          <p:nvPr/>
        </p:nvSpPr>
        <p:spPr bwMode="auto">
          <a:xfrm>
            <a:off x="1692275" y="2205038"/>
            <a:ext cx="1703388" cy="52322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1400" b="1" dirty="0">
                <a:solidFill>
                  <a:schemeClr val="bg1"/>
                </a:solidFill>
              </a:rPr>
              <a:t>4,5 млн. руб.</a:t>
            </a:r>
          </a:p>
          <a:p>
            <a:pPr algn="ctr"/>
            <a:r>
              <a:rPr lang="ru-RU" sz="1400" b="1" dirty="0" smtClean="0">
                <a:solidFill>
                  <a:schemeClr val="bg1"/>
                </a:solidFill>
              </a:rPr>
              <a:t>1,8%</a:t>
            </a:r>
            <a:endParaRPr lang="ru-RU" sz="1400" b="1" dirty="0">
              <a:solidFill>
                <a:schemeClr val="bg1"/>
              </a:solidFill>
            </a:endParaRPr>
          </a:p>
        </p:txBody>
      </p:sp>
      <p:sp>
        <p:nvSpPr>
          <p:cNvPr id="71759" name="Text Box 82"/>
          <p:cNvSpPr txBox="1">
            <a:spLocks noChangeArrowheads="1"/>
          </p:cNvSpPr>
          <p:nvPr/>
        </p:nvSpPr>
        <p:spPr bwMode="auto">
          <a:xfrm>
            <a:off x="4211638" y="4508500"/>
            <a:ext cx="1655762" cy="30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ru-RU" sz="1400" dirty="0" smtClean="0"/>
              <a:t>0,3 </a:t>
            </a:r>
            <a:r>
              <a:rPr lang="ru-RU" sz="1400" dirty="0"/>
              <a:t>млн.руб.,</a:t>
            </a:r>
            <a:r>
              <a:rPr lang="ru-RU" sz="1400" dirty="0" smtClean="0"/>
              <a:t>0,1%</a:t>
            </a:r>
            <a:endParaRPr lang="ru-RU" sz="1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3729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395288" y="0"/>
            <a:ext cx="8218487" cy="1301750"/>
          </a:xfrm>
        </p:spPr>
        <p:txBody>
          <a:bodyPr/>
          <a:lstStyle/>
          <a:p>
            <a:pPr eaLnBrk="1" hangingPunct="1"/>
            <a:r>
              <a:rPr lang="ru-RU" altLang="ru-RU" sz="1800" b="1" smtClean="0">
                <a:latin typeface="Times New Roman" pitchFamily="18" charset="0"/>
              </a:rPr>
              <a:t>Налоговые и неналоговые доходы  бюджета Тейковского муниципального района по видам доходов, тыс. рублей</a:t>
            </a:r>
          </a:p>
        </p:txBody>
      </p:sp>
      <p:graphicFrame>
        <p:nvGraphicFramePr>
          <p:cNvPr id="73835" name="Group 10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54475569"/>
              </p:ext>
            </p:extLst>
          </p:nvPr>
        </p:nvGraphicFramePr>
        <p:xfrm>
          <a:off x="395288" y="1052513"/>
          <a:ext cx="8497887" cy="5751833"/>
        </p:xfrm>
        <a:graphic>
          <a:graphicData uri="http://schemas.openxmlformats.org/drawingml/2006/table">
            <a:tbl>
              <a:tblPr/>
              <a:tblGrid>
                <a:gridCol w="57626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1641475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</a:tblGrid>
              <a:tr h="25876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П/П</a:t>
                      </a:r>
                      <a:endParaRPr kumimoji="0" lang="ru-RU" sz="10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Наименование показателя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Утверждено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Утверждено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202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Утверждено   </a:t>
                      </a:r>
                      <a:r>
                        <a:rPr kumimoji="0" lang="ru-RU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202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го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147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Налоговые 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59387,9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62871,7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66519,7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 на доходы физических лиц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44152,7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46822,9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49936,9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товары (работы, услуги), реализуемые на территории РФ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8935,4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9334,4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9490,4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1.3. 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 на совокупный доход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4725,8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5132,4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5497,4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1.4. 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Налоги, сборы и регулярные платежи за пользование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1296,0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1304,0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1317,0</a:t>
                      </a:r>
                      <a:endParaRPr kumimoji="0" lang="ru-RU" sz="11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  <a:cs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1.5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Государственная пошлина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278,0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96863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Неналоговые доходы, всего 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10317,5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9760,1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9577,0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590550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2.1.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использования имущества, находящегося в государственной и муниципальной собственности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5212,0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4598,8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 4449,7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Платежи при пользовании природными ресурсами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520,2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562,0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 607,0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2.</a:t>
                      </a:r>
                      <a:r>
                        <a:rPr kumimoji="0" lang="ru-RU" sz="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оказания платных услуг (работ) и компенсация затрат государства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2382,4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3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Доходы от продажи материальных и нематериальных активов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1754,3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1768,3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1690,0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390525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Штрафы, санкции, возмещение ущерба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447,3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Arial" charset="0"/>
                        </a:rPr>
                        <a:t>447,3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447,3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2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  <a:r>
                        <a:rPr kumimoji="0" lang="ru-RU" sz="9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5</a:t>
                      </a: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Прочие неналоговые доходы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1,3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0,6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3"/>
                  </a:ext>
                </a:extLst>
              </a:tr>
              <a:tr h="388938"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3.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ВСЕГО: (тыс.руб.)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              69705,4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  </a:t>
                      </a:r>
                      <a:r>
                        <a:rPr kumimoji="0" lang="ru-RU" sz="11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72631,8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0" fontAlgn="base" latinLnBrk="0" hangingPunct="0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Tx/>
                        <a:buSzTx/>
                        <a:buFont typeface="Arial" charset="0"/>
                        <a:buNone/>
                        <a:tabLst/>
                      </a:pP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Calibri" pitchFamily="34" charset="0"/>
                          <a:cs typeface="Arial" charset="0"/>
                        </a:rPr>
                        <a:t>                 </a:t>
                      </a:r>
                      <a:r>
                        <a:rPr kumimoji="0" lang="ru-RU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Arial" charset="0"/>
                        </a:rPr>
                        <a:t>76096,7</a:t>
                      </a: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4"/>
                  </a:ext>
                </a:extLst>
              </a:tr>
            </a:tbl>
          </a:graphicData>
        </a:graphic>
      </p:graphicFrame>
    </p:spTree>
  </p:cSld>
  <p:clrMapOvr>
    <a:masterClrMapping/>
  </p:clrMapOvr>
  <p:transition/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75857" name="Group 81"/>
          <p:cNvGraphicFramePr>
            <a:graphicFrameLocks noGrp="1"/>
          </p:cNvGraphicFramePr>
          <p:nvPr>
            <p:ph idx="4294967295"/>
            <p:extLst>
              <p:ext uri="{D42A27DB-BD31-4B8C-83A1-F6EECF244321}">
                <p14:modId xmlns:p14="http://schemas.microsoft.com/office/powerpoint/2010/main" val="1589186804"/>
              </p:ext>
            </p:extLst>
          </p:nvPr>
        </p:nvGraphicFramePr>
        <p:xfrm>
          <a:off x="539750" y="1268413"/>
          <a:ext cx="8245475" cy="4836170"/>
        </p:xfrm>
        <a:graphic>
          <a:graphicData uri="http://schemas.openxmlformats.org/drawingml/2006/table">
            <a:tbl>
              <a:tblPr/>
              <a:tblGrid>
                <a:gridCol w="3096146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00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656184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692945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31800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Наименование разделов КБК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2024 год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2025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Утверждено </a:t>
                      </a:r>
                      <a:r>
                        <a:rPr kumimoji="0" lang="ru-RU" sz="12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2026 год</a:t>
                      </a:r>
                    </a:p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endParaRPr kumimoji="0" lang="ru-RU" sz="12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77813"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ctr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</a:t>
                      </a: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2100"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ВСЕГО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324763,1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342256,3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297438,6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91472" marR="91472" marT="45721" marB="45721" anchor="b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450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0100 Общегосударственные вопросы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38723,6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37506,5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41673,6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746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0300 Национальная безопасность и правоохранительная   деятельность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10508,8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9222,6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9222,6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396875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0400 Национальная экономика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21652,0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22340,4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22066,2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0500  ЖКХ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49635,2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34351,4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30963,5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0700 Образование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185586,0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173880,0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169556,7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0800 Культура и кинематография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13062,4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9737,4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9708,6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8"/>
                  </a:ext>
                </a:extLst>
              </a:tr>
              <a:tr h="28416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1000  Социальная политика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5165,1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5221,0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4807,5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9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1100  Физическая культура и спорт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330,0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0"/>
                  </a:ext>
                </a:extLst>
              </a:tr>
              <a:tr h="379413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1400 Межбюджетные трансферты общего характера бюджетам бюджетной системы РФ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45363,5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1"/>
                  </a:ext>
                </a:extLst>
              </a:tr>
              <a:tr h="287338">
                <a:tc>
                  <a:txBody>
                    <a:bodyPr/>
                    <a:lstStyle/>
                    <a:p>
                      <a:pPr marL="0" marR="0" lvl="0" indent="0" algn="l" defTabSz="914400" rtl="0" eaLnBrk="1" fontAlgn="b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90000"/>
                        <a:buFont typeface="Wingdings" pitchFamily="2" charset="2"/>
                        <a:buNone/>
                        <a:tabLst/>
                      </a:pPr>
                      <a:r>
                        <a:rPr kumimoji="0" lang="ru-RU" sz="12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  Условно утвержденные расходы</a:t>
                      </a:r>
                    </a:p>
                  </a:txBody>
                  <a:tcPr marL="91472" marR="91472" marT="45721" marB="45721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0,0</a:t>
                      </a: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4303,5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1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9109,9</a:t>
                      </a:r>
                      <a:endParaRPr kumimoji="0" lang="ru-RU" sz="1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 marL="68596" marR="68596" marT="0" marB="0" anchor="ctr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12"/>
                  </a:ext>
                </a:extLst>
              </a:tr>
            </a:tbl>
          </a:graphicData>
        </a:graphic>
      </p:graphicFrame>
      <p:sp>
        <p:nvSpPr>
          <p:cNvPr id="75849" name="Rectangle 2"/>
          <p:cNvSpPr>
            <a:spLocks noChangeArrowheads="1"/>
          </p:cNvSpPr>
          <p:nvPr/>
        </p:nvSpPr>
        <p:spPr bwMode="auto">
          <a:xfrm>
            <a:off x="107950" y="0"/>
            <a:ext cx="9144000" cy="1052513"/>
          </a:xfrm>
          <a:prstGeom prst="rect">
            <a:avLst/>
          </a:prstGeom>
          <a:gradFill rotWithShape="1">
            <a:gsLst>
              <a:gs pos="0">
                <a:schemeClr val="bg1"/>
              </a:gs>
              <a:gs pos="100000">
                <a:srgbClr val="6699FF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anchor="ctr"/>
          <a:lstStyle/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Расходы  бюджета Тейковского муниципального района </a:t>
            </a:r>
          </a:p>
          <a:p>
            <a:pPr algn="ctr"/>
            <a:r>
              <a:rPr lang="ru-RU" altLang="ru-RU" sz="2000" b="1" i="1">
                <a:latin typeface="Times New Roman" pitchFamily="18" charset="0"/>
                <a:cs typeface="Times New Roman" pitchFamily="18" charset="0"/>
              </a:rPr>
              <a:t>по функциональной   направленности,    на 2024-2026 годы       </a:t>
            </a:r>
            <a:r>
              <a:rPr lang="ru-RU" altLang="ru-RU" sz="1600" b="1" i="1">
                <a:latin typeface="Times New Roman" pitchFamily="18" charset="0"/>
                <a:cs typeface="Times New Roman" pitchFamily="18" charset="0"/>
              </a:rPr>
              <a:t>тыс. руб.</a:t>
            </a:r>
          </a:p>
        </p:txBody>
      </p:sp>
    </p:spTree>
  </p:cSld>
  <p:clrMapOvr>
    <a:masterClrMapping/>
  </p:clrMapOvr>
  <p:transition spd="slow">
    <p:dissolve/>
  </p:transition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6801" name="Rectangle 2"/>
          <p:cNvSpPr>
            <a:spLocks noGrp="1"/>
          </p:cNvSpPr>
          <p:nvPr>
            <p:ph type="title" idx="4294967295"/>
          </p:nvPr>
        </p:nvSpPr>
        <p:spPr/>
        <p:txBody>
          <a:bodyPr/>
          <a:lstStyle/>
          <a:p>
            <a:r>
              <a:rPr lang="ru-RU" sz="2000" b="1" dirty="0" smtClean="0">
                <a:latin typeface="Arial" charset="0"/>
              </a:rPr>
              <a:t> </a:t>
            </a:r>
            <a:r>
              <a:rPr lang="ru-RU" sz="2000" b="1" dirty="0" smtClean="0">
                <a:latin typeface="Arial" charset="0"/>
              </a:rPr>
              <a:t>Б</a:t>
            </a:r>
            <a:r>
              <a:rPr lang="ru-RU" sz="2000" b="1" dirty="0" smtClean="0">
                <a:latin typeface="Arial" charset="0"/>
              </a:rPr>
              <a:t>юджетные ассигнования </a:t>
            </a:r>
            <a:r>
              <a:rPr lang="ru-RU" sz="2000" b="1" dirty="0" smtClean="0">
                <a:latin typeface="Arial" charset="0"/>
              </a:rPr>
              <a:t>на 2024 год и плановый период 2025-2026 </a:t>
            </a:r>
            <a:r>
              <a:rPr lang="ru-RU" sz="2000" b="1" dirty="0" err="1" smtClean="0">
                <a:latin typeface="Arial" charset="0"/>
              </a:rPr>
              <a:t>г.г</a:t>
            </a:r>
            <a:r>
              <a:rPr lang="ru-RU" sz="2000" b="1" dirty="0" smtClean="0">
                <a:latin typeface="Arial" charset="0"/>
              </a:rPr>
              <a:t>. по разделу 0100 «Общегосударственные вопросы»</a:t>
            </a:r>
          </a:p>
        </p:txBody>
      </p:sp>
      <p:sp>
        <p:nvSpPr>
          <p:cNvPr id="76802" name="AutoShape 7"/>
          <p:cNvSpPr>
            <a:spLocks noChangeArrowheads="1"/>
          </p:cNvSpPr>
          <p:nvPr/>
        </p:nvSpPr>
        <p:spPr bwMode="auto">
          <a:xfrm>
            <a:off x="179388" y="2276475"/>
            <a:ext cx="2736850" cy="4249738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1313,5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977,9 тыс.руб.;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администрации- 17384,5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финансовых органов – 3445,8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Резервные фонды – 5200 тыс.руб.</a:t>
            </a:r>
          </a:p>
          <a:p>
            <a:pPr>
              <a:buFont typeface="Wingdings" pitchFamily="2" charset="2"/>
              <a:buNone/>
            </a:pPr>
            <a:endParaRPr lang="ru-RU" sz="1200"/>
          </a:p>
          <a:p>
            <a:pPr>
              <a:buFont typeface="Wingdings" pitchFamily="2" charset="2"/>
              <a:buChar char="Ø"/>
            </a:pPr>
            <a:r>
              <a:rPr lang="ru-RU" sz="120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/>
              <a:t>вопросы – 2185,4 тыс.руб.</a:t>
            </a:r>
          </a:p>
          <a:p>
            <a:pPr>
              <a:buFont typeface="Wingdings" pitchFamily="2" charset="2"/>
              <a:buChar char="Ø"/>
            </a:pPr>
            <a:endParaRPr lang="ru-RU" sz="1200"/>
          </a:p>
          <a:p>
            <a:pPr>
              <a:buFont typeface="Wingdings" pitchFamily="2" charset="2"/>
              <a:buNone/>
            </a:pPr>
            <a:endParaRPr lang="ru-RU" sz="1200"/>
          </a:p>
        </p:txBody>
      </p:sp>
      <p:sp>
        <p:nvSpPr>
          <p:cNvPr id="76803" name="AutoShape 8"/>
          <p:cNvSpPr>
            <a:spLocks noChangeArrowheads="1"/>
          </p:cNvSpPr>
          <p:nvPr/>
        </p:nvSpPr>
        <p:spPr bwMode="auto">
          <a:xfrm>
            <a:off x="323850" y="1412875"/>
            <a:ext cx="2519363" cy="431800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2024 год- </a:t>
            </a:r>
            <a:r>
              <a:rPr lang="ru-RU" b="1" dirty="0" smtClean="0"/>
              <a:t>38723,6 </a:t>
            </a:r>
            <a:r>
              <a:rPr lang="ru-RU" b="1" dirty="0" err="1"/>
              <a:t>т.р</a:t>
            </a:r>
            <a:r>
              <a:rPr lang="ru-RU" b="1" dirty="0"/>
              <a:t>. </a:t>
            </a:r>
          </a:p>
        </p:txBody>
      </p:sp>
      <p:sp>
        <p:nvSpPr>
          <p:cNvPr id="76804" name="AutoShape 12"/>
          <p:cNvSpPr>
            <a:spLocks noChangeArrowheads="1"/>
          </p:cNvSpPr>
          <p:nvPr/>
        </p:nvSpPr>
        <p:spPr bwMode="auto">
          <a:xfrm>
            <a:off x="6372225" y="1412875"/>
            <a:ext cx="2519363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2026 год- </a:t>
            </a:r>
            <a:r>
              <a:rPr lang="ru-RU" b="1" dirty="0" smtClean="0"/>
              <a:t>41673,6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6805" name="AutoShape 13"/>
          <p:cNvSpPr>
            <a:spLocks noChangeArrowheads="1"/>
          </p:cNvSpPr>
          <p:nvPr/>
        </p:nvSpPr>
        <p:spPr bwMode="auto">
          <a:xfrm>
            <a:off x="3348038" y="1412875"/>
            <a:ext cx="2519362" cy="503238"/>
          </a:xfrm>
          <a:prstGeom prst="roundRect">
            <a:avLst>
              <a:gd name="adj" fmla="val 16667"/>
            </a:avLst>
          </a:prstGeom>
          <a:solidFill>
            <a:srgbClr val="CCFFF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ru-RU" b="1" dirty="0"/>
              <a:t>2025 год- </a:t>
            </a:r>
            <a:r>
              <a:rPr lang="ru-RU" b="1" dirty="0" smtClean="0"/>
              <a:t>37506,5 </a:t>
            </a:r>
            <a:r>
              <a:rPr lang="ru-RU" b="1" dirty="0" err="1"/>
              <a:t>т.р</a:t>
            </a:r>
            <a:r>
              <a:rPr lang="ru-RU" b="1" dirty="0"/>
              <a:t>.</a:t>
            </a:r>
          </a:p>
        </p:txBody>
      </p:sp>
      <p:sp>
        <p:nvSpPr>
          <p:cNvPr id="76806" name="AutoShape 16"/>
          <p:cNvSpPr>
            <a:spLocks noChangeArrowheads="1"/>
          </p:cNvSpPr>
          <p:nvPr/>
        </p:nvSpPr>
        <p:spPr bwMode="auto">
          <a:xfrm>
            <a:off x="3203575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1706,9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934,3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администрации- 21164,0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/>
              <a:t>- Судебная система – 0,2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финансовых органов – 5222,0</a:t>
            </a:r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Резервные фонды – </a:t>
            </a:r>
            <a:r>
              <a:rPr lang="ru-RU" sz="1200" dirty="0" smtClean="0"/>
              <a:t>4502,5 </a:t>
            </a: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вопросы – 3976,6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 dirty="0"/>
          </a:p>
        </p:txBody>
      </p:sp>
      <p:sp>
        <p:nvSpPr>
          <p:cNvPr id="76807" name="AutoShape 17"/>
          <p:cNvSpPr>
            <a:spLocks noChangeArrowheads="1"/>
          </p:cNvSpPr>
          <p:nvPr/>
        </p:nvSpPr>
        <p:spPr bwMode="auto">
          <a:xfrm>
            <a:off x="179388" y="2060575"/>
            <a:ext cx="2736850" cy="4537075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1706,9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934,3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администрации- 21144,0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Tx/>
              <a:buChar char="-"/>
            </a:pPr>
            <a:r>
              <a:rPr lang="ru-RU" sz="1200" dirty="0"/>
              <a:t> Судебная система – 0,2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финансовых органов – 5222,2</a:t>
            </a:r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Резервные фонды – </a:t>
            </a:r>
            <a:r>
              <a:rPr lang="ru-RU" sz="1200" dirty="0" smtClean="0"/>
              <a:t>5459,4</a:t>
            </a: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вопросы – 4256,6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 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</p:txBody>
      </p:sp>
      <p:sp>
        <p:nvSpPr>
          <p:cNvPr id="76808" name="AutoShape 18"/>
          <p:cNvSpPr>
            <a:spLocks noChangeArrowheads="1"/>
          </p:cNvSpPr>
          <p:nvPr/>
        </p:nvSpPr>
        <p:spPr bwMode="auto">
          <a:xfrm>
            <a:off x="6227763" y="2060575"/>
            <a:ext cx="2736850" cy="4608513"/>
          </a:xfrm>
          <a:prstGeom prst="roundRect">
            <a:avLst>
              <a:gd name="adj" fmla="val 16667"/>
            </a:avLst>
          </a:prstGeom>
          <a:solidFill>
            <a:srgbClr val="40CCBF"/>
          </a:solidFill>
          <a:ln w="9525">
            <a:solidFill>
              <a:schemeClr val="tx1"/>
            </a:solidFill>
            <a:round/>
            <a:headEnd/>
            <a:tailEnd/>
          </a:ln>
        </p:spPr>
        <p:txBody>
          <a:bodyPr wrap="none" anchor="ctr"/>
          <a:lstStyle/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высшего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должностного лица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муниципального образования – </a:t>
            </a:r>
          </a:p>
          <a:p>
            <a:pPr>
              <a:buFont typeface="Wingdings" pitchFamily="2" charset="2"/>
              <a:buNone/>
            </a:pPr>
            <a:r>
              <a:rPr lang="ru-RU" sz="1200" dirty="0" smtClean="0"/>
              <a:t>1706,9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представительных органов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муниципальных  образований -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934,3 </a:t>
            </a:r>
            <a:r>
              <a:rPr lang="ru-RU" sz="1200" dirty="0" err="1"/>
              <a:t>тыс.руб</a:t>
            </a:r>
            <a:r>
              <a:rPr lang="ru-RU" sz="1200" dirty="0"/>
              <a:t>.;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Функционирование местной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администрации- 21164,0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/>
              <a:t>- Судебная система – 0,0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Обеспечение деятельности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финансовых органов – 5222,0</a:t>
            </a:r>
          </a:p>
          <a:p>
            <a:pPr>
              <a:buFont typeface="Wingdings" pitchFamily="2" charset="2"/>
              <a:buNone/>
            </a:pP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Резервные фонды – </a:t>
            </a:r>
            <a:r>
              <a:rPr lang="ru-RU" sz="1200" dirty="0" smtClean="0"/>
              <a:t>8669,7</a:t>
            </a:r>
            <a:endParaRPr lang="ru-RU" sz="1200" dirty="0"/>
          </a:p>
          <a:p>
            <a:pPr>
              <a:buFont typeface="Wingdings" pitchFamily="2" charset="2"/>
              <a:buNone/>
            </a:pPr>
            <a:r>
              <a:rPr lang="ru-RU" sz="1200" dirty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None/>
            </a:pPr>
            <a:endParaRPr lang="ru-RU" sz="1200" dirty="0"/>
          </a:p>
          <a:p>
            <a:pPr>
              <a:buFont typeface="Wingdings" pitchFamily="2" charset="2"/>
              <a:buChar char="Ø"/>
            </a:pPr>
            <a:r>
              <a:rPr lang="ru-RU" sz="1200" dirty="0"/>
              <a:t>Другие общегосударственные</a:t>
            </a:r>
          </a:p>
          <a:p>
            <a:pPr>
              <a:buFont typeface="Wingdings" pitchFamily="2" charset="2"/>
              <a:buNone/>
            </a:pPr>
            <a:r>
              <a:rPr lang="ru-RU" sz="1200" dirty="0"/>
              <a:t>вопросы – </a:t>
            </a:r>
            <a:r>
              <a:rPr lang="ru-RU" sz="1200" dirty="0" smtClean="0"/>
              <a:t>3976,6</a:t>
            </a:r>
            <a:r>
              <a:rPr lang="ru-RU" sz="1200" dirty="0" smtClean="0"/>
              <a:t> </a:t>
            </a:r>
            <a:r>
              <a:rPr lang="ru-RU" sz="1200" dirty="0" err="1"/>
              <a:t>тыс.руб</a:t>
            </a:r>
            <a:r>
              <a:rPr lang="ru-RU" sz="1200" dirty="0"/>
              <a:t>.</a:t>
            </a:r>
          </a:p>
          <a:p>
            <a:pPr>
              <a:buFont typeface="Wingdings" pitchFamily="2" charset="2"/>
              <a:buChar char="Ø"/>
            </a:pPr>
            <a:endParaRPr lang="ru-RU" sz="12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Тема Offic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Тема Office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ru-RU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cs typeface="Arial" charset="0"/>
          </a:defRPr>
        </a:defPPr>
      </a:lstStyle>
    </a:lnDef>
  </a:objectDefaults>
  <a:extraClrSchemeLst>
    <a:extraClrScheme>
      <a:clrScheme name="Тема Offic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13227</TotalTime>
  <Words>4412</Words>
  <Application>Microsoft Office PowerPoint</Application>
  <PresentationFormat>Экран (4:3)</PresentationFormat>
  <Paragraphs>924</Paragraphs>
  <Slides>43</Slides>
  <Notes>3</Notes>
  <HiddenSlides>0</HiddenSlides>
  <MMClips>0</MMClips>
  <ScaleCrop>false</ScaleCrop>
  <HeadingPairs>
    <vt:vector size="8" baseType="variant">
      <vt:variant>
        <vt:lpstr>Использованные шрифты</vt:lpstr>
      </vt:variant>
      <vt:variant>
        <vt:i4>4</vt:i4>
      </vt:variant>
      <vt:variant>
        <vt:lpstr>Тема</vt:lpstr>
      </vt:variant>
      <vt:variant>
        <vt:i4>1</vt:i4>
      </vt:variant>
      <vt:variant>
        <vt:lpstr>Внедренные серверы OLE</vt:lpstr>
      </vt:variant>
      <vt:variant>
        <vt:i4>1</vt:i4>
      </vt:variant>
      <vt:variant>
        <vt:lpstr>Заголовки слайдов</vt:lpstr>
      </vt:variant>
      <vt:variant>
        <vt:i4>43</vt:i4>
      </vt:variant>
    </vt:vector>
  </HeadingPairs>
  <TitlesOfParts>
    <vt:vector size="49" baseType="lpstr">
      <vt:lpstr>Arial</vt:lpstr>
      <vt:lpstr>Calibri</vt:lpstr>
      <vt:lpstr>Times New Roman</vt:lpstr>
      <vt:lpstr>Wingdings</vt:lpstr>
      <vt:lpstr>Тема Office</vt:lpstr>
      <vt:lpstr>Диаграмма</vt:lpstr>
      <vt:lpstr>БЮДЖЕТ ДЛЯ ГРАЖДАН   Бюджет Тейковского муниципального района на 2024 год и плановый период  2025-2026 годов</vt:lpstr>
      <vt:lpstr>Бюджет Тейковского муниципального района сформирован в соответствии с требованиями бюджетного и налогового законодательства Российской Федерации, на основании:</vt:lpstr>
      <vt:lpstr>Презентация PowerPoint</vt:lpstr>
      <vt:lpstr>Презентация PowerPoint</vt:lpstr>
      <vt:lpstr>Структура  доходов бюджета Тейковского муниципального района   за 2024-2026 г.г.</vt:lpstr>
      <vt:lpstr>Структура  безвозмездных поступлений в бюджет  Тейковского муниципального района   на 2024-2026 г.г.</vt:lpstr>
      <vt:lpstr>Налоговые и неналоговые доходы  бюджета Тейковского муниципального района по видам доходов, тыс. рублей</vt:lpstr>
      <vt:lpstr>Презентация PowerPoint</vt:lpstr>
      <vt:lpstr> Бюджетные ассигнования на 2024 год и плановый период 2025-2026 г.г. по разделу 0100 «Общегосударственные вопросы»</vt:lpstr>
      <vt:lpstr>Бюджетные ассигнования на 2024 год и плановый период 2025-2026 г.г. по разделу 0300 «Национальная безопасность и правоохранительная деятельность»</vt:lpstr>
      <vt:lpstr>Бюджетные ассигнования на 2024 год и плановый период 2025-2026 г.г. по разделу 0400 «Национальная экономика»</vt:lpstr>
      <vt:lpstr>Бюджетные ассигнования на 2024 год и плановый период 2025-2026 г.г. по разделу 0500 «Жилищно-коммунальное хозяйство»</vt:lpstr>
      <vt:lpstr>Бюджетные ассигнования на 2024 год и плановый период 2025-2026 г.г. по разделу 0700 «Образование»</vt:lpstr>
      <vt:lpstr>Бюджетные ассигнования на 2024 год и плановый период 2025-2026 г.г. по разделу 0800 «Культура, кинематография»</vt:lpstr>
      <vt:lpstr>Бюджетные ассигнования на 2024 год и плановый период 2025-2026 г.г. по разделу 1000 «Социальная политика»</vt:lpstr>
      <vt:lpstr>Бюджетные ассигнования на 2024 год и плановый период 2025-2026 г.г. по разделу 1100 «Физическая культура и спорт»</vt:lpstr>
      <vt:lpstr>Бюджетные ассигнования на 2024 год и плановый период 2025-2026 г.г. по разделу «Межбюджетные трансферты общего характера бюджетам бюджетной системы Российской Федерации»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Муниципальный долг Тейковского муниципального района  Оценка на 01.01.2024 г. – 16062,3 тыс.руб. Прогноз на 01.01.2025 г. – 9823,5 тыс.руб. Прогноз на 01.01.2026г. – 3209,1 тыс.руб. Прогноз на 01.01.2027 г. – 0,0 тыс.руб. </vt:lpstr>
      <vt:lpstr>Контактная информация:   1. Начальник финансового отдела –  8(49343) 2-17-04 2. Заместитель начальника финансового отдела – 8(49343) 2-20-78 3. Электронная почта: raifoteik@mail.ru</vt:lpstr>
      <vt:lpstr> Благодарим за внимание!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Отчет об исполнении бюджета муниципального образования «Усть-Илимский район» за 2015 год</dc:title>
  <dc:creator>User</dc:creator>
  <cp:lastModifiedBy>GlavFinOtdel</cp:lastModifiedBy>
  <cp:revision>229</cp:revision>
  <dcterms:created xsi:type="dcterms:W3CDTF">2016-05-10T06:05:12Z</dcterms:created>
  <dcterms:modified xsi:type="dcterms:W3CDTF">2024-01-10T13:34:32Z</dcterms:modified>
</cp:coreProperties>
</file>