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4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04" r:id="rId17"/>
    <p:sldId id="323" r:id="rId18"/>
    <p:sldId id="265" r:id="rId19"/>
    <p:sldId id="280" r:id="rId20"/>
    <p:sldId id="266" r:id="rId21"/>
    <p:sldId id="316" r:id="rId22"/>
    <p:sldId id="267" r:id="rId23"/>
    <p:sldId id="317" r:id="rId24"/>
    <p:sldId id="268" r:id="rId25"/>
    <p:sldId id="284" r:id="rId26"/>
    <p:sldId id="289" r:id="rId27"/>
    <p:sldId id="294" r:id="rId28"/>
    <p:sldId id="295" r:id="rId29"/>
    <p:sldId id="270" r:id="rId30"/>
    <p:sldId id="319" r:id="rId31"/>
    <p:sldId id="320" r:id="rId32"/>
    <p:sldId id="321" r:id="rId33"/>
    <p:sldId id="322" r:id="rId34"/>
    <p:sldId id="271" r:id="rId35"/>
    <p:sldId id="296" r:id="rId36"/>
    <p:sldId id="297" r:id="rId37"/>
    <p:sldId id="281" r:id="rId38"/>
    <p:sldId id="312" r:id="rId39"/>
    <p:sldId id="318" r:id="rId40"/>
    <p:sldId id="277" r:id="rId41"/>
    <p:sldId id="314" r:id="rId42"/>
    <p:sldId id="272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2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B14AFDA-3F36-4B43-8083-8C95665D9296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888B3B63-FF11-4B48-9DBD-6CF7AB021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49A5CA1-0F31-4A7B-A8C3-A340E9674336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8187E2F-5ACE-4360-B78F-2387B6C8BFD2}" type="slidenum">
              <a:rPr lang="ru-RU" altLang="ru-RU" sz="1200">
                <a:latin typeface="+mn-lt"/>
              </a:rPr>
              <a:pPr algn="r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C842-8408-40F6-9F9E-8B1E7D10FA4E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D375-F479-4721-981A-979264B09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AF37-63E3-4EFF-8CF1-46AFB70DEED0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8BD37-B678-405E-9B7B-4168232E3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3AEDD-9AD2-4055-8B91-C060CCFCBCBD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673B-ABB2-4429-A6BC-CD6B0037A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49D1-6338-4A3C-BD40-463784FED932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247C-B744-4BE3-B06B-FC934AB07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C92F-58C5-4D7F-B989-72338B05C526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847B-129A-47BD-942E-6DF135F0F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B579-D6CB-4825-96D8-2539234A1537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1934-FFA3-4AC0-92DC-1F24449AA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FE8E-1BA4-4015-8A9F-DAFD67B00262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2552C-4218-44A3-A200-546B3113E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F32-DC3B-46BC-8399-4F531D99A0CD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2DC05-63CA-438C-987D-8F6609606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8C2F-1B05-415E-B082-CDE0B9600BFD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0CD6-0DB3-4209-8D98-8500A2DC1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70A7-EE02-44B7-8849-57D4CF5130F5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617B-C478-4836-A474-87C63D27A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FF2EA-F6CB-4CA6-B2FE-A078D48E90CB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B501-9028-4668-9952-3356C7430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561112-6833-4986-914C-E85D251679C1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A04CBD-6358-4899-A891-130ECA5CE9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Проект бюджета Тейковского муниципального района</a:t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на 2024 год и плановый период </a:t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2025-2026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933825"/>
            <a:ext cx="6400800" cy="175418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10508,5 т.р.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5462,4 т.р.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5462,4 т.р.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характера, пожарная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безопасность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- 5462,4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характера, пожарная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безопасность – 1286,0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- 9222,5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характера, пожарная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безопасность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- 5462,4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21652,0 т.р.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22066,2 т.р.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22340,4 т.р.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1378,7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18736,7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- 2225,0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1239,3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хозяйства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18337,7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Tx/>
              <a:buChar char="-"/>
            </a:pPr>
            <a:r>
              <a:rPr lang="ru-RU" sz="1200"/>
              <a:t>2075,0 тыс.руб.</a:t>
            </a:r>
          </a:p>
          <a:p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614,0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19227,2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- 2225,0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48920,8 т.р.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21702,7 т.р.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30138,7 т.р.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2267,1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26423,1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4278,0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43194,3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Благоустройство- 1448,5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2267,1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17987,1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год- 171878,4 т.р.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год- 169248,2 т.р.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год- 173571,4 т.р.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22660,0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- 132621,0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5418,1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- 380,0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12492,3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23154,3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129932,7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5394,1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- 430,0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12967,3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22660,0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128297,8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Дополнительное образование</a:t>
            </a:r>
          </a:p>
          <a:p>
            <a:r>
              <a:rPr lang="ru-RU" sz="1200"/>
              <a:t>детей – 5418,1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- 380,0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12492,3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9790,9 т.р.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9708,7 т.р.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9737,4 т.р.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7021,4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- 2716,0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 – 7074,9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- 2716,0 тыс.руб.;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6992,7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-2716,0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1000 «Социальная политика»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-  5165,2 т.р.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4807,5 т.р.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-  5221,0 т.р.</a:t>
            </a:r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Социальное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населения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- 3428,7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Социальное обеспечение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населения  - 0,0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- 3372,8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- 3015,2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430,0 т.р.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330,0 т.р.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330,0 т.р.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культуры– 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0,0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 430,0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0,0 тыс.руб.</a:t>
            </a:r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0,0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«Межбюджетные трансферты общего характера бюджетам бюджетной системы Российской Федерации»</a:t>
            </a:r>
          </a:p>
        </p:txBody>
      </p:sp>
      <p:sp>
        <p:nvSpPr>
          <p:cNvPr id="110595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596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0,0 т.р. </a:t>
            </a:r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0,0 т.р.</a:t>
            </a:r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45363,5 т.р.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трансферты общего характеру –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45363,5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трансферты общего характера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0,0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трансферты общего характера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– 0,0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Муниципальные программы Тейковского муниципального района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2024 год – 248590,7 тыс.руб. ( 82,2% общих расходов бюджета)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2025 год –  277158,5 тыс.руб. (84,0 %)              2026 год -  220524,6 тыс.руб. (80,4 %)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323850" y="3644900"/>
            <a:ext cx="4249738" cy="1225550"/>
            <a:chOff x="92" y="2454"/>
            <a:chExt cx="2651" cy="386"/>
          </a:xfrm>
        </p:grpSpPr>
        <p:pic>
          <p:nvPicPr>
            <p:cNvPr id="8502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2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«Развитие физической культуры и спорта в Тейковском муниципальном районе»</a:t>
              </a:r>
            </a:p>
            <a:p>
              <a:pPr algn="ctr"/>
              <a:r>
                <a:rPr lang="ru-RU" altLang="ru-RU" sz="1200" b="1">
                  <a:latin typeface="Times New Roman" pitchFamily="18" charset="0"/>
                </a:rPr>
                <a:t>2024 г. - 430,0 </a:t>
              </a:r>
              <a:r>
                <a:rPr lang="ru-RU" altLang="ru-RU" sz="1000" b="1">
                  <a:latin typeface="Times New Roman" pitchFamily="18" charset="0"/>
                </a:rPr>
                <a:t>ТЫС.РУБ., </a:t>
              </a:r>
              <a:r>
                <a:rPr lang="ru-RU" altLang="ru-RU" sz="1200" b="1">
                  <a:latin typeface="Times New Roman" pitchFamily="18" charset="0"/>
                </a:rPr>
                <a:t>2025 -2026 – по 330,0 тыс.руб.</a:t>
              </a:r>
              <a:r>
                <a:rPr lang="ru-RU" altLang="ru-RU" sz="1000" b="1">
                  <a:latin typeface="Times New Roman" pitchFamily="18" charset="0"/>
                </a:rPr>
                <a:t> ЕЖЕГОДНО</a:t>
              </a:r>
              <a:r>
                <a:rPr lang="ru-RU" altLang="ru-RU" sz="1400" b="1">
                  <a:latin typeface="Times New Roman" pitchFamily="18" charset="0"/>
                </a:rPr>
                <a:t>                   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4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5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2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3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«Управление муниципальным имуществом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г.- 2025 г.- по 2575,0 тыс.руб. ежегодно;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2026 г.-  1375,0 тыс.руб.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     </a:t>
              </a:r>
            </a:p>
          </p:txBody>
        </p:sp>
      </p:grpSp>
      <p:grpSp>
        <p:nvGrpSpPr>
          <p:cNvPr id="84998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8" name="Скругленный прямоугольник 12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9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 Экономическое развитие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г.- 2026  г.г. по 500,0 тыс.руб. ежегодно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5000" name="Скругленный прямоугольник 14"/>
          <p:cNvGrpSpPr>
            <a:grpSpLocks/>
          </p:cNvGrpSpPr>
          <p:nvPr/>
        </p:nvGrpSpPr>
        <p:grpSpPr bwMode="auto">
          <a:xfrm>
            <a:off x="250825" y="4941888"/>
            <a:ext cx="4248150" cy="1916112"/>
            <a:chOff x="87" y="3255"/>
            <a:chExt cx="2696" cy="735"/>
          </a:xfrm>
        </p:grpSpPr>
        <p:pic>
          <p:nvPicPr>
            <p:cNvPr id="85016" name="Скругленный прямоугольник 14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7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«Обеспечение качественным  жильем, услугами жилищно-коммунального хозяйства и улучшение состояния коммунальной инфраструктуры»   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г.- 39781,9 т.р.; 2025 г.- 22946,4 тыс.руб.; 2026 г. – 17915,6 т.руб. </a:t>
              </a:r>
              <a:endParaRPr lang="ru-RU" altLang="ru-RU" sz="1400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/>
              <a:endParaRPr lang="ru-RU" altLang="ru-RU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1" name="Скругленный прямоугольник 4"/>
          <p:cNvGrpSpPr>
            <a:grpSpLocks/>
          </p:cNvGrpSpPr>
          <p:nvPr/>
        </p:nvGrpSpPr>
        <p:grpSpPr bwMode="auto">
          <a:xfrm>
            <a:off x="323850" y="2276475"/>
            <a:ext cx="4140200" cy="1296988"/>
            <a:chOff x="88" y="1966"/>
            <a:chExt cx="2655" cy="369"/>
          </a:xfrm>
        </p:grpSpPr>
        <p:pic>
          <p:nvPicPr>
            <p:cNvPr id="85014" name="Скругленный прямоугольник 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5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«Развитие  культуры и туризма в Тейковском муниципальном районе»           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9118,6 тыс.руб.;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2025- 8805,1 тыс.руб., 2026</a:t>
              </a:r>
              <a:r>
                <a:rPr lang="ru-RU" altLang="ru-RU" sz="1400">
                  <a:latin typeface="Times New Roman" pitchFamily="18" charset="0"/>
                </a:rPr>
                <a:t> –</a:t>
              </a:r>
              <a:r>
                <a:rPr lang="ru-RU" altLang="ru-RU" sz="1400" b="1">
                  <a:latin typeface="Times New Roman" pitchFamily="18" charset="0"/>
                </a:rPr>
                <a:t> 8776,4 тыс.руб.</a:t>
              </a:r>
            </a:p>
          </p:txBody>
        </p:sp>
      </p:grpSp>
      <p:grpSp>
        <p:nvGrpSpPr>
          <p:cNvPr id="85002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2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«Реализация молодежной политики на территории 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 -430,0 тыс.руб., 2025  – 2026 г.г. по 380,0 тыс.руб.ежегодно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0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«Развитие образования Тейковского  муниципального района на 2024-2029 годы»  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   </a:t>
              </a:r>
              <a:r>
                <a:rPr lang="ru-RU" altLang="ru-RU" sz="1400" b="1">
                  <a:latin typeface="Times New Roman" pitchFamily="18" charset="0"/>
                </a:rPr>
                <a:t>2024 г</a:t>
              </a:r>
              <a:r>
                <a:rPr lang="ru-RU" altLang="ru-RU" sz="1400">
                  <a:latin typeface="Times New Roman" pitchFamily="18" charset="0"/>
                </a:rPr>
                <a:t>.- </a:t>
              </a:r>
              <a:r>
                <a:rPr lang="ru-RU" altLang="ru-RU" sz="1400" b="1">
                  <a:latin typeface="Times New Roman" pitchFamily="18" charset="0"/>
                </a:rPr>
                <a:t>168609,2  тыс.руб.   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2025-170403,8 тыс.руб.,2026- 166080,5 тыс.руб.</a:t>
              </a:r>
            </a:p>
          </p:txBody>
        </p:sp>
      </p:grpSp>
      <p:sp>
        <p:nvSpPr>
          <p:cNvPr id="85005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/>
          </a:p>
        </p:txBody>
      </p:sp>
      <p:sp>
        <p:nvSpPr>
          <p:cNvPr id="85006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«</a:t>
            </a:r>
          </a:p>
        </p:txBody>
      </p:sp>
      <p:sp>
        <p:nvSpPr>
          <p:cNvPr id="85007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«Повышение безопасности дорожного движения </a:t>
            </a:r>
          </a:p>
          <a:p>
            <a:r>
              <a:rPr lang="ru-RU" sz="1400"/>
              <a:t>Тейковского муниципального района»</a:t>
            </a:r>
          </a:p>
          <a:p>
            <a:r>
              <a:rPr lang="ru-RU" sz="1400"/>
              <a:t>                 </a:t>
            </a:r>
            <a:r>
              <a:rPr lang="ru-RU" sz="1400" b="1"/>
              <a:t>2024 г.- 18337,6 тыс.руб.; 2025- 18736,6 тыс.руб., 2026 г.г.- 19227,2   тыс.руб</a:t>
            </a:r>
            <a:r>
              <a:rPr lang="ru-RU" sz="1400"/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781300"/>
            <a:ext cx="4321175" cy="2160588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8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19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6020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6021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    «Открытый и безопасный район»</a:t>
            </a:r>
          </a:p>
          <a:p>
            <a:r>
              <a:rPr lang="ru-RU" sz="1600"/>
              <a:t> </a:t>
            </a:r>
            <a:r>
              <a:rPr lang="ru-RU" sz="1400" b="1"/>
              <a:t>              2024 г.- 2174,6 тыс.руб</a:t>
            </a:r>
            <a:r>
              <a:rPr lang="ru-RU" sz="1400"/>
              <a:t>.,                       </a:t>
            </a:r>
            <a:r>
              <a:rPr lang="ru-RU" sz="1400" b="1"/>
              <a:t>2025 г.- 2026 г. – по 2194,6 тыс.руб.   ежегодно</a:t>
            </a:r>
          </a:p>
          <a:p>
            <a:r>
              <a:rPr lang="ru-RU" sz="1600"/>
              <a:t> </a:t>
            </a:r>
            <a:endParaRPr lang="ru-RU" sz="1400" b="1"/>
          </a:p>
        </p:txBody>
      </p:sp>
      <p:sp>
        <p:nvSpPr>
          <p:cNvPr id="86022" name="Text Box 32"/>
          <p:cNvSpPr txBox="1">
            <a:spLocks noChangeArrowheads="1"/>
          </p:cNvSpPr>
          <p:nvPr/>
        </p:nvSpPr>
        <p:spPr bwMode="auto">
          <a:xfrm>
            <a:off x="4730750" y="4667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««У</a:t>
            </a:r>
          </a:p>
        </p:txBody>
      </p:sp>
      <p:sp>
        <p:nvSpPr>
          <p:cNvPr id="86023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86024" name="Text Box 34"/>
          <p:cNvSpPr txBox="1">
            <a:spLocks noChangeArrowheads="1"/>
          </p:cNvSpPr>
          <p:nvPr/>
        </p:nvSpPr>
        <p:spPr bwMode="auto">
          <a:xfrm>
            <a:off x="395288" y="2924175"/>
            <a:ext cx="397986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</a:rPr>
              <a:t>Планировка территории и проведение комплексных кадастровых работ на территории Тейковского муниципального района»</a:t>
            </a:r>
          </a:p>
          <a:p>
            <a:r>
              <a:rPr lang="ru-RU" sz="1600"/>
              <a:t>      </a:t>
            </a:r>
            <a:r>
              <a:rPr lang="ru-RU" sz="1400" b="1"/>
              <a:t>2024- 3987,2 тыс.руб., 2025 г.- 47656,2 тыс.руб., 2026 г.- 1528,0 тыс.руб.</a:t>
            </a:r>
          </a:p>
        </p:txBody>
      </p:sp>
      <p:sp>
        <p:nvSpPr>
          <p:cNvPr id="86025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6026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/>
              <a:t>             </a:t>
            </a:r>
          </a:p>
        </p:txBody>
      </p:sp>
      <p:sp>
        <p:nvSpPr>
          <p:cNvPr id="86027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400" b="1"/>
              <a:t>.</a:t>
            </a:r>
            <a:endParaRPr lang="ru-RU" sz="1400" b="1"/>
          </a:p>
        </p:txBody>
      </p:sp>
      <p:sp>
        <p:nvSpPr>
          <p:cNvPr id="86028" name="Rectangle 26"/>
          <p:cNvSpPr>
            <a:spLocks noChangeArrowheads="1"/>
          </p:cNvSpPr>
          <p:nvPr/>
        </p:nvSpPr>
        <p:spPr bwMode="auto">
          <a:xfrm flipV="1">
            <a:off x="250825" y="5861050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b="1"/>
              <a:t>.</a:t>
            </a:r>
            <a:endParaRPr lang="ru-RU" sz="1400" b="1"/>
          </a:p>
        </p:txBody>
      </p:sp>
      <p:grpSp>
        <p:nvGrpSpPr>
          <p:cNvPr id="86029" name="Скругленный прямоугольник 5"/>
          <p:cNvGrpSpPr>
            <a:grpSpLocks/>
          </p:cNvGrpSpPr>
          <p:nvPr/>
        </p:nvGrpSpPr>
        <p:grpSpPr bwMode="auto">
          <a:xfrm>
            <a:off x="250825" y="4868863"/>
            <a:ext cx="4249738" cy="1989137"/>
            <a:chOff x="84" y="1306"/>
            <a:chExt cx="2581" cy="573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6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0" name="Text Box 30"/>
          <p:cNvSpPr txBox="1">
            <a:spLocks noChangeArrowheads="1"/>
          </p:cNvSpPr>
          <p:nvPr/>
        </p:nvSpPr>
        <p:spPr bwMode="auto">
          <a:xfrm>
            <a:off x="395288" y="5157788"/>
            <a:ext cx="396081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«</a:t>
            </a:r>
            <a:r>
              <a:rPr lang="ru-RU" sz="1400"/>
              <a:t>Совершенствование местного самоуправления Тейковского муниципального района</a:t>
            </a:r>
            <a:r>
              <a:rPr lang="ru-RU" sz="1400" b="1"/>
              <a:t>»</a:t>
            </a:r>
          </a:p>
          <a:p>
            <a:r>
              <a:rPr lang="ru-RU" sz="1400" b="1"/>
              <a:t>             2024 – 2026 г. г. – по 50,0 тыс. руб. ежегодно</a:t>
            </a:r>
          </a:p>
        </p:txBody>
      </p:sp>
      <p:grpSp>
        <p:nvGrpSpPr>
          <p:cNvPr id="86031" name="Скругленный прямоугольник 5"/>
          <p:cNvGrpSpPr>
            <a:grpSpLocks/>
          </p:cNvGrpSpPr>
          <p:nvPr/>
        </p:nvGrpSpPr>
        <p:grpSpPr bwMode="auto">
          <a:xfrm>
            <a:off x="4716463" y="2708275"/>
            <a:ext cx="4176712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4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2" name="Text Box 34"/>
          <p:cNvSpPr txBox="1">
            <a:spLocks noChangeArrowheads="1"/>
          </p:cNvSpPr>
          <p:nvPr/>
        </p:nvSpPr>
        <p:spPr bwMode="auto">
          <a:xfrm>
            <a:off x="5076825" y="2852738"/>
            <a:ext cx="3763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«Поддержка населения  в </a:t>
            </a:r>
          </a:p>
          <a:p>
            <a:r>
              <a:rPr lang="ru-RU" sz="1400" b="1"/>
              <a:t>Тейковском муниципальном районе»                               2024 г. -2596,6 тыс.руб., </a:t>
            </a:r>
          </a:p>
          <a:p>
            <a:r>
              <a:rPr lang="ru-RU" sz="1400" b="1"/>
              <a:t>2025 г. – 2580,8 тыс.руб., 2026 г.- 2167,3 тыс.руб.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Основных направлениях бюджетной  и налоговой политики Тейковского муниципального района на 2024 год и плановый период 2025 и 2026 годов</a:t>
            </a:r>
          </a:p>
          <a:p>
            <a:r>
              <a:rPr lang="ru-RU" sz="2000" smtClean="0">
                <a:latin typeface="Times New Roman" pitchFamily="18" charset="0"/>
              </a:rPr>
              <a:t>Прогноза социально-экономического развития Тейковского муниципального района на 2024 год и плановый период 2025 - 2026 годов</a:t>
            </a:r>
          </a:p>
          <a:p>
            <a:r>
              <a:rPr lang="ru-RU" sz="2000" smtClean="0">
                <a:latin typeface="Times New Roman" pitchFamily="18" charset="0"/>
              </a:rPr>
              <a:t>Муниципальных программах Тейковского муниципального района</a:t>
            </a:r>
          </a:p>
          <a:p>
            <a:r>
              <a:rPr lang="ru-RU" sz="2000" smtClean="0">
                <a:latin typeface="Times New Roman" pitchFamily="18" charset="0"/>
              </a:rPr>
              <a:t>Ожидаемом исполнении бюджета Тейковского муниципального района за 2023 год</a:t>
            </a:r>
          </a:p>
          <a:p>
            <a:r>
              <a:rPr lang="ru-RU" sz="2000" smtClean="0">
                <a:latin typeface="Times New Roman" pitchFamily="18" charset="0"/>
              </a:rPr>
              <a:t>Бюджетного прогноза Тейковского муниципального района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 txBox="1">
            <a:spLocks/>
          </p:cNvSpPr>
          <p:nvPr/>
        </p:nvSpPr>
        <p:spPr bwMode="auto">
          <a:xfrm>
            <a:off x="731838" y="188913"/>
            <a:ext cx="78755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Развитие образования Тейковского муниципального района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2024 год   - 168609,2  тыс.руб. (55,8% от общего объёма расхода бюджета); 2025 – 170403,8 тыс.руб., 2026 – 166080,5 тыс.руб.</a:t>
            </a:r>
          </a:p>
        </p:txBody>
      </p:sp>
      <p:grpSp>
        <p:nvGrpSpPr>
          <p:cNvPr id="87043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70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2024 –  6084,6</a:t>
              </a:r>
              <a:r>
                <a:rPr lang="ru-RU" altLang="ru-RU" sz="1400">
                  <a:latin typeface="Times New Roman" pitchFamily="18" charset="0"/>
                </a:rPr>
                <a:t> т.руб.,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2025 – 6335,5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  <a:r>
                <a:rPr lang="ru-RU" altLang="ru-RU" sz="1400" b="1">
                  <a:latin typeface="Times New Roman" pitchFamily="18" charset="0"/>
                </a:rPr>
                <a:t> 2026 – 1904,3 </a:t>
              </a:r>
              <a:r>
                <a:rPr lang="ru-RU" altLang="ru-RU" sz="1400">
                  <a:latin typeface="Times New Roman" pitchFamily="18" charset="0"/>
                </a:rPr>
                <a:t>т.руб.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7044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6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45" name="Скругленный прямоугольник 6"/>
          <p:cNvGrpSpPr>
            <a:grpSpLocks/>
          </p:cNvGrpSpPr>
          <p:nvPr/>
        </p:nvGrpSpPr>
        <p:grpSpPr bwMode="auto">
          <a:xfrm>
            <a:off x="4859338" y="2492375"/>
            <a:ext cx="4033837" cy="1873250"/>
            <a:chOff x="2842" y="2398"/>
            <a:chExt cx="2707" cy="671"/>
          </a:xfrm>
        </p:grpSpPr>
        <p:pic>
          <p:nvPicPr>
            <p:cNvPr id="8706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2024- 95964,9  т.р</a:t>
              </a:r>
              <a:r>
                <a:rPr lang="ru-RU" altLang="ru-RU" sz="1400">
                  <a:latin typeface="Times New Roman" pitchFamily="18" charset="0"/>
                </a:rPr>
                <a:t>.</a:t>
              </a:r>
              <a:r>
                <a:rPr lang="ru-RU" altLang="ru-RU" sz="1400" b="1">
                  <a:latin typeface="Times New Roman" pitchFamily="18" charset="0"/>
                </a:rPr>
                <a:t>; 2025 – 2026 г.г. по 97491,3  т.руб. ежегодно</a:t>
              </a:r>
            </a:p>
          </p:txBody>
        </p:sp>
      </p:grpSp>
      <p:pic>
        <p:nvPicPr>
          <p:cNvPr id="87046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734050"/>
            <a:ext cx="40576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7" name="Text Box 15"/>
          <p:cNvSpPr txBox="1">
            <a:spLocks noChangeArrowheads="1"/>
          </p:cNvSpPr>
          <p:nvPr/>
        </p:nvSpPr>
        <p:spPr bwMode="auto">
          <a:xfrm>
            <a:off x="4932363" y="5734050"/>
            <a:ext cx="3725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2024- 646,4 тыс.руб.2025-2026 г. по  476,4 </a:t>
            </a:r>
            <a:r>
              <a:rPr lang="ru-RU" altLang="ru-RU" sz="1400">
                <a:latin typeface="Times New Roman" pitchFamily="18" charset="0"/>
              </a:rPr>
              <a:t>тыс.руб.ежегодно</a:t>
            </a:r>
            <a:r>
              <a:rPr lang="ru-RU" altLang="ru-RU" sz="1400" b="1">
                <a:latin typeface="Times New Roman" pitchFamily="18" charset="0"/>
              </a:rPr>
              <a:t> </a:t>
            </a:r>
          </a:p>
        </p:txBody>
      </p:sp>
      <p:grpSp>
        <p:nvGrpSpPr>
          <p:cNvPr id="87048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7060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1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56824,5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2025 – 56139,9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2026 – 51816,6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7049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0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>
              <a:latin typeface="Times New Roman" pitchFamily="18" charset="0"/>
            </a:endParaRPr>
          </a:p>
          <a:p>
            <a:pPr algn="ctr"/>
            <a:r>
              <a:rPr lang="ru-RU" altLang="ru-RU" sz="1400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2024- 3910,4 </a:t>
            </a:r>
            <a:r>
              <a:rPr lang="ru-RU" altLang="ru-RU" sz="1400">
                <a:latin typeface="Times New Roman" pitchFamily="18" charset="0"/>
              </a:rPr>
              <a:t>тыс.руб.;</a:t>
            </a:r>
            <a:r>
              <a:rPr lang="ru-RU" altLang="ru-RU" sz="1400" b="1">
                <a:latin typeface="Times New Roman" pitchFamily="18" charset="0"/>
              </a:rPr>
              <a:t> 2025 -2026 г.г. по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3934,4 </a:t>
            </a:r>
            <a:r>
              <a:rPr lang="ru-RU" altLang="ru-RU" sz="1400">
                <a:latin typeface="Times New Roman" pitchFamily="18" charset="0"/>
              </a:rPr>
              <a:t>тыс.руб.</a:t>
            </a:r>
            <a:r>
              <a:rPr lang="ru-RU" altLang="ru-RU" sz="1400" b="1">
                <a:latin typeface="Times New Roman" pitchFamily="18" charset="0"/>
              </a:rPr>
              <a:t> ежегодно</a:t>
            </a:r>
          </a:p>
        </p:txBody>
      </p:sp>
      <p:grpSp>
        <p:nvGrpSpPr>
          <p:cNvPr id="87051" name="Скругленный прямоугольник 6"/>
          <p:cNvGrpSpPr>
            <a:grpSpLocks/>
          </p:cNvGrpSpPr>
          <p:nvPr/>
        </p:nvGrpSpPr>
        <p:grpSpPr bwMode="auto">
          <a:xfrm>
            <a:off x="4859338" y="4365625"/>
            <a:ext cx="4032250" cy="1295400"/>
            <a:chOff x="2842" y="2398"/>
            <a:chExt cx="2707" cy="628"/>
          </a:xfrm>
        </p:grpSpPr>
        <p:pic>
          <p:nvPicPr>
            <p:cNvPr id="87058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9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2026 г.г. по 864,8 </a:t>
              </a:r>
              <a:r>
                <a:rPr lang="ru-RU" altLang="ru-RU" sz="1400">
                  <a:latin typeface="Times New Roman" pitchFamily="18" charset="0"/>
                </a:rPr>
                <a:t>тыс.руб. ежегодно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87052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7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53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2024г.- 3863,6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2025г. –  4891,5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2026г. – 9322,7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Скругленный прямоугольник 5"/>
          <p:cNvGrpSpPr>
            <a:grpSpLocks/>
          </p:cNvGrpSpPr>
          <p:nvPr/>
        </p:nvGrpSpPr>
        <p:grpSpPr bwMode="auto">
          <a:xfrm>
            <a:off x="4643438" y="1341438"/>
            <a:ext cx="4064000" cy="1943100"/>
            <a:chOff x="84" y="1273"/>
            <a:chExt cx="2581" cy="818"/>
          </a:xfrm>
        </p:grpSpPr>
        <p:pic>
          <p:nvPicPr>
            <p:cNvPr id="880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0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«Развитие кадрового потенциала системы образования»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2024- 2026 по 270,0 </a:t>
              </a:r>
              <a:r>
                <a:rPr lang="ru-RU" altLang="ru-RU" sz="1200">
                  <a:latin typeface="Times New Roman" pitchFamily="18" charset="0"/>
                </a:rPr>
                <a:t>тыс.руб.ежегодно</a:t>
              </a:r>
            </a:p>
            <a:p>
              <a:pPr algn="ctr"/>
              <a:endParaRPr lang="ru-RU" altLang="ru-RU" sz="1200">
                <a:latin typeface="Times New Roman" pitchFamily="18" charset="0"/>
              </a:endParaRP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66" name="Скругленный прямоугольник 5"/>
          <p:cNvGrpSpPr>
            <a:grpSpLocks/>
          </p:cNvGrpSpPr>
          <p:nvPr/>
        </p:nvGrpSpPr>
        <p:grpSpPr bwMode="auto">
          <a:xfrm>
            <a:off x="323850" y="2636838"/>
            <a:ext cx="4032250" cy="2160587"/>
            <a:chOff x="84" y="1273"/>
            <a:chExt cx="2581" cy="818"/>
          </a:xfrm>
        </p:grpSpPr>
        <p:pic>
          <p:nvPicPr>
            <p:cNvPr id="8806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68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год – 180,0  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200" b="1">
                <a:latin typeface="Times New Roman" pitchFamily="18" charset="0"/>
              </a:endParaRPr>
            </a:p>
            <a:p>
              <a:pPr algn="ctr"/>
              <a:endParaRPr lang="ru-RU" altLang="ru-RU" sz="12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3"/>
          <p:cNvGrpSpPr>
            <a:grpSpLocks/>
          </p:cNvGrpSpPr>
          <p:nvPr/>
        </p:nvGrpSpPr>
        <p:grpSpPr bwMode="auto">
          <a:xfrm>
            <a:off x="2268538" y="4076700"/>
            <a:ext cx="4535487" cy="1873250"/>
            <a:chOff x="92" y="2380"/>
            <a:chExt cx="2721" cy="506"/>
          </a:xfrm>
        </p:grpSpPr>
        <p:pic>
          <p:nvPicPr>
            <p:cNvPr id="890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9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туристической привлекательности Тейковского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2024 – 560,0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 – 2026 г.г. по 300,0 </a:t>
              </a:r>
              <a:r>
                <a:rPr lang="ru-RU" altLang="ru-RU" sz="1400">
                  <a:latin typeface="Times New Roman" pitchFamily="18" charset="0"/>
                </a:rPr>
                <a:t>тыс.руб. ежегодно</a:t>
              </a:r>
            </a:p>
          </p:txBody>
        </p:sp>
      </p:grpSp>
      <p:sp>
        <p:nvSpPr>
          <p:cNvPr id="89090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Развитие культуры и туризма в Тейковском муниципальном районе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2024 год –  9118,6 тыс.руб. (3,0 % от общего объёма расхода бюджета); 2025 – 8805,1 тыс.руб., 2026 – 8776,4 тыс.руб.</a:t>
            </a:r>
          </a:p>
        </p:txBody>
      </p:sp>
      <p:grpSp>
        <p:nvGrpSpPr>
          <p:cNvPr id="89091" name="Скругленный прямоугольник 5"/>
          <p:cNvGrpSpPr>
            <a:grpSpLocks/>
          </p:cNvGrpSpPr>
          <p:nvPr/>
        </p:nvGrpSpPr>
        <p:grpSpPr bwMode="auto">
          <a:xfrm>
            <a:off x="395288" y="1700213"/>
            <a:ext cx="4122737" cy="1728787"/>
            <a:chOff x="84" y="1252"/>
            <a:chExt cx="2581" cy="480"/>
          </a:xfrm>
        </p:grpSpPr>
        <p:pic>
          <p:nvPicPr>
            <p:cNvPr id="8909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культуры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7074,9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 – 7021,4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  <a:r>
                <a:rPr lang="ru-RU" altLang="ru-RU" sz="1400" b="1">
                  <a:latin typeface="Times New Roman" pitchFamily="18" charset="0"/>
                </a:rPr>
                <a:t> 2026 – 6992,7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 </a:t>
              </a:r>
            </a:p>
          </p:txBody>
        </p:sp>
      </p:grpSp>
      <p:grpSp>
        <p:nvGrpSpPr>
          <p:cNvPr id="89092" name="Скругленный прямоугольник 4"/>
          <p:cNvGrpSpPr>
            <a:grpSpLocks/>
          </p:cNvGrpSpPr>
          <p:nvPr/>
        </p:nvGrpSpPr>
        <p:grpSpPr bwMode="auto">
          <a:xfrm>
            <a:off x="4716463" y="1700213"/>
            <a:ext cx="4129087" cy="1728787"/>
            <a:chOff x="125" y="1966"/>
            <a:chExt cx="2547" cy="369"/>
          </a:xfrm>
        </p:grpSpPr>
        <p:pic>
          <p:nvPicPr>
            <p:cNvPr id="89094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5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2026 г.г. – по 1483,7 </a:t>
              </a:r>
              <a:r>
                <a:rPr lang="ru-RU" altLang="ru-RU" sz="1400">
                  <a:latin typeface="Times New Roman" pitchFamily="18" charset="0"/>
                </a:rPr>
                <a:t>тыс.руб. ежегодно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89093" name="Заголовок 1"/>
          <p:cNvSpPr txBox="1">
            <a:spLocks/>
          </p:cNvSpPr>
          <p:nvPr/>
        </p:nvSpPr>
        <p:spPr bwMode="auto">
          <a:xfrm>
            <a:off x="611188" y="3357563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011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0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– 297,8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г. – 300,0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sz="1400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2021- 330,0 т.р.</a:t>
              </a:r>
            </a:p>
          </p:txBody>
        </p:sp>
      </p:grpSp>
      <p:sp>
        <p:nvSpPr>
          <p:cNvPr id="90114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  <p:sp>
        <p:nvSpPr>
          <p:cNvPr id="90115" name="Заголовок 1"/>
          <p:cNvSpPr txBox="1">
            <a:spLocks/>
          </p:cNvSpPr>
          <p:nvPr/>
        </p:nvSpPr>
        <p:spPr bwMode="auto">
          <a:xfrm>
            <a:off x="684213" y="404813"/>
            <a:ext cx="8064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Развитие физической культуры и спорта в Тейковском муниципальном районе       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       </a:t>
            </a:r>
            <a:r>
              <a:rPr lang="ru-RU" altLang="ru-RU" b="1" i="1">
                <a:latin typeface="Times New Roman" pitchFamily="18" charset="0"/>
              </a:rPr>
              <a:t>2024 год    - 430,0  тыс.руб. (0,1 % от общего объёма расхода бюджета); 2025 – 2026 годы по 330,0 тыс.руб.</a:t>
            </a:r>
          </a:p>
        </p:txBody>
      </p:sp>
      <p:grpSp>
        <p:nvGrpSpPr>
          <p:cNvPr id="90116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606925" cy="2736850"/>
            <a:chOff x="92" y="2380"/>
            <a:chExt cx="2721" cy="506"/>
          </a:xfrm>
        </p:grpSpPr>
        <p:pic>
          <p:nvPicPr>
            <p:cNvPr id="9011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18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физкультурно-массовых, спортивных мероприятий и участие спортсменов Тейковского муниципального района в районных, областных, зональных и региональных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430,0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2025 –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2026 г.г. </a:t>
              </a:r>
              <a:r>
                <a:rPr lang="ru-RU" altLang="ru-RU" sz="1600">
                  <a:latin typeface="Times New Roman" pitchFamily="18" charset="0"/>
                </a:rPr>
                <a:t>по</a:t>
              </a:r>
              <a:r>
                <a:rPr lang="ru-RU" altLang="ru-RU" sz="1600" b="1">
                  <a:latin typeface="Times New Roman" pitchFamily="18" charset="0"/>
                </a:rPr>
                <a:t>  330,0 т.р.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wheel spokes="2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1138" name="Скругленный прямоугольник 6"/>
          <p:cNvGrpSpPr>
            <a:grpSpLocks/>
          </p:cNvGrpSpPr>
          <p:nvPr/>
        </p:nvGrpSpPr>
        <p:grpSpPr bwMode="auto">
          <a:xfrm>
            <a:off x="3779838" y="4149725"/>
            <a:ext cx="4392612" cy="1800225"/>
            <a:chOff x="2887" y="2454"/>
            <a:chExt cx="2707" cy="580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4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2024- 4278,0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.; </a:t>
              </a:r>
              <a:r>
                <a:rPr lang="ru-RU" altLang="ru-RU" sz="1400" b="1">
                  <a:latin typeface="Times New Roman" pitchFamily="18" charset="0"/>
                </a:rPr>
                <a:t>2025-2026 </a:t>
              </a:r>
              <a:r>
                <a:rPr lang="ru-RU" altLang="ru-RU" sz="1400">
                  <a:latin typeface="Times New Roman" pitchFamily="18" charset="0"/>
                </a:rPr>
                <a:t>по</a:t>
              </a:r>
              <a:r>
                <a:rPr lang="ru-RU" altLang="ru-RU" sz="1400" b="1">
                  <a:latin typeface="Times New Roman" pitchFamily="18" charset="0"/>
                </a:rPr>
                <a:t> 2267,1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</p:txBody>
        </p:sp>
      </p:grpSp>
      <p:grpSp>
        <p:nvGrpSpPr>
          <p:cNvPr id="91139" name="Скругленный прямоугольник 8"/>
          <p:cNvGrpSpPr>
            <a:grpSpLocks/>
          </p:cNvGrpSpPr>
          <p:nvPr/>
        </p:nvGrpSpPr>
        <p:grpSpPr bwMode="auto">
          <a:xfrm>
            <a:off x="755650" y="1844675"/>
            <a:ext cx="5184775" cy="1512888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2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газификации 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337,7 </a:t>
              </a:r>
              <a:r>
                <a:rPr lang="ru-RU" altLang="ru-RU" sz="1400">
                  <a:latin typeface="Times New Roman" pitchFamily="18" charset="0"/>
                </a:rPr>
                <a:t>т.руб.;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2025- 337,7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2026- 337,7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1140" name="Заголовок 1"/>
          <p:cNvSpPr txBox="1">
            <a:spLocks/>
          </p:cNvSpPr>
          <p:nvPr/>
        </p:nvSpPr>
        <p:spPr bwMode="auto">
          <a:xfrm>
            <a:off x="0" y="333375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Обеспечение качественным жильем,  услугами жилищно-коммунального хозяйства и улучшение состояния  коммунальной инфраструктуры</a:t>
            </a:r>
            <a:r>
              <a:rPr lang="ru-RU" altLang="ru-RU" sz="1400" b="1">
                <a:latin typeface="Times New Roman" pitchFamily="18" charset="0"/>
              </a:rPr>
              <a:t> </a:t>
            </a:r>
            <a:endParaRPr lang="ru-RU" altLang="ru-RU" b="1" i="1">
              <a:latin typeface="Times New Roman" pitchFamily="18" charset="0"/>
            </a:endParaRPr>
          </a:p>
          <a:p>
            <a:pPr algn="ctr"/>
            <a:r>
              <a:rPr lang="ru-RU" altLang="ru-RU" b="1" i="1">
                <a:latin typeface="Times New Roman" pitchFamily="18" charset="0"/>
              </a:rPr>
              <a:t>2024 год – 39781,9  тыс.руб. (13,2 % от общего объёма расхода бюджета);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 – 22946,4 тыс.руб.; 2026 – 17915,6 тыс.руб.</a:t>
            </a:r>
          </a:p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2162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217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7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«Обеспечение населения  Тейковского муниципального района теплоснабжением»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 - 33617,7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  <a:r>
                <a:rPr lang="ru-RU" altLang="ru-RU" sz="1400" b="1">
                  <a:latin typeface="Times New Roman" pitchFamily="18" charset="0"/>
                </a:rPr>
                <a:t> 2025 г. – 18793,1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  <a:r>
                <a:rPr lang="ru-RU" altLang="ru-RU" sz="1400" b="1">
                  <a:latin typeface="Times New Roman" pitchFamily="18" charset="0"/>
                </a:rPr>
                <a:t> 2026 г. – 13762,3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2163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  <p:grpSp>
        <p:nvGrpSpPr>
          <p:cNvPr id="92164" name="Скругленный прямоугольник 5"/>
          <p:cNvGrpSpPr>
            <a:grpSpLocks/>
          </p:cNvGrpSpPr>
          <p:nvPr/>
        </p:nvGrpSpPr>
        <p:grpSpPr bwMode="auto">
          <a:xfrm>
            <a:off x="395288" y="3213100"/>
            <a:ext cx="4032250" cy="2447925"/>
            <a:chOff x="50" y="1184"/>
            <a:chExt cx="2581" cy="506"/>
          </a:xfrm>
        </p:grpSpPr>
        <p:pic>
          <p:nvPicPr>
            <p:cNvPr id="92174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5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накоплению, сбору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 Тейковского муниципального района»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</a:t>
              </a:r>
              <a:r>
                <a:rPr lang="ru-RU" altLang="ru-RU" sz="1600" b="1">
                  <a:latin typeface="Times New Roman" pitchFamily="18" charset="0"/>
                </a:rPr>
                <a:t> 360,6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5" name="Скругленный прямоугольник 5"/>
          <p:cNvGrpSpPr>
            <a:grpSpLocks/>
          </p:cNvGrpSpPr>
          <p:nvPr/>
        </p:nvGrpSpPr>
        <p:grpSpPr bwMode="auto">
          <a:xfrm>
            <a:off x="395288" y="981075"/>
            <a:ext cx="4105275" cy="1727200"/>
            <a:chOff x="50" y="1184"/>
            <a:chExt cx="2581" cy="506"/>
          </a:xfrm>
        </p:grpSpPr>
        <p:pic>
          <p:nvPicPr>
            <p:cNvPr id="9217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3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«Обеспечение водоснабжением жителей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г.- 2026 г.г. </a:t>
              </a:r>
              <a:r>
                <a:rPr lang="ru-RU" altLang="ru-RU" sz="1400">
                  <a:latin typeface="Times New Roman" pitchFamily="18" charset="0"/>
                </a:rPr>
                <a:t>по</a:t>
              </a:r>
              <a:r>
                <a:rPr lang="ru-RU" altLang="ru-RU" sz="1400" b="1">
                  <a:latin typeface="Times New Roman" pitchFamily="18" charset="0"/>
                </a:rPr>
                <a:t> 887,9 тыс.руб.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</p:txBody>
        </p:sp>
      </p:grpSp>
      <p:grpSp>
        <p:nvGrpSpPr>
          <p:cNvPr id="92166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2170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1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«Содержание территорий сельских кладбищ Тейковского муниципального района»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2024-2026 г.г.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</a:t>
              </a:r>
              <a:r>
                <a:rPr lang="ru-RU" altLang="ru-RU" sz="1600" b="1">
                  <a:latin typeface="Times New Roman" pitchFamily="18" charset="0"/>
                </a:rPr>
                <a:t> 200,0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7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2168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69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2026 г.г.  </a:t>
              </a:r>
              <a:r>
                <a:rPr lang="ru-RU" altLang="ru-RU" sz="1400">
                  <a:latin typeface="Times New Roman" pitchFamily="18" charset="0"/>
                </a:rPr>
                <a:t>по </a:t>
              </a:r>
              <a:r>
                <a:rPr lang="ru-RU" altLang="ru-RU" sz="1400" b="1">
                  <a:latin typeface="Times New Roman" pitchFamily="18" charset="0"/>
                </a:rPr>
                <a:t>100,0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186" name="Скругленный прямоугольник 6"/>
          <p:cNvGrpSpPr>
            <a:grpSpLocks/>
          </p:cNvGrpSpPr>
          <p:nvPr/>
        </p:nvGrpSpPr>
        <p:grpSpPr bwMode="auto">
          <a:xfrm>
            <a:off x="395288" y="1557338"/>
            <a:ext cx="3816350" cy="172720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Подпрограмма «Создание условий для развития молодежной политики на территории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 – 240,0 тыс.руб., 2025 - 2026 г.г. по 190,0</a:t>
              </a:r>
              <a:r>
                <a:rPr lang="ru-RU" altLang="ru-RU" sz="14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тыс.руб.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Реализация молодежной политики на территории в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г.–  430,0 тыс.руб., 2025 - 2026 г.г. по 380,0 тыс.руб. (0,1 %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</a:t>
            </a:r>
          </a:p>
          <a:p>
            <a:pPr algn="ctr"/>
            <a:endParaRPr lang="ru-RU" altLang="ru-RU" sz="1600" b="1" i="1">
              <a:latin typeface="Times New Roman" pitchFamily="18" charset="0"/>
            </a:endParaRP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8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Экономическое развитие Тейковского муниципального района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2024 – 2026 годы  - по  500,0 тыс.руб.ежегодно (0,2 % от общего объёма расхода бюджета)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3190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«Поддержка и развитие малого и среднего предпринимательства в Тейковском муниципальном районе»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2024 – 2026 г.г. по 500,0 </a:t>
            </a:r>
            <a:r>
              <a:rPr lang="ru-RU" altLang="ru-RU" sz="1600">
                <a:latin typeface="Times New Roman" pitchFamily="18" charset="0"/>
              </a:rPr>
              <a:t>тыс.руб</a:t>
            </a:r>
            <a:r>
              <a:rPr lang="ru-RU" altLang="ru-RU" sz="1600" b="1">
                <a:latin typeface="Times New Roman" pitchFamily="18" charset="0"/>
              </a:rPr>
              <a:t>.</a:t>
            </a:r>
          </a:p>
          <a:p>
            <a:pPr algn="ctr"/>
            <a:r>
              <a:rPr lang="ru-RU" altLang="ru-RU" sz="1600">
                <a:latin typeface="Times New Roman" pitchFamily="18" charset="0"/>
              </a:rPr>
              <a:t>ежегодно </a:t>
            </a:r>
          </a:p>
        </p:txBody>
      </p:sp>
      <p:sp>
        <p:nvSpPr>
          <p:cNvPr id="93192" name="Text Box 9"/>
          <p:cNvSpPr txBox="1">
            <a:spLocks noChangeArrowheads="1"/>
          </p:cNvSpPr>
          <p:nvPr/>
        </p:nvSpPr>
        <p:spPr bwMode="auto">
          <a:xfrm rot="10800000" flipV="1">
            <a:off x="2843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3193" name="Скругленный прямоугольник 6"/>
          <p:cNvGrpSpPr>
            <a:grpSpLocks/>
          </p:cNvGrpSpPr>
          <p:nvPr/>
        </p:nvGrpSpPr>
        <p:grpSpPr bwMode="auto">
          <a:xfrm>
            <a:off x="4716463" y="1557338"/>
            <a:ext cx="3816350" cy="172720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Подпрограмма «Патриотическое воспитание  детей и молодежи и подкоговка молодежи Тейковского муниципального района к военной службе»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2024 – 2026 г.г. по 190,0 тыс.руб.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2051050" y="1484313"/>
            <a:ext cx="5113338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«Проведение комплексных кадастровых работ на территории 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 987,2 </a:t>
              </a:r>
              <a:r>
                <a:rPr lang="ru-RU" altLang="ru-RU" sz="1600">
                  <a:latin typeface="Times New Roman" pitchFamily="18" charset="0"/>
                </a:rPr>
                <a:t>тыс.руб.,</a:t>
              </a:r>
              <a:r>
                <a:rPr lang="ru-RU" altLang="ru-RU" sz="1600" b="1">
                  <a:latin typeface="Times New Roman" pitchFamily="18" charset="0"/>
                </a:rPr>
                <a:t> 2025 – 1614,7 </a:t>
              </a:r>
              <a:r>
                <a:rPr lang="ru-RU" altLang="ru-RU" sz="1600">
                  <a:latin typeface="Times New Roman" pitchFamily="18" charset="0"/>
                </a:rPr>
                <a:t>тыс.руб.,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2026 г. – 850,0 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Планировка территории и проведение комплексных кадастровых работ на территории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3987,2 тыс.руб. (1,3 %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),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 2025 </a:t>
            </a:r>
            <a:r>
              <a:rPr lang="ru-RU" altLang="ru-RU" sz="1600" b="1" i="1">
                <a:latin typeface="Times New Roman" pitchFamily="18" charset="0"/>
              </a:rPr>
              <a:t>год </a:t>
            </a:r>
            <a:r>
              <a:rPr lang="ru-RU" altLang="ru-RU" b="1" i="1">
                <a:latin typeface="Times New Roman" pitchFamily="18" charset="0"/>
              </a:rPr>
              <a:t>– 47656,2 тыс.руб., 2026 год – 1528,0 тыс.руб.</a:t>
            </a:r>
            <a:endParaRPr lang="ru-RU" altLang="ru-RU" sz="1600" b="1" i="1">
              <a:latin typeface="Times New Roman" pitchFamily="18" charset="0"/>
            </a:endParaRP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3573463"/>
            <a:ext cx="51847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3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2268538" y="3860800"/>
            <a:ext cx="51117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«Комплексное развитие сельских территорий Тейковского муниципального района»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2024 – 3000,0 </a:t>
            </a:r>
            <a:r>
              <a:rPr lang="ru-RU" altLang="ru-RU" sz="1600">
                <a:latin typeface="Times New Roman" pitchFamily="18" charset="0"/>
              </a:rPr>
              <a:t>тыс.руб.,</a:t>
            </a:r>
            <a:r>
              <a:rPr lang="ru-RU" altLang="ru-RU" sz="1600" b="1">
                <a:latin typeface="Times New Roman" pitchFamily="18" charset="0"/>
              </a:rPr>
              <a:t> 2025 г. – 46041,5 </a:t>
            </a:r>
            <a:r>
              <a:rPr lang="ru-RU" altLang="ru-RU" sz="1600">
                <a:latin typeface="Times New Roman" pitchFamily="18" charset="0"/>
              </a:rPr>
              <a:t>тыс.руб.,</a:t>
            </a:r>
            <a:r>
              <a:rPr lang="ru-RU" altLang="ru-RU" sz="1600" b="1">
                <a:latin typeface="Times New Roman" pitchFamily="18" charset="0"/>
              </a:rPr>
              <a:t> 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2026 г. – 678,0 </a:t>
            </a:r>
            <a:r>
              <a:rPr lang="ru-RU" altLang="ru-RU" sz="1600">
                <a:latin typeface="Times New Roman" pitchFamily="18" charset="0"/>
              </a:rPr>
              <a:t>тыс.руб. 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411413" y="4724400"/>
            <a:ext cx="48244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23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3149,1 тыс.руб.,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2025-2026 г.г. по 2303,0 тыс.руб</a:t>
              </a:r>
              <a:r>
                <a:rPr lang="ru-RU" altLang="ru-RU" sz="1600">
                  <a:latin typeface="Times New Roman" pitchFamily="18" charset="0"/>
                </a:rPr>
                <a:t>. ежегодно</a:t>
              </a:r>
            </a:p>
          </p:txBody>
        </p:sp>
      </p:grpSp>
      <p:sp>
        <p:nvSpPr>
          <p:cNvPr id="9523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Повышение безопасности дорожного движения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18337,6 тыс.руб. (6,1 %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 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18736,6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19227,2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5238" name="Скругленный прямоугольник 6"/>
          <p:cNvGrpSpPr>
            <a:grpSpLocks/>
          </p:cNvGrpSpPr>
          <p:nvPr/>
        </p:nvGrpSpPr>
        <p:grpSpPr bwMode="auto">
          <a:xfrm>
            <a:off x="4859338" y="3357563"/>
            <a:ext cx="3959225" cy="25923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14903,5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2025 – 16148,6 тыс.руб., 2026 – 16639,2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6258" name="Скругленный прямоугольник 3"/>
          <p:cNvGrpSpPr>
            <a:grpSpLocks/>
          </p:cNvGrpSpPr>
          <p:nvPr/>
        </p:nvGrpSpPr>
        <p:grpSpPr bwMode="auto">
          <a:xfrm>
            <a:off x="2411413" y="3500438"/>
            <a:ext cx="4608512" cy="1995487"/>
            <a:chOff x="-231" y="2482"/>
            <a:chExt cx="2891" cy="339"/>
          </a:xfrm>
        </p:grpSpPr>
        <p:pic>
          <p:nvPicPr>
            <p:cNvPr id="9626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3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2024-2026 г.г. по 250,0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  <a:endParaRPr lang="ru-RU" altLang="ru-RU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6259" name="Скругленный прямоугольник 5"/>
          <p:cNvGrpSpPr>
            <a:grpSpLocks/>
          </p:cNvGrpSpPr>
          <p:nvPr/>
        </p:nvGrpSpPr>
        <p:grpSpPr bwMode="auto">
          <a:xfrm>
            <a:off x="2195513" y="1341438"/>
            <a:ext cx="4754562" cy="1727200"/>
            <a:chOff x="84" y="1318"/>
            <a:chExt cx="2565" cy="390"/>
          </a:xfrm>
        </p:grpSpPr>
        <p:pic>
          <p:nvPicPr>
            <p:cNvPr id="9626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1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«Формирование законопослушного поведения участников дорожного движения в Тейковском муниципальном районе» 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2026 г.г. по  35,0,0 тыс.руб.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показатели прогноза социально-экономического развития Тейковского муниципального  района  в 2024 год и плановый период 2025 и 2026  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/>
        </p:nvGraphicFramePr>
        <p:xfrm>
          <a:off x="107950" y="1268413"/>
          <a:ext cx="8928100" cy="5140325"/>
        </p:xfrm>
        <a:graphic>
          <a:graphicData uri="http://schemas.openxmlformats.org/drawingml/2006/table">
            <a:tbl>
              <a:tblPr/>
              <a:tblGrid>
                <a:gridCol w="2239963"/>
                <a:gridCol w="852487"/>
                <a:gridCol w="925513"/>
                <a:gridCol w="925512"/>
                <a:gridCol w="996950"/>
                <a:gridCol w="995363"/>
                <a:gridCol w="996950"/>
                <a:gridCol w="995362"/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776,633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902,053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919,292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968,860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1001,139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1034,672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1091,900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1135,900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1161,000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1191,400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1229,900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1272,000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платных услуг населению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130,008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235,784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279,672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293,656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305,402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317,618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тыс.ед.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0,063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1,923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0,721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9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«Управление и распоряжение имуществом, находящимся в муниципальной собственности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2025 г.г. по 1700,0 тыс.руб. </a:t>
              </a:r>
              <a:r>
                <a:rPr lang="ru-RU" altLang="ru-RU" sz="1600">
                  <a:latin typeface="Times New Roman" pitchFamily="18" charset="0"/>
                </a:rPr>
                <a:t>ежегодно,</a:t>
              </a:r>
              <a:r>
                <a:rPr lang="ru-RU" altLang="ru-RU" sz="1600" b="1">
                  <a:latin typeface="Times New Roman" pitchFamily="18" charset="0"/>
                </a:rPr>
                <a:t> 2026 г. - 500,0 тыс.руб</a:t>
              </a:r>
              <a:r>
                <a:rPr lang="ru-RU" altLang="ru-RU" sz="1600">
                  <a:latin typeface="Times New Roman" pitchFamily="18" charset="0"/>
                </a:rPr>
                <a:t>. </a:t>
              </a:r>
            </a:p>
          </p:txBody>
        </p:sp>
      </p:grpSp>
      <p:sp>
        <p:nvSpPr>
          <p:cNvPr id="9728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Управление муниципальным имуществом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2575,0 тыс.руб. (0,8 %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2575,0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1375,0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7286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800225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8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2026 г.г. по 875,0 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06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4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муниципальной службы на территории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2026 г.г. по 40,0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9830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Совершенствование местного самоуправления на территории Тейковского муниципального района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50,0 тыс.руб. (0,02 %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50,0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8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8309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8310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7287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«Противодействие коррупции на территории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2026 г.г. по 10,0 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9330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655763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граждан пожилого возраста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100,0 тыс.руб., 2025- 2026 г.г. по 80,0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9933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Поддержка населения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2596,6 тыс.руб. (0,8%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2580,8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2167,3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9333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9334" name="Скругленный прямоугольник 6"/>
          <p:cNvGrpSpPr>
            <a:grpSpLocks/>
          </p:cNvGrpSpPr>
          <p:nvPr/>
        </p:nvGrpSpPr>
        <p:grpSpPr bwMode="auto">
          <a:xfrm>
            <a:off x="4859338" y="3789363"/>
            <a:ext cx="3959225" cy="19446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детей-сирот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2024г. – 2496,6 тыс.руб., 2025 г. – 2500,8 тыс.руб., 2026 г. – 2087,3  тыс.руб. 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035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73250"/>
            <a:chOff x="2842" y="2452"/>
            <a:chExt cx="2707" cy="582"/>
          </a:xfrm>
        </p:grpSpPr>
        <p:pic>
          <p:nvPicPr>
            <p:cNvPr id="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«Информатизация, техническое и программное обеспечение, обслуживание и сопровождение информационных систем»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2026 г.г. по 1000,0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10035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Открытый и безопасный район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2174,6 тыс.руб. (0,7%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2194,6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2194,6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100357" name="Text Box 9"/>
          <p:cNvSpPr txBox="1">
            <a:spLocks noChangeArrowheads="1"/>
          </p:cNvSpPr>
          <p:nvPr/>
        </p:nvSpPr>
        <p:spPr bwMode="auto">
          <a:xfrm rot="10800000" flipV="1">
            <a:off x="4748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100358" name="Скругленный прямоугольник 6"/>
          <p:cNvGrpSpPr>
            <a:grpSpLocks/>
          </p:cNvGrpSpPr>
          <p:nvPr/>
        </p:nvGrpSpPr>
        <p:grpSpPr bwMode="auto">
          <a:xfrm>
            <a:off x="4859338" y="2997200"/>
            <a:ext cx="3959225" cy="1871663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3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«Профилактика правонарушений и наркомании, борьба с преступностью и обеспечение безопасности граждан»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2024г. – 774,6 тыс.руб., 2025  – 2026 г.г. – 794,6 тыс.руб.</a:t>
              </a:r>
              <a:r>
                <a:rPr lang="ru-RU" altLang="ru-RU" sz="1600">
                  <a:latin typeface="Times New Roman" pitchFamily="18" charset="0"/>
                </a:rPr>
                <a:t> ежегодно </a:t>
              </a:r>
            </a:p>
          </p:txBody>
        </p:sp>
      </p:grpSp>
      <p:grpSp>
        <p:nvGrpSpPr>
          <p:cNvPr id="100359" name="Скругленный прямоугольник 6"/>
          <p:cNvGrpSpPr>
            <a:grpSpLocks/>
          </p:cNvGrpSpPr>
          <p:nvPr/>
        </p:nvGrpSpPr>
        <p:grpSpPr bwMode="auto">
          <a:xfrm>
            <a:off x="250825" y="4221163"/>
            <a:ext cx="4105275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уровня информационной открытости органов местного самоуправления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2026 г.г. по 400,0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2024 год – 52268,4 тыс.руб.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2025 год – 51165,4 тыс.руб.         2026 год – 52120,6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3688" cy="1871663"/>
            <a:chOff x="42" y="2454"/>
            <a:chExt cx="2681" cy="378"/>
          </a:xfrm>
        </p:grpSpPr>
        <p:pic>
          <p:nvPicPr>
            <p:cNvPr id="1013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</a:t>
              </a:r>
              <a:r>
                <a:rPr lang="ru-RU" altLang="ru-RU" sz="1600">
                  <a:latin typeface="Times New Roman" pitchFamily="18" charset="0"/>
                </a:rPr>
                <a:t> – </a:t>
              </a:r>
              <a:r>
                <a:rPr lang="ru-RU" altLang="ru-RU" sz="1600" b="1">
                  <a:latin typeface="Times New Roman" pitchFamily="18" charset="0"/>
                </a:rPr>
                <a:t>2026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г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г</a:t>
              </a:r>
              <a:r>
                <a:rPr lang="ru-RU" altLang="ru-RU" sz="1600">
                  <a:latin typeface="Times New Roman" pitchFamily="18" charset="0"/>
                </a:rPr>
                <a:t>. – по </a:t>
              </a:r>
              <a:r>
                <a:rPr lang="ru-RU" altLang="ru-RU" sz="1600" b="1">
                  <a:latin typeface="Times New Roman" pitchFamily="18" charset="0"/>
                </a:rPr>
                <a:t>20599,5 </a:t>
              </a:r>
              <a:r>
                <a:rPr lang="ru-RU" altLang="ru-RU" sz="1600">
                  <a:latin typeface="Times New Roman" pitchFamily="18" charset="0"/>
                </a:rPr>
                <a:t>тыс.руб. ежегодно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1379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10139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2024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5222,1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тыс.руб., 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2025-2026 г.г.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ежегодно по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5222,0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1380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91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Calibri" pitchFamily="34" charset="0"/>
                </a:rPr>
                <a:t>Резервный фонд администрации Тейковского муниципального района 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400" b="1"/>
                <a:t>2024</a:t>
              </a:r>
              <a:r>
                <a:rPr lang="ru-RU" altLang="ru-RU" sz="1400" b="1">
                  <a:latin typeface="Calibri" pitchFamily="34" charset="0"/>
                </a:rPr>
                <a:t> – </a:t>
              </a:r>
              <a:r>
                <a:rPr lang="ru-RU" altLang="ru-RU" sz="1400" b="1"/>
                <a:t>741,7</a:t>
              </a:r>
              <a:r>
                <a:rPr lang="ru-RU" altLang="ru-RU" sz="1400" b="1">
                  <a:latin typeface="Calibri" pitchFamily="34" charset="0"/>
                </a:rPr>
                <a:t> </a:t>
              </a:r>
              <a:r>
                <a:rPr lang="ru-RU" altLang="ru-RU" sz="1400">
                  <a:latin typeface="Calibri" pitchFamily="34" charset="0"/>
                </a:rPr>
                <a:t>т.р.;</a:t>
              </a:r>
              <a:r>
                <a:rPr lang="ru-RU" altLang="ru-RU" sz="1400" b="1">
                  <a:latin typeface="Calibri" pitchFamily="34" charset="0"/>
                </a:rPr>
                <a:t> </a:t>
              </a:r>
              <a:r>
                <a:rPr lang="ru-RU" altLang="ru-RU" sz="1400" b="1"/>
                <a:t>2025</a:t>
              </a:r>
              <a:r>
                <a:rPr lang="ru-RU" altLang="ru-RU" sz="1400" b="1">
                  <a:latin typeface="Calibri" pitchFamily="34" charset="0"/>
                </a:rPr>
                <a:t> – </a:t>
              </a:r>
              <a:r>
                <a:rPr lang="ru-RU" altLang="ru-RU" sz="1400" b="1"/>
                <a:t>4709,6</a:t>
              </a:r>
              <a:r>
                <a:rPr lang="ru-RU" altLang="ru-RU" sz="1400" b="1">
                  <a:latin typeface="Calibri" pitchFamily="34" charset="0"/>
                </a:rPr>
                <a:t> </a:t>
              </a:r>
              <a:r>
                <a:rPr lang="ru-RU" altLang="ru-RU" sz="1400">
                  <a:latin typeface="Calibri" pitchFamily="34" charset="0"/>
                </a:rPr>
                <a:t>т.р.;</a:t>
              </a:r>
            </a:p>
            <a:p>
              <a:pPr algn="ctr"/>
              <a:r>
                <a:rPr lang="ru-RU" altLang="ru-RU" sz="1400" b="1"/>
                <a:t>2026</a:t>
              </a:r>
              <a:r>
                <a:rPr lang="ru-RU" altLang="ru-RU" sz="1400" b="1">
                  <a:latin typeface="Calibri" pitchFamily="34" charset="0"/>
                </a:rPr>
                <a:t> –</a:t>
              </a:r>
              <a:r>
                <a:rPr lang="ru-RU" altLang="ru-RU" sz="1400" b="1"/>
                <a:t> 9410,5 </a:t>
              </a:r>
              <a:r>
                <a:rPr lang="ru-RU" altLang="ru-RU" sz="1400">
                  <a:latin typeface="Calibri" pitchFamily="34" charset="0"/>
                </a:rPr>
                <a:t>тыс.руб.</a:t>
              </a:r>
              <a:r>
                <a:rPr lang="ru-RU" altLang="ru-RU" sz="1400" b="1">
                  <a:latin typeface="Calibri" pitchFamily="34" charset="0"/>
                </a:rPr>
                <a:t> </a:t>
              </a:r>
            </a:p>
          </p:txBody>
        </p:sp>
      </p:grpSp>
      <p:grpSp>
        <p:nvGrpSpPr>
          <p:cNvPr id="10138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101388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9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Функционирование высшего должностного лица Тейковского муниципального района   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</a:t>
              </a:r>
              <a:r>
                <a:rPr lang="ru-RU" altLang="ru-RU" sz="1600" b="1">
                  <a:latin typeface="Times New Roman" pitchFamily="18" charset="0"/>
                </a:rPr>
                <a:t>  1706,9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01382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10138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7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отдела образования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2024-2026 г.г.</a:t>
              </a:r>
              <a:r>
                <a:rPr lang="ru-RU" altLang="ru-RU" sz="1600">
                  <a:latin typeface="Times New Roman" pitchFamily="18" charset="0"/>
                </a:rPr>
                <a:t> по</a:t>
              </a:r>
              <a:r>
                <a:rPr lang="ru-RU" altLang="ru-RU" sz="1600" b="1">
                  <a:latin typeface="Times New Roman" pitchFamily="18" charset="0"/>
                </a:rPr>
                <a:t>  2001,8 </a:t>
              </a:r>
              <a:r>
                <a:rPr lang="ru-RU" altLang="ru-RU" sz="1600">
                  <a:latin typeface="Times New Roman" pitchFamily="18" charset="0"/>
                </a:rPr>
                <a:t>т.руб.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1383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101384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5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2716,0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02" name="Скругленный прямоугольник 3"/>
          <p:cNvGrpSpPr>
            <a:grpSpLocks/>
          </p:cNvGrpSpPr>
          <p:nvPr/>
        </p:nvGrpSpPr>
        <p:grpSpPr bwMode="auto">
          <a:xfrm>
            <a:off x="2124075" y="476250"/>
            <a:ext cx="5040313" cy="1366838"/>
            <a:chOff x="118" y="2459"/>
            <a:chExt cx="2590" cy="324"/>
          </a:xfrm>
        </p:grpSpPr>
        <p:pic>
          <p:nvPicPr>
            <p:cNvPr id="10241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2025 г.г</a:t>
              </a:r>
              <a:r>
                <a:rPr lang="ru-RU" altLang="ru-RU" sz="1600">
                  <a:latin typeface="Times New Roman" pitchFamily="18" charset="0"/>
                </a:rPr>
                <a:t>.-</a:t>
              </a:r>
              <a:r>
                <a:rPr lang="ru-RU" altLang="ru-RU" sz="1400">
                  <a:latin typeface="Times New Roman" pitchFamily="18" charset="0"/>
                </a:rPr>
                <a:t> по</a:t>
              </a:r>
              <a:r>
                <a:rPr lang="ru-RU" altLang="ru-RU" sz="1600">
                  <a:latin typeface="Times New Roman" pitchFamily="18" charset="0"/>
                </a:rPr>
                <a:t>  </a:t>
              </a:r>
              <a:r>
                <a:rPr lang="ru-RU" altLang="ru-RU" sz="1600" b="1">
                  <a:latin typeface="Times New Roman" pitchFamily="18" charset="0"/>
                </a:rPr>
                <a:t>50,0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2403" name="Скругленный прямоугольник 3"/>
          <p:cNvGrpSpPr>
            <a:grpSpLocks/>
          </p:cNvGrpSpPr>
          <p:nvPr/>
        </p:nvGrpSpPr>
        <p:grpSpPr bwMode="auto">
          <a:xfrm>
            <a:off x="4716463" y="5229225"/>
            <a:ext cx="3960812" cy="1439863"/>
            <a:chOff x="118" y="2459"/>
            <a:chExt cx="2590" cy="324"/>
          </a:xfrm>
        </p:grpSpPr>
        <p:pic>
          <p:nvPicPr>
            <p:cNvPr id="10241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г.- 400,0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102404" name="Скругленный прямоугольник 3"/>
          <p:cNvGrpSpPr>
            <a:grpSpLocks/>
          </p:cNvGrpSpPr>
          <p:nvPr/>
        </p:nvGrpSpPr>
        <p:grpSpPr bwMode="auto">
          <a:xfrm>
            <a:off x="4572000" y="2133600"/>
            <a:ext cx="4319588" cy="2808288"/>
            <a:chOff x="118" y="2459"/>
            <a:chExt cx="2590" cy="324"/>
          </a:xfrm>
        </p:grpSpPr>
        <p:pic>
          <p:nvPicPr>
            <p:cNvPr id="10241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      Исполнение муниципальных гарантий        Тейковского муниципального района без права регрессного требования гаранта к принципалу или уступки гаранту прав     требования бенефициара к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принципалу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 2024г. – 6238,8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  <a:r>
                <a:rPr lang="ru-RU" altLang="ru-RU" sz="1600" b="1">
                  <a:latin typeface="Times New Roman" pitchFamily="18" charset="0"/>
                </a:rPr>
                <a:t> 2025 г.- 6614,3 </a:t>
              </a:r>
              <a:r>
                <a:rPr lang="ru-RU" altLang="ru-RU" sz="1600">
                  <a:latin typeface="Times New Roman" pitchFamily="18" charset="0"/>
                </a:rPr>
                <a:t>тыс.руб.,</a:t>
              </a:r>
              <a:r>
                <a:rPr lang="ru-RU" altLang="ru-RU" sz="1600" b="1">
                  <a:latin typeface="Times New Roman" pitchFamily="18" charset="0"/>
                </a:rPr>
                <a:t> 2026 г. – 3209,1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 </a:t>
              </a:r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102405" name="Скругленный прямоугольник 3"/>
          <p:cNvGrpSpPr>
            <a:grpSpLocks/>
          </p:cNvGrpSpPr>
          <p:nvPr/>
        </p:nvGrpSpPr>
        <p:grpSpPr bwMode="auto">
          <a:xfrm>
            <a:off x="468313" y="2276475"/>
            <a:ext cx="3743325" cy="2232025"/>
            <a:chOff x="118" y="2459"/>
            <a:chExt cx="2590" cy="324"/>
          </a:xfrm>
        </p:grpSpPr>
        <p:pic>
          <p:nvPicPr>
            <p:cNvPr id="10240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2024 </a:t>
              </a:r>
              <a:r>
                <a:rPr lang="ru-RU" altLang="ru-RU" sz="1600">
                  <a:latin typeface="Times New Roman" pitchFamily="18" charset="0"/>
                </a:rPr>
                <a:t>– </a:t>
              </a:r>
              <a:r>
                <a:rPr lang="ru-RU" altLang="ru-RU" sz="1600" b="1">
                  <a:latin typeface="Times New Roman" pitchFamily="18" charset="0"/>
                </a:rPr>
                <a:t>9222,5 </a:t>
              </a:r>
              <a:r>
                <a:rPr lang="ru-RU" altLang="ru-RU" sz="1600">
                  <a:latin typeface="Times New Roman" pitchFamily="18" charset="0"/>
                </a:rPr>
                <a:t>тыс.руб.; </a:t>
              </a:r>
              <a:r>
                <a:rPr lang="ru-RU" altLang="ru-RU" sz="1600" b="1">
                  <a:latin typeface="Times New Roman" pitchFamily="18" charset="0"/>
                </a:rPr>
                <a:t>2025 –2026 г.г. </a:t>
              </a:r>
              <a:r>
                <a:rPr lang="ru-RU" altLang="ru-RU" sz="1600">
                  <a:latin typeface="Times New Roman" pitchFamily="18" charset="0"/>
                </a:rPr>
                <a:t>по</a:t>
              </a:r>
              <a:r>
                <a:rPr lang="ru-RU" altLang="ru-RU" sz="1600" b="1">
                  <a:latin typeface="Times New Roman" pitchFamily="18" charset="0"/>
                </a:rPr>
                <a:t> 5462,4 </a:t>
              </a:r>
              <a:r>
                <a:rPr lang="ru-RU" altLang="ru-RU" sz="1600">
                  <a:latin typeface="Times New Roman" pitchFamily="18" charset="0"/>
                </a:rPr>
                <a:t>тыс.руб. 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2406" name="Скругленный прямоугольник 3"/>
          <p:cNvGrpSpPr>
            <a:grpSpLocks/>
          </p:cNvGrpSpPr>
          <p:nvPr/>
        </p:nvGrpSpPr>
        <p:grpSpPr bwMode="auto">
          <a:xfrm>
            <a:off x="395288" y="4581525"/>
            <a:ext cx="3744912" cy="2016125"/>
            <a:chOff x="118" y="2459"/>
            <a:chExt cx="2590" cy="324"/>
          </a:xfrm>
        </p:grpSpPr>
        <p:pic>
          <p:nvPicPr>
            <p:cNvPr id="10240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характера, пожарная безопасность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2024 г.-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1286,3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endParaRPr lang="ru-RU" altLang="ru-RU" sz="14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944688"/>
            <a:chOff x="118" y="2459"/>
            <a:chExt cx="2590" cy="324"/>
          </a:xfrm>
        </p:grpSpPr>
        <p:pic>
          <p:nvPicPr>
            <p:cNvPr id="103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Организация дополнительного пенсионного обеспечения отдельных категорий граждан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-  2026 г. по 1792,3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ежегодно</a:t>
              </a:r>
              <a:endParaRPr lang="ru-RU" altLang="ru-RU" sz="1600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4859338" y="1484313"/>
            <a:ext cx="3673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.</a:t>
            </a:r>
          </a:p>
        </p:txBody>
      </p:sp>
      <p:grpSp>
        <p:nvGrpSpPr>
          <p:cNvPr id="103428" name="Скругленный прямоугольник 3"/>
          <p:cNvGrpSpPr>
            <a:grpSpLocks/>
          </p:cNvGrpSpPr>
          <p:nvPr/>
        </p:nvGrpSpPr>
        <p:grpSpPr bwMode="auto">
          <a:xfrm>
            <a:off x="4572000" y="2852738"/>
            <a:ext cx="4321175" cy="1800225"/>
            <a:chOff x="118" y="2459"/>
            <a:chExt cx="2590" cy="324"/>
          </a:xfrm>
        </p:grpSpPr>
        <p:pic>
          <p:nvPicPr>
            <p:cNvPr id="1034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совещания, семинары.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2025 </a:t>
              </a:r>
              <a:r>
                <a:rPr lang="ru-RU" altLang="ru-RU" sz="1400" b="1">
                  <a:latin typeface="Times New Roman" pitchFamily="18" charset="0"/>
                </a:rPr>
                <a:t>г.г</a:t>
              </a:r>
              <a:r>
                <a:rPr lang="ru-RU" altLang="ru-RU" sz="1400">
                  <a:latin typeface="Times New Roman" pitchFamily="18" charset="0"/>
                </a:rPr>
                <a:t>. – по 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290,5 </a:t>
              </a:r>
              <a:r>
                <a:rPr lang="ru-RU" altLang="ru-RU" sz="1400" b="1">
                  <a:latin typeface="Times New Roman" pitchFamily="18" charset="0"/>
                </a:rPr>
                <a:t>тыс.руб</a:t>
              </a:r>
              <a:r>
                <a:rPr lang="ru-RU" altLang="ru-RU" sz="1400">
                  <a:latin typeface="Times New Roman" pitchFamily="18" charset="0"/>
                </a:rPr>
                <a:t>. ежегодно</a:t>
              </a:r>
              <a:endParaRPr lang="ru-RU" altLang="ru-RU" sz="16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</a:t>
            </a:r>
          </a:p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2024 год – 934,3 тыс.руб.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2025 год – 934,3 тыс.руб.         2026 год – 934,3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0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800225"/>
            <a:chOff x="42" y="2454"/>
            <a:chExt cx="2681" cy="378"/>
          </a:xfrm>
        </p:grpSpPr>
        <p:pic>
          <p:nvPicPr>
            <p:cNvPr id="10445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Совета   Тейковского муниципального района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2024-2026 </a:t>
              </a:r>
              <a:r>
                <a:rPr lang="ru-RU" altLang="ru-RU" sz="1600">
                  <a:latin typeface="Times New Roman" pitchFamily="18" charset="0"/>
                </a:rPr>
                <a:t>по </a:t>
              </a:r>
              <a:r>
                <a:rPr lang="ru-RU" altLang="ru-RU" sz="1600" b="1">
                  <a:latin typeface="Times New Roman" pitchFamily="18" charset="0"/>
                </a:rPr>
                <a:t>934,3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2024 год – 558,2 тыс.руб.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2025 год – 620,1 тыс.руб.         2026 год – 620,1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474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548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</a:t>
              </a:r>
              <a:r>
                <a:rPr lang="ru-RU" altLang="ru-RU" sz="1400">
                  <a:latin typeface="Times New Roman" pitchFamily="18" charset="0"/>
                </a:rPr>
                <a:t>-  </a:t>
              </a:r>
              <a:r>
                <a:rPr lang="ru-RU" altLang="ru-RU" sz="1400" b="1">
                  <a:latin typeface="Times New Roman" pitchFamily="18" charset="0"/>
                </a:rPr>
                <a:t>324,0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600">
                  <a:latin typeface="Times New Roman" pitchFamily="18" charset="0"/>
                </a:rPr>
                <a:t>;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2025-2026 </a:t>
              </a:r>
              <a:r>
                <a:rPr lang="ru-RU" altLang="ru-RU" sz="1400">
                  <a:latin typeface="Times New Roman" pitchFamily="18" charset="0"/>
                </a:rPr>
                <a:t>по</a:t>
              </a:r>
              <a:r>
                <a:rPr lang="ru-RU" altLang="ru-RU" sz="1400" b="1">
                  <a:latin typeface="Times New Roman" pitchFamily="18" charset="0"/>
                </a:rPr>
                <a:t> 385,9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5475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5480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/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 </a:t>
              </a:r>
              <a:r>
                <a:rPr lang="ru-RU" altLang="ru-RU" sz="1400" b="1"/>
                <a:t>2024</a:t>
              </a:r>
              <a:r>
                <a:rPr lang="ru-RU" altLang="ru-RU" sz="1600" b="1">
                  <a:latin typeface="Calibri" pitchFamily="34" charset="0"/>
                </a:rPr>
                <a:t> – 2026 г.г. </a:t>
              </a:r>
              <a:r>
                <a:rPr lang="ru-RU" altLang="ru-RU" sz="1400">
                  <a:latin typeface="Calibri" pitchFamily="34" charset="0"/>
                </a:rPr>
                <a:t>по</a:t>
              </a:r>
              <a:r>
                <a:rPr lang="ru-RU" altLang="ru-RU" sz="1600" b="1">
                  <a:latin typeface="Calibri" pitchFamily="34" charset="0"/>
                </a:rPr>
                <a:t> 228,</a:t>
              </a:r>
              <a:r>
                <a:rPr lang="ru-RU" altLang="ru-RU" sz="1400" b="1"/>
                <a:t>1</a:t>
              </a:r>
              <a:r>
                <a:rPr lang="ru-RU" altLang="ru-RU" sz="1600" b="1">
                  <a:latin typeface="Calibri" pitchFamily="34" charset="0"/>
                </a:rPr>
                <a:t> тыс.руб. </a:t>
              </a:r>
              <a:r>
                <a:rPr lang="ru-RU" altLang="ru-RU" sz="1600">
                  <a:latin typeface="Calibri" pitchFamily="34" charset="0"/>
                </a:rPr>
                <a:t>ежегодно</a:t>
              </a:r>
            </a:p>
          </p:txBody>
        </p:sp>
      </p:grpSp>
      <p:grpSp>
        <p:nvGrpSpPr>
          <p:cNvPr id="105476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5477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78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2024- 2026 г.г. – </a:t>
              </a:r>
              <a:r>
                <a:rPr lang="ru-RU" altLang="ru-RU" sz="1600">
                  <a:latin typeface="Times New Roman" pitchFamily="18" charset="0"/>
                </a:rPr>
                <a:t>по</a:t>
              </a:r>
              <a:r>
                <a:rPr lang="ru-RU" altLang="ru-RU" sz="1600" b="1">
                  <a:latin typeface="Times New Roman" pitchFamily="18" charset="0"/>
                </a:rPr>
                <a:t> 6,1 тыс. 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Реализация полномочий Российской Федерации</a:t>
            </a:r>
          </a:p>
          <a:p>
            <a:pPr algn="ctr"/>
            <a:endParaRPr lang="ru-RU" altLang="ru-RU" b="1" i="1">
              <a:latin typeface="Times New Roman" pitchFamily="18" charset="0"/>
            </a:endParaRPr>
          </a:p>
          <a:p>
            <a:pPr algn="ctr"/>
            <a:r>
              <a:rPr lang="ru-RU" altLang="ru-RU" b="1" i="1">
                <a:latin typeface="Times New Roman" pitchFamily="18" charset="0"/>
              </a:rPr>
              <a:t>2024 год – 0,2 тыс.руб.; 2025 – 0,2 тыс.руб.</a:t>
            </a: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106498" name="Скругленный прямоугольник 5"/>
          <p:cNvGrpSpPr>
            <a:grpSpLocks/>
          </p:cNvGrpSpPr>
          <p:nvPr/>
        </p:nvGrpSpPr>
        <p:grpSpPr bwMode="auto">
          <a:xfrm>
            <a:off x="1331913" y="2060575"/>
            <a:ext cx="6769100" cy="1441450"/>
            <a:chOff x="84" y="1318"/>
            <a:chExt cx="2565" cy="390"/>
          </a:xfrm>
        </p:grpSpPr>
        <p:pic>
          <p:nvPicPr>
            <p:cNvPr id="10649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0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0,2 тыс.руб.; 2025 г. – 0,2 тыс.руб.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параметры бюджета Тейковского муниципального </a:t>
            </a:r>
          </a:p>
          <a:p>
            <a:pPr algn="ctr"/>
            <a:r>
              <a:rPr lang="ru-RU" altLang="ru-RU" sz="2000" b="1">
                <a:latin typeface="Times New Roman" pitchFamily="18" charset="0"/>
              </a:rPr>
              <a:t>  района  в 2024 год и плановый период 2025 и 2026  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5038725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2026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302351,8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333975,0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282565,8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69705,4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72631,8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76096,7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232646,4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261343,2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206469,1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302351,8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333975,0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282565,8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4096,5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8366,2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Муниципальный долг Тейковского муниципального района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/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Оценка на 01.01.2024 г. – 16062,3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01.01.2025 г. – 9823,5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01.01.2026г. – 3209,1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01.01.2027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7522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7523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2-17-04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2-20-78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3. Электронная почта: </a:t>
            </a:r>
            <a:r>
              <a:rPr lang="en-US" altLang="ru-RU" sz="1800" b="1" smtClean="0">
                <a:latin typeface="Times New Roman" pitchFamily="18" charset="0"/>
              </a:rPr>
              <a:t>raifoteik@mail</a:t>
            </a:r>
            <a:r>
              <a:rPr lang="ru-RU" altLang="ru-RU" sz="1800" b="1" smtClean="0">
                <a:latin typeface="Times New Roman" pitchFamily="18" charset="0"/>
              </a:rPr>
              <a:t>.</a:t>
            </a:r>
            <a:r>
              <a:rPr lang="en-US" altLang="ru-RU" sz="1800" b="1" smtClean="0">
                <a:latin typeface="Times New Roman" pitchFamily="18" charset="0"/>
              </a:rPr>
              <a:t>ru</a:t>
            </a: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8546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8547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95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860800"/>
            <a:ext cx="6400800" cy="17541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Тейковский муниципальный район»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2023 г 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mtClean="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доходов бюджета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за 2024-2026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5" name="Диаграмма" r:id="rId4" imgW="6096135" imgH="4067089" progId="MSGraph.Chart.8">
              <p:embed followColorScheme="full"/>
            </p:oleObj>
          </a:graphicData>
        </a:graphic>
      </p:graphicFrame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2024 г.</a:t>
            </a:r>
          </a:p>
          <a:p>
            <a:pPr algn="ctr"/>
            <a:r>
              <a:rPr lang="ru-RU" sz="1400" b="1"/>
              <a:t>Всего доходов – 302,3 млн.руб.</a:t>
            </a:r>
          </a:p>
        </p:txBody>
      </p:sp>
      <p:sp>
        <p:nvSpPr>
          <p:cNvPr id="36901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232,6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77,0%</a:t>
            </a:r>
          </a:p>
        </p:txBody>
      </p:sp>
      <p:sp>
        <p:nvSpPr>
          <p:cNvPr id="36902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59,4 млн.руб. 19,6%</a:t>
            </a:r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10,3 млн. руб. 3,4%</a:t>
            </a:r>
          </a:p>
        </p:txBody>
      </p:sp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6" name="Диаграмма" r:id="rId5" imgW="6096135" imgH="4067089" progId="MSGraph.Chart.8">
              <p:embed followColorScheme="full"/>
            </p:oleObj>
          </a:graphicData>
        </a:graphic>
      </p:graphicFrame>
      <p:sp>
        <p:nvSpPr>
          <p:cNvPr id="36904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2025 г.</a:t>
            </a:r>
          </a:p>
          <a:p>
            <a:pPr algn="ctr"/>
            <a:r>
              <a:rPr lang="ru-RU" sz="1400" b="1"/>
              <a:t>Всего доходов – 333,9 млн.руб.</a:t>
            </a:r>
          </a:p>
        </p:txBody>
      </p:sp>
      <p:sp>
        <p:nvSpPr>
          <p:cNvPr id="36905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62,9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18,8%</a:t>
            </a:r>
          </a:p>
        </p:txBody>
      </p:sp>
      <p:sp>
        <p:nvSpPr>
          <p:cNvPr id="36906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261,3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78,3%</a:t>
            </a:r>
          </a:p>
        </p:txBody>
      </p:sp>
      <p:sp>
        <p:nvSpPr>
          <p:cNvPr id="36907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</a:rPr>
              <a:t>9,7 млн. руб. 2,9%</a:t>
            </a:r>
          </a:p>
        </p:txBody>
      </p:sp>
      <p:sp>
        <p:nvSpPr>
          <p:cNvPr id="36908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7" name="Object 33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p:oleObj spid="_x0000_s36897" name="Диаграмма" r:id="rId6" imgW="6096135" imgH="4067089" progId="MSGraph.Chart.8">
              <p:embed followColorScheme="full"/>
            </p:oleObj>
          </a:graphicData>
        </a:graphic>
      </p:graphicFrame>
      <p:sp>
        <p:nvSpPr>
          <p:cNvPr id="36909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66,5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23,5%</a:t>
            </a:r>
          </a:p>
        </p:txBody>
      </p:sp>
      <p:sp>
        <p:nvSpPr>
          <p:cNvPr id="36910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206,5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73,1%</a:t>
            </a:r>
          </a:p>
        </p:txBody>
      </p:sp>
      <p:sp>
        <p:nvSpPr>
          <p:cNvPr id="36911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</a:rPr>
              <a:t>9,6 млн. руб. 3,4%</a:t>
            </a:r>
          </a:p>
        </p:txBody>
      </p:sp>
      <p:sp>
        <p:nvSpPr>
          <p:cNvPr id="36912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2026 г.</a:t>
            </a:r>
          </a:p>
          <a:p>
            <a:pPr algn="ctr"/>
            <a:r>
              <a:rPr lang="ru-RU" sz="1400" b="1"/>
              <a:t>Всего доходов – 282,6 млн.руб.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безвозмездных поступлений в бюджет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на 2024-2026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744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2024 г.</a:t>
            </a:r>
          </a:p>
          <a:p>
            <a:pPr algn="ctr"/>
            <a:r>
              <a:rPr lang="ru-RU" sz="1400" b="1"/>
              <a:t>Всего –232,6 млн.руб.</a:t>
            </a:r>
          </a:p>
        </p:txBody>
      </p:sp>
      <p:sp>
        <p:nvSpPr>
          <p:cNvPr id="71745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2025 г.</a:t>
            </a:r>
          </a:p>
          <a:p>
            <a:pPr algn="ctr"/>
            <a:r>
              <a:rPr lang="ru-RU" sz="1400" b="1"/>
              <a:t>Всего – 261,3 млн.руб.</a:t>
            </a:r>
          </a:p>
        </p:txBody>
      </p:sp>
      <p:sp>
        <p:nvSpPr>
          <p:cNvPr id="71746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702" name="Object 22"/>
          <p:cNvGraphicFramePr>
            <a:graphicFrameLocks noChangeAspect="1"/>
          </p:cNvGraphicFramePr>
          <p:nvPr/>
        </p:nvGraphicFramePr>
        <p:xfrm>
          <a:off x="1979613" y="3429000"/>
          <a:ext cx="6562725" cy="4518025"/>
        </p:xfrm>
        <a:graphic>
          <a:graphicData uri="http://schemas.openxmlformats.org/presentationml/2006/ole">
            <p:oleObj spid="_x0000_s71702" name="Диаграмма" r:id="rId4" imgW="6096135" imgH="4067089" progId="MSGraph.Chart.8">
              <p:embed followColorScheme="full"/>
            </p:oleObj>
          </a:graphicData>
        </a:graphic>
      </p:graphicFrame>
      <p:sp>
        <p:nvSpPr>
          <p:cNvPr id="71747" name="Rectangle 16"/>
          <p:cNvSpPr>
            <a:spLocks noChangeArrowheads="1"/>
          </p:cNvSpPr>
          <p:nvPr/>
        </p:nvSpPr>
        <p:spPr bwMode="auto">
          <a:xfrm>
            <a:off x="3276600" y="4797425"/>
            <a:ext cx="20875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10,1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4,9%</a:t>
            </a:r>
          </a:p>
        </p:txBody>
      </p:sp>
      <p:sp>
        <p:nvSpPr>
          <p:cNvPr id="71748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104,8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50,7%</a:t>
            </a:r>
          </a:p>
        </p:txBody>
      </p:sp>
      <p:sp>
        <p:nvSpPr>
          <p:cNvPr id="71749" name="Rectangle 18"/>
          <p:cNvSpPr>
            <a:spLocks noChangeArrowheads="1"/>
          </p:cNvSpPr>
          <p:nvPr/>
        </p:nvSpPr>
        <p:spPr bwMode="auto">
          <a:xfrm>
            <a:off x="4932363" y="5013325"/>
            <a:ext cx="13700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</a:rPr>
              <a:t>91,2 млн. руб. 44,2%</a:t>
            </a:r>
          </a:p>
        </p:txBody>
      </p:sp>
      <p:sp>
        <p:nvSpPr>
          <p:cNvPr id="71750" name="Rectangle 19"/>
          <p:cNvSpPr>
            <a:spLocks noChangeArrowheads="1"/>
          </p:cNvSpPr>
          <p:nvPr/>
        </p:nvSpPr>
        <p:spPr bwMode="auto">
          <a:xfrm>
            <a:off x="21240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2026 г.</a:t>
            </a:r>
          </a:p>
          <a:p>
            <a:pPr algn="ctr"/>
            <a:r>
              <a:rPr lang="ru-RU" sz="1400" b="1"/>
              <a:t>Всего  – 206,5 млн.руб.</a:t>
            </a:r>
          </a:p>
        </p:txBody>
      </p:sp>
      <p:graphicFrame>
        <p:nvGraphicFramePr>
          <p:cNvPr id="71703" name="Object 23"/>
          <p:cNvGraphicFramePr>
            <a:graphicFrameLocks noChangeAspect="1"/>
          </p:cNvGraphicFramePr>
          <p:nvPr/>
        </p:nvGraphicFramePr>
        <p:xfrm>
          <a:off x="4716463" y="1125538"/>
          <a:ext cx="4427537" cy="3311525"/>
        </p:xfrm>
        <a:graphic>
          <a:graphicData uri="http://schemas.openxmlformats.org/presentationml/2006/ole">
            <p:oleObj spid="_x0000_s71703" name="Диаграмма" r:id="rId5" imgW="6096135" imgH="4067089" progId="MSGraph.Chart.8">
              <p:embed followColorScheme="full"/>
            </p:oleObj>
          </a:graphicData>
        </a:graphic>
      </p:graphicFrame>
      <p:sp>
        <p:nvSpPr>
          <p:cNvPr id="71751" name="Rectangle 22"/>
          <p:cNvSpPr>
            <a:spLocks noChangeArrowheads="1"/>
          </p:cNvSpPr>
          <p:nvPr/>
        </p:nvSpPr>
        <p:spPr bwMode="auto">
          <a:xfrm>
            <a:off x="7235825" y="2708275"/>
            <a:ext cx="1709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91,2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34,9%</a:t>
            </a:r>
          </a:p>
        </p:txBody>
      </p:sp>
      <p:sp>
        <p:nvSpPr>
          <p:cNvPr id="71752" name="Rectangle 23"/>
          <p:cNvSpPr>
            <a:spLocks noChangeArrowheads="1"/>
          </p:cNvSpPr>
          <p:nvPr/>
        </p:nvSpPr>
        <p:spPr bwMode="auto">
          <a:xfrm>
            <a:off x="5148263" y="2349500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105,2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40,3%</a:t>
            </a:r>
          </a:p>
        </p:txBody>
      </p:sp>
      <p:sp>
        <p:nvSpPr>
          <p:cNvPr id="71753" name="Rectangle 24"/>
          <p:cNvSpPr>
            <a:spLocks noChangeArrowheads="1"/>
          </p:cNvSpPr>
          <p:nvPr/>
        </p:nvSpPr>
        <p:spPr bwMode="auto">
          <a:xfrm>
            <a:off x="5364163" y="191611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60,3 млн. руб.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23,1%</a:t>
            </a:r>
          </a:p>
        </p:txBody>
      </p:sp>
      <p:graphicFrame>
        <p:nvGraphicFramePr>
          <p:cNvPr id="71741" name="Object 61"/>
          <p:cNvGraphicFramePr>
            <a:graphicFrameLocks noChangeAspect="1"/>
          </p:cNvGraphicFramePr>
          <p:nvPr/>
        </p:nvGraphicFramePr>
        <p:xfrm>
          <a:off x="0" y="1412875"/>
          <a:ext cx="4500563" cy="2879725"/>
        </p:xfrm>
        <a:graphic>
          <a:graphicData uri="http://schemas.openxmlformats.org/presentationml/2006/ole">
            <p:oleObj spid="_x0000_s71741" name="Диаграмма" r:id="rId6" imgW="6096135" imgH="4067089" progId="MSGraph.Chart.8">
              <p:embed followColorScheme="full"/>
            </p:oleObj>
          </a:graphicData>
        </a:graphic>
      </p:graphicFrame>
      <p:sp>
        <p:nvSpPr>
          <p:cNvPr id="71754" name="Text Box 8"/>
          <p:cNvSpPr txBox="1">
            <a:spLocks noChangeArrowheads="1"/>
          </p:cNvSpPr>
          <p:nvPr/>
        </p:nvSpPr>
        <p:spPr bwMode="auto">
          <a:xfrm>
            <a:off x="6732588" y="1989138"/>
            <a:ext cx="1728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4,6 млн. руб. </a:t>
            </a:r>
          </a:p>
          <a:p>
            <a:r>
              <a:rPr lang="ru-RU" sz="1300" b="1">
                <a:solidFill>
                  <a:schemeClr val="bg1"/>
                </a:solidFill>
              </a:rPr>
              <a:t>1,7%</a:t>
            </a:r>
          </a:p>
        </p:txBody>
      </p:sp>
      <p:sp>
        <p:nvSpPr>
          <p:cNvPr id="71755" name="Text Box 6"/>
          <p:cNvSpPr txBox="1">
            <a:spLocks noChangeArrowheads="1"/>
          </p:cNvSpPr>
          <p:nvPr/>
        </p:nvSpPr>
        <p:spPr bwMode="auto">
          <a:xfrm>
            <a:off x="2339975" y="2852738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101,5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43,6%</a:t>
            </a:r>
          </a:p>
        </p:txBody>
      </p:sp>
      <p:sp>
        <p:nvSpPr>
          <p:cNvPr id="71756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103,6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44,5%</a:t>
            </a:r>
          </a:p>
        </p:txBody>
      </p:sp>
      <p:sp>
        <p:nvSpPr>
          <p:cNvPr id="71757" name="Text Box 6"/>
          <p:cNvSpPr txBox="1">
            <a:spLocks noChangeArrowheads="1"/>
          </p:cNvSpPr>
          <p:nvPr/>
        </p:nvSpPr>
        <p:spPr bwMode="auto">
          <a:xfrm>
            <a:off x="539750" y="2060575"/>
            <a:ext cx="15589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23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10%</a:t>
            </a:r>
          </a:p>
        </p:txBody>
      </p:sp>
      <p:sp>
        <p:nvSpPr>
          <p:cNvPr id="71758" name="Text Box 6"/>
          <p:cNvSpPr txBox="1">
            <a:spLocks noChangeArrowheads="1"/>
          </p:cNvSpPr>
          <p:nvPr/>
        </p:nvSpPr>
        <p:spPr bwMode="auto">
          <a:xfrm>
            <a:off x="1692275" y="2205038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4,5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</a:rPr>
              <a:t>1,9%</a:t>
            </a:r>
          </a:p>
        </p:txBody>
      </p:sp>
      <p:sp>
        <p:nvSpPr>
          <p:cNvPr id="71759" name="Text Box 82"/>
          <p:cNvSpPr txBox="1">
            <a:spLocks noChangeArrowheads="1"/>
          </p:cNvSpPr>
          <p:nvPr/>
        </p:nvSpPr>
        <p:spPr bwMode="auto">
          <a:xfrm>
            <a:off x="4211638" y="4508500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0,4 млн.руб.,0,2%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35" name="Group 107"/>
          <p:cNvGraphicFramePr>
            <a:graphicFrameLocks noGrp="1"/>
          </p:cNvGraphicFramePr>
          <p:nvPr/>
        </p:nvGraphicFramePr>
        <p:xfrm>
          <a:off x="395288" y="1052513"/>
          <a:ext cx="8497887" cy="5751512"/>
        </p:xfrm>
        <a:graphic>
          <a:graphicData uri="http://schemas.openxmlformats.org/drawingml/2006/table">
            <a:tbl>
              <a:tblPr/>
              <a:tblGrid>
                <a:gridCol w="576262"/>
                <a:gridCol w="2997200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59387,9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62871,7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66519,7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44152,7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46822,9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49936,9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8935,4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9334,4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9490,4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5132,4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1317,0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10317,5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9577,0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5212,0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4598,8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4449,7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562,0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607,0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69705,4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72631,8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76096,7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57" name="Group 81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835525"/>
        </p:xfrm>
        <a:graphic>
          <a:graphicData uri="http://schemas.openxmlformats.org/drawingml/2006/table">
            <a:tbl>
              <a:tblPr/>
              <a:tblGrid>
                <a:gridCol w="3282950"/>
                <a:gridCol w="1839913"/>
                <a:gridCol w="1681162"/>
                <a:gridCol w="1441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2026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302351,8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333975,0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282565,8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34006,0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37713,6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40873,9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10508,5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5462,4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5462,4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21652,0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22340,4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22066,2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48920,8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30138,7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21702,7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171878,4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173571,5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169248,2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9790,9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9737,4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9708,7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5165,2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5221,0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4807,5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 Межбюджетные трансферты общего характера бюджетам бюджетной системы РФ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45363,5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8366,2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4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Расходы 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2024-2026 годы     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2024 год и плановый период 2025-2026 г.г.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год- 34006,0 т.р.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год- 40873,9 т.р.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год- 37713,6 т.р.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1706,9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934,3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администрации- 21164,0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0,2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5222,0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4709,6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3976,6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1706,9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934,3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администрации- 21144,0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Судебная система – 0,2 тыс.руб.</a:t>
            </a:r>
          </a:p>
          <a:p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5222,2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741,8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4256,6 тыс.руб.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1707,0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934,3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администрации- 21164,0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5222,0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9410,5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2436,1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13023</TotalTime>
  <Words>3269</Words>
  <Application>Microsoft Office PowerPoint</Application>
  <PresentationFormat>Экран (4:3)</PresentationFormat>
  <Paragraphs>920</Paragraphs>
  <Slides>42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Wingdings</vt:lpstr>
      <vt:lpstr>Тема Office</vt:lpstr>
      <vt:lpstr>Диаграмма</vt:lpstr>
      <vt:lpstr>БЮДЖЕТ ДЛЯ ГРАЖДАН   Проект бюджета Тейковского муниципального района на 2024 год и плановый период  2025-2026 годов</vt:lpstr>
      <vt:lpstr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Слайд 3</vt:lpstr>
      <vt:lpstr>Слайд 4</vt:lpstr>
      <vt:lpstr>Структура  доходов бюджета Тейковского муниципального района   за 2024-2026 г.г.</vt:lpstr>
      <vt:lpstr>Структура  безвозмездных поступлений в бюджет  Тейковского муниципального района   на 2024-2026 г.г.</vt:lpstr>
      <vt:lpstr>Налоговые и неналоговые доходы  бюджета Тейковского муниципального района по видам доходов, тыс. рублей</vt:lpstr>
      <vt:lpstr>Слайд 8</vt:lpstr>
      <vt:lpstr>Планирование бюджетных ассигнований на 2024 год и плановый период 2025-2026 г.г. по разделу 0100 «Общегосударственные вопросы»</vt:lpstr>
      <vt:lpstr>Планирование бюджетных ассигнований на 2024 год и плановый период 2025-2026 г.г. по разделу 0300 «Национальная безопасность и правоохранительная деятельность»</vt:lpstr>
      <vt:lpstr>Планирование бюджетных ассигнований на 2024 год и плановый период 2025-2026 г.г. по разделу 0400 «Национальная экономика»</vt:lpstr>
      <vt:lpstr>Планирование бюджетных ассигнований на 2024 год и плановый период 2025-2026 г.г. по разделу 0500 «Жилищно-коммунальное хозяйство»</vt:lpstr>
      <vt:lpstr>Планирование бюджетных ассигнований на 2024 год и плановый период 2025-2026 г.г. по разделу 0700 «Образование»</vt:lpstr>
      <vt:lpstr>Планирование бюджетных ассигнований на 2024 год и плановый период 2025-2026 г.г. по разделу 0800 «Культура, кинематография»</vt:lpstr>
      <vt:lpstr>Планирование бюджетных ассигнований на 2024 год и плановый период 2025-2026 г.г. по разделу 1000 «Социальная политика»</vt:lpstr>
      <vt:lpstr>Планирование бюджетных ассигнований на 2024 год и плановый период 2025-2026 г.г. по разделу 1100 «Физическая культура и спорт»</vt:lpstr>
      <vt:lpstr>Планирование бюджетных ассигнований на 2024 год и плановый период 2025-2026 г.г. по разделу «Межбюджетные трансферты общего характера бюджетам бюджетной системы Российской Федерации»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Муниципальный долг Тейковского муниципального района  Оценка на 01.01.2024 г. – 16062,3 тыс.руб. Прогноз на 01.01.2025 г. – 9823,5 тыс.руб. Прогноз на 01.01.2026г. – 3209,1 тыс.руб. Прогноз на 01.01.2027 г. – 0,0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210</cp:revision>
  <dcterms:created xsi:type="dcterms:W3CDTF">2016-05-10T06:05:12Z</dcterms:created>
  <dcterms:modified xsi:type="dcterms:W3CDTF">2023-11-23T10:53:07Z</dcterms:modified>
</cp:coreProperties>
</file>