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4"/>
  </p:notesMasterIdLst>
  <p:sldIdLst>
    <p:sldId id="257" r:id="rId2"/>
    <p:sldId id="299" r:id="rId3"/>
    <p:sldId id="315" r:id="rId4"/>
    <p:sldId id="273" r:id="rId5"/>
    <p:sldId id="278" r:id="rId6"/>
    <p:sldId id="301" r:id="rId7"/>
    <p:sldId id="275" r:id="rId8"/>
    <p:sldId id="264" r:id="rId9"/>
    <p:sldId id="302" r:id="rId10"/>
    <p:sldId id="311" r:id="rId11"/>
    <p:sldId id="310" r:id="rId12"/>
    <p:sldId id="309" r:id="rId13"/>
    <p:sldId id="308" r:id="rId14"/>
    <p:sldId id="307" r:id="rId15"/>
    <p:sldId id="305" r:id="rId16"/>
    <p:sldId id="304" r:id="rId17"/>
    <p:sldId id="323" r:id="rId18"/>
    <p:sldId id="265" r:id="rId19"/>
    <p:sldId id="280" r:id="rId20"/>
    <p:sldId id="266" r:id="rId21"/>
    <p:sldId id="316" r:id="rId22"/>
    <p:sldId id="267" r:id="rId23"/>
    <p:sldId id="317" r:id="rId24"/>
    <p:sldId id="268" r:id="rId25"/>
    <p:sldId id="284" r:id="rId26"/>
    <p:sldId id="289" r:id="rId27"/>
    <p:sldId id="294" r:id="rId28"/>
    <p:sldId id="295" r:id="rId29"/>
    <p:sldId id="270" r:id="rId30"/>
    <p:sldId id="319" r:id="rId31"/>
    <p:sldId id="320" r:id="rId32"/>
    <p:sldId id="321" r:id="rId33"/>
    <p:sldId id="322" r:id="rId34"/>
    <p:sldId id="271" r:id="rId35"/>
    <p:sldId id="296" r:id="rId36"/>
    <p:sldId id="297" r:id="rId37"/>
    <p:sldId id="281" r:id="rId38"/>
    <p:sldId id="312" r:id="rId39"/>
    <p:sldId id="318" r:id="rId40"/>
    <p:sldId id="277" r:id="rId41"/>
    <p:sldId id="314" r:id="rId42"/>
    <p:sldId id="272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0CCB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2" autoAdjust="0"/>
  </p:normalViewPr>
  <p:slideViewPr>
    <p:cSldViewPr>
      <p:cViewPr varScale="1">
        <p:scale>
          <a:sx n="74" d="100"/>
          <a:sy n="74" d="100"/>
        </p:scale>
        <p:origin x="-3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CB14AFDA-3F36-4B43-8083-8C95665D9296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888B3B63-FF11-4B48-9DBD-6CF7AB021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49A5CA1-0F31-4A7B-A8C3-A340E9674336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187E2F-5ACE-4360-B78F-2387B6C8BFD2}" type="slidenum">
              <a:rPr lang="ru-RU" altLang="ru-RU" sz="1200">
                <a:latin typeface="+mn-lt"/>
              </a:rPr>
              <a:pPr algn="r">
                <a:defRPr/>
              </a:pPr>
              <a:t>6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C842-8408-40F6-9F9E-8B1E7D10FA4E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D375-F479-4721-981A-979264B09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EAF37-63E3-4EFF-8CF1-46AFB70DEED0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8BD37-B678-405E-9B7B-4168232E3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3AEDD-9AD2-4055-8B91-C060CCFCBCBD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673B-ABB2-4429-A6BC-CD6B0037A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49D1-6338-4A3C-BD40-463784FED932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E247C-B744-4BE3-B06B-FC934AB07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9C92F-58C5-4D7F-B989-72338B05C526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847B-129A-47BD-942E-6DF135F0F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B579-D6CB-4825-96D8-2539234A1537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61934-FFA3-4AC0-92DC-1F24449AA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DFE8E-1BA4-4015-8A9F-DAFD67B00262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552C-4218-44A3-A200-546B3113E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CF32-DC3B-46BC-8399-4F531D99A0CD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2DC05-63CA-438C-987D-8F6609606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8C2F-1B05-415E-B082-CDE0B9600BFD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30CD6-0DB3-4209-8D98-8500A2DC1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70A7-EE02-44B7-8849-57D4CF5130F5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617B-C478-4836-A474-87C63D27A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FF2EA-F6CB-4CA6-B2FE-A078D48E90CB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B501-9028-4668-9952-3356C7430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561112-6833-4986-914C-E85D251679C1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A04CBD-6358-4899-A891-130ECA5CE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36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Проект бюджета Тейковского муниципального района</a:t>
            </a:r>
            <a:br>
              <a:rPr lang="ru-RU" sz="36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на 2024 год и плановый период </a:t>
            </a:r>
            <a:br>
              <a:rPr lang="ru-RU" sz="36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2025-2026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350" y="3933825"/>
            <a:ext cx="6400800" cy="1754188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200" dirty="0">
              <a:solidFill>
                <a:schemeClr val="tx1">
                  <a:tint val="7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2024 год и плановый период 2025-2026 г.г. по разделу 0300 «Национальная безопасность и правоохранительная деятельность»</a:t>
            </a:r>
          </a:p>
        </p:txBody>
      </p:sp>
      <p:sp>
        <p:nvSpPr>
          <p:cNvPr id="7782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2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2024 год – 10508,5 т.р. </a:t>
            </a:r>
          </a:p>
        </p:txBody>
      </p:sp>
      <p:sp>
        <p:nvSpPr>
          <p:cNvPr id="7782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2026 год – 5462,4 т.р.</a:t>
            </a:r>
          </a:p>
        </p:txBody>
      </p:sp>
      <p:sp>
        <p:nvSpPr>
          <p:cNvPr id="7782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 – 5462,4 т.р.</a:t>
            </a:r>
          </a:p>
        </p:txBody>
      </p:sp>
      <p:sp>
        <p:nvSpPr>
          <p:cNvPr id="7783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34575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характера, пожарная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безопасность – 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- 5462,4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3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характера, пожарная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безопасность – 1286,0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- 9222,5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3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характера, пожарная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безопасность – 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- 5462,4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2024 год и плановый период 2025-2026 г.г. по разделу 0400 «Национальная экономика»</a:t>
            </a:r>
          </a:p>
        </p:txBody>
      </p:sp>
      <p:sp>
        <p:nvSpPr>
          <p:cNvPr id="7885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2024 год – 21652,0 т.р. </a:t>
            </a:r>
          </a:p>
        </p:txBody>
      </p:sp>
      <p:sp>
        <p:nvSpPr>
          <p:cNvPr id="7885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2026 год – 22066,2 т.р.</a:t>
            </a:r>
          </a:p>
        </p:txBody>
      </p:sp>
      <p:sp>
        <p:nvSpPr>
          <p:cNvPr id="7885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 – 22340,4 т.р.</a:t>
            </a:r>
          </a:p>
        </p:txBody>
      </p:sp>
      <p:sp>
        <p:nvSpPr>
          <p:cNvPr id="7885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1378,7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18736,7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- 2225,0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1239,3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хозяйства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18337,7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Tx/>
              <a:buChar char="-"/>
            </a:pPr>
            <a:r>
              <a:rPr lang="ru-RU" sz="1200"/>
              <a:t>2075,0 тыс.руб.</a:t>
            </a:r>
          </a:p>
          <a:p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614,0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19227,2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- 2225,0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2024 год и плановый период 2025-2026 г.г. по разделу 0500 «Жилищно-коммунальное хозяйство»</a:t>
            </a:r>
          </a:p>
        </p:txBody>
      </p:sp>
      <p:sp>
        <p:nvSpPr>
          <p:cNvPr id="79874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5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2024 год – 48920,8 т.р. </a:t>
            </a:r>
          </a:p>
        </p:txBody>
      </p:sp>
      <p:sp>
        <p:nvSpPr>
          <p:cNvPr id="79876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2026 год – 21702,7 т.р.</a:t>
            </a:r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 – 30138,7 т.р.</a:t>
            </a:r>
          </a:p>
        </p:txBody>
      </p:sp>
      <p:sp>
        <p:nvSpPr>
          <p:cNvPr id="79878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2267,1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26423,1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9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4278,0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43194,3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Благоустройство- 1448,5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80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4479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2267,1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17987,1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2024 год и плановый период 2025-2026 г.г. по разделу 0700 «Образование»</a:t>
            </a:r>
          </a:p>
        </p:txBody>
      </p:sp>
      <p:sp>
        <p:nvSpPr>
          <p:cNvPr id="80898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899" name="AutoShape 4"/>
          <p:cNvSpPr>
            <a:spLocks noChangeArrowheads="1"/>
          </p:cNvSpPr>
          <p:nvPr/>
        </p:nvSpPr>
        <p:spPr bwMode="auto">
          <a:xfrm>
            <a:off x="250825" y="1412875"/>
            <a:ext cx="2592388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2024 год- 171878,4 т.р. </a:t>
            </a:r>
          </a:p>
        </p:txBody>
      </p:sp>
      <p:sp>
        <p:nvSpPr>
          <p:cNvPr id="80900" name="AutoShape 5"/>
          <p:cNvSpPr>
            <a:spLocks noChangeArrowheads="1"/>
          </p:cNvSpPr>
          <p:nvPr/>
        </p:nvSpPr>
        <p:spPr bwMode="auto">
          <a:xfrm>
            <a:off x="6372225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2026 год- 169248,2 т.р.</a:t>
            </a:r>
          </a:p>
        </p:txBody>
      </p:sp>
      <p:sp>
        <p:nvSpPr>
          <p:cNvPr id="80901" name="AutoShape 6"/>
          <p:cNvSpPr>
            <a:spLocks noChangeArrowheads="1"/>
          </p:cNvSpPr>
          <p:nvPr/>
        </p:nvSpPr>
        <p:spPr bwMode="auto">
          <a:xfrm>
            <a:off x="3348038" y="1412875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год- 173571,4 т.р.</a:t>
            </a:r>
          </a:p>
        </p:txBody>
      </p:sp>
      <p:sp>
        <p:nvSpPr>
          <p:cNvPr id="80902" name="AutoShape 7"/>
          <p:cNvSpPr>
            <a:spLocks noChangeArrowheads="1"/>
          </p:cNvSpPr>
          <p:nvPr/>
        </p:nvSpPr>
        <p:spPr bwMode="auto">
          <a:xfrm>
            <a:off x="3203575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22660,0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- 132621,0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r>
              <a:rPr lang="ru-RU" sz="1200"/>
              <a:t>детей – 5418,1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- 380,0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12492,3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3" name="AutoShape 8"/>
          <p:cNvSpPr>
            <a:spLocks noChangeArrowheads="1"/>
          </p:cNvSpPr>
          <p:nvPr/>
        </p:nvSpPr>
        <p:spPr bwMode="auto">
          <a:xfrm>
            <a:off x="179388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23154,3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129932,7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r>
              <a:rPr lang="ru-RU" sz="1200"/>
              <a:t>детей – 5394,1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- 430,0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12967,3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4" name="AutoShape 9"/>
          <p:cNvSpPr>
            <a:spLocks noChangeArrowheads="1"/>
          </p:cNvSpPr>
          <p:nvPr/>
        </p:nvSpPr>
        <p:spPr bwMode="auto">
          <a:xfrm>
            <a:off x="6227763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22660,0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128297,8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Дополнительное образование</a:t>
            </a:r>
          </a:p>
          <a:p>
            <a:r>
              <a:rPr lang="ru-RU" sz="1200"/>
              <a:t>детей – 5418,1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- 380,0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12492,3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2024 год и плановый период 2025-2026 г.г. по разделу 0800 «Культура, кинематография»</a:t>
            </a:r>
          </a:p>
        </p:txBody>
      </p:sp>
      <p:sp>
        <p:nvSpPr>
          <p:cNvPr id="81922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3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2024 год – 9790,9 т.р. </a:t>
            </a:r>
          </a:p>
        </p:txBody>
      </p:sp>
      <p:sp>
        <p:nvSpPr>
          <p:cNvPr id="81924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2026 год – 9708,7 т.р.</a:t>
            </a:r>
          </a:p>
        </p:txBody>
      </p:sp>
      <p:sp>
        <p:nvSpPr>
          <p:cNvPr id="81925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 – 9737,4 т.р.</a:t>
            </a:r>
          </a:p>
        </p:txBody>
      </p:sp>
      <p:sp>
        <p:nvSpPr>
          <p:cNvPr id="81926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7021,4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- 2716,0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7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 – 7074,9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- 2716,0 тыс.руб.;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81928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6992,7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-2716,0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2024 год и плановый период 2025-2026 г.г. по разделу 1000 «Социальная политика»</a:t>
            </a:r>
          </a:p>
        </p:txBody>
      </p:sp>
      <p:sp>
        <p:nvSpPr>
          <p:cNvPr id="8294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4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2024 год -  5165,2 т.р. </a:t>
            </a:r>
          </a:p>
        </p:txBody>
      </p:sp>
      <p:sp>
        <p:nvSpPr>
          <p:cNvPr id="8294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2026 год – 4807,5 т.р.</a:t>
            </a:r>
          </a:p>
        </p:txBody>
      </p:sp>
      <p:sp>
        <p:nvSpPr>
          <p:cNvPr id="8294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 -  5221,0 т.р.</a:t>
            </a:r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1792,3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Социальное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населения – 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- 3428,7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1792,3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 Социальное обеспечение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населения  - 0,0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- 3372,8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1792,3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- 3015,2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2024 год и плановый период 2025-2026 г.г. по разделу 1100 «Физическая культура и спорт»</a:t>
            </a:r>
          </a:p>
        </p:txBody>
      </p:sp>
      <p:sp>
        <p:nvSpPr>
          <p:cNvPr id="8397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2024 год – 430,0 т.р. </a:t>
            </a:r>
          </a:p>
        </p:txBody>
      </p:sp>
      <p:sp>
        <p:nvSpPr>
          <p:cNvPr id="8397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2026 год – 330,0 т.р.</a:t>
            </a:r>
          </a:p>
        </p:txBody>
      </p:sp>
      <p:sp>
        <p:nvSpPr>
          <p:cNvPr id="8397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 – 330,0 т.р.</a:t>
            </a:r>
          </a:p>
        </p:txBody>
      </p:sp>
      <p:sp>
        <p:nvSpPr>
          <p:cNvPr id="8397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Физическая культуры– 330,0 т.руб.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0,0 т.руб.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Физическая культура – 430,0 т.руб.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 Массовый спорт – 0,0 тыс.руб.</a:t>
            </a:r>
          </a:p>
        </p:txBody>
      </p:sp>
      <p:sp>
        <p:nvSpPr>
          <p:cNvPr id="8397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Физическая культура –330,0 т.руб.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 Массовый спорт – 0,0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2024 год и плановый период 2025-2026 г.г. по разделу «Межбюджетные трансферты общего характера бюджетам бюджетной системы Российской Федерации»</a:t>
            </a:r>
          </a:p>
        </p:txBody>
      </p:sp>
      <p:sp>
        <p:nvSpPr>
          <p:cNvPr id="110595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110596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2024 год – 0,0 т.р. </a:t>
            </a:r>
          </a:p>
        </p:txBody>
      </p:sp>
      <p:sp>
        <p:nvSpPr>
          <p:cNvPr id="110597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2026 год – 0,0 т.р.</a:t>
            </a:r>
          </a:p>
        </p:txBody>
      </p:sp>
      <p:sp>
        <p:nvSpPr>
          <p:cNvPr id="110598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 – 45363,5 т.р.</a:t>
            </a:r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 Прочие межбюджетные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трансферты общего характеру –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45363,5 т.руб.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110600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 Прочие межбюджетные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трансферты общего характера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0,0 т.руб.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110601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  Прочие межбюджетные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трансферты общего характера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– 0,0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 txBox="1">
            <a:spLocks/>
          </p:cNvSpPr>
          <p:nvPr/>
        </p:nvSpPr>
        <p:spPr bwMode="auto">
          <a:xfrm>
            <a:off x="209550" y="188913"/>
            <a:ext cx="8934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Муниципальные программы Тейковского муниципального района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2024 год – 248590,7 тыс.руб. ( 82,2% общих расходов бюджета)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2025 год –  277158,5 тыс.руб. (84,0 %)              2026 год -  220524,6 тыс.руб. (80,4 %)</a:t>
            </a:r>
          </a:p>
        </p:txBody>
      </p:sp>
      <p:grpSp>
        <p:nvGrpSpPr>
          <p:cNvPr id="84995" name="Скругленный прямоугольник 3"/>
          <p:cNvGrpSpPr>
            <a:grpSpLocks/>
          </p:cNvGrpSpPr>
          <p:nvPr/>
        </p:nvGrpSpPr>
        <p:grpSpPr bwMode="auto">
          <a:xfrm>
            <a:off x="323850" y="3644900"/>
            <a:ext cx="4249738" cy="1225550"/>
            <a:chOff x="92" y="2454"/>
            <a:chExt cx="2651" cy="386"/>
          </a:xfrm>
        </p:grpSpPr>
        <p:pic>
          <p:nvPicPr>
            <p:cNvPr id="8502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65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2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«Развитие физической культуры и спорта в Тейковском муниципальном районе»</a:t>
              </a:r>
            </a:p>
            <a:p>
              <a:pPr algn="ctr"/>
              <a:r>
                <a:rPr lang="ru-RU" altLang="ru-RU" sz="1200" b="1">
                  <a:latin typeface="Times New Roman" pitchFamily="18" charset="0"/>
                </a:rPr>
                <a:t>2024 г. - 430,0 </a:t>
              </a:r>
              <a:r>
                <a:rPr lang="ru-RU" altLang="ru-RU" sz="1000" b="1">
                  <a:latin typeface="Times New Roman" pitchFamily="18" charset="0"/>
                </a:rPr>
                <a:t>ТЫС.РУБ., </a:t>
              </a:r>
              <a:r>
                <a:rPr lang="ru-RU" altLang="ru-RU" sz="1200" b="1">
                  <a:latin typeface="Times New Roman" pitchFamily="18" charset="0"/>
                </a:rPr>
                <a:t>2025 -2026 – по 330,0 тыс.руб.</a:t>
              </a:r>
              <a:r>
                <a:rPr lang="ru-RU" altLang="ru-RU" sz="1000" b="1">
                  <a:latin typeface="Times New Roman" pitchFamily="18" charset="0"/>
                </a:rPr>
                <a:t> ЕЖЕГОДНО</a:t>
              </a:r>
              <a:r>
                <a:rPr lang="ru-RU" altLang="ru-RU" sz="1400" b="1">
                  <a:latin typeface="Times New Roman" pitchFamily="18" charset="0"/>
                </a:rPr>
                <a:t>                   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84996" name="Скругленный прямоугольник 6"/>
          <p:cNvGrpSpPr>
            <a:grpSpLocks/>
          </p:cNvGrpSpPr>
          <p:nvPr/>
        </p:nvGrpSpPr>
        <p:grpSpPr bwMode="auto">
          <a:xfrm>
            <a:off x="4643438" y="3644900"/>
            <a:ext cx="4319587" cy="1584325"/>
            <a:chOff x="2880" y="2485"/>
            <a:chExt cx="2711" cy="525"/>
          </a:xfrm>
        </p:grpSpPr>
        <p:pic>
          <p:nvPicPr>
            <p:cNvPr id="85024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0" y="2485"/>
              <a:ext cx="2711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5" name="Text Box 12"/>
            <p:cNvSpPr txBox="1">
              <a:spLocks noChangeArrowheads="1"/>
            </p:cNvSpPr>
            <p:nvPr/>
          </p:nvSpPr>
          <p:spPr bwMode="auto">
            <a:xfrm>
              <a:off x="2965" y="2526"/>
              <a:ext cx="258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84997" name="Скругленный прямоугольник 8"/>
          <p:cNvGrpSpPr>
            <a:grpSpLocks/>
          </p:cNvGrpSpPr>
          <p:nvPr/>
        </p:nvGrpSpPr>
        <p:grpSpPr bwMode="auto">
          <a:xfrm>
            <a:off x="4572000" y="5229225"/>
            <a:ext cx="4321175" cy="1425575"/>
            <a:chOff x="2880" y="3164"/>
            <a:chExt cx="2689" cy="748"/>
          </a:xfrm>
        </p:grpSpPr>
        <p:pic>
          <p:nvPicPr>
            <p:cNvPr id="85022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80" y="3164"/>
              <a:ext cx="2689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3" name="Text Box 15"/>
            <p:cNvSpPr txBox="1">
              <a:spLocks noChangeArrowheads="1"/>
            </p:cNvSpPr>
            <p:nvPr/>
          </p:nvSpPr>
          <p:spPr bwMode="auto">
            <a:xfrm>
              <a:off x="2880" y="3202"/>
              <a:ext cx="2689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«Управление муниципальным имуществом Тейковского муниципального района»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г.- 2025 г.- по 2575,0 тыс.руб. ежегодно;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 2026 г.-  1375,0 тыс.руб.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      </a:t>
              </a:r>
            </a:p>
          </p:txBody>
        </p:sp>
      </p:grpSp>
      <p:grpSp>
        <p:nvGrpSpPr>
          <p:cNvPr id="84998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2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sz="1400" b="1">
                <a:latin typeface="Times New Roman" pitchFamily="18" charset="0"/>
              </a:endParaRP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84999" name="Скругленный прямоугольник 12"/>
          <p:cNvGrpSpPr>
            <a:grpSpLocks/>
          </p:cNvGrpSpPr>
          <p:nvPr/>
        </p:nvGrpSpPr>
        <p:grpSpPr bwMode="auto">
          <a:xfrm>
            <a:off x="4500563" y="1125538"/>
            <a:ext cx="4316412" cy="1131887"/>
            <a:chOff x="2897" y="866"/>
            <a:chExt cx="2711" cy="652"/>
          </a:xfrm>
        </p:grpSpPr>
        <p:pic>
          <p:nvPicPr>
            <p:cNvPr id="85018" name="Скругленный прямоугольник 12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939" y="866"/>
              <a:ext cx="266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9" name="Text Box 24"/>
            <p:cNvSpPr txBox="1">
              <a:spLocks noChangeArrowheads="1"/>
            </p:cNvSpPr>
            <p:nvPr/>
          </p:nvSpPr>
          <p:spPr bwMode="auto">
            <a:xfrm>
              <a:off x="2897" y="866"/>
              <a:ext cx="2666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 Экономическое развитие Тейковского муниципального района» 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г.- 2026  г.г. по 500,0 тыс.руб. ежегодно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85000" name="Скругленный прямоугольник 14"/>
          <p:cNvGrpSpPr>
            <a:grpSpLocks/>
          </p:cNvGrpSpPr>
          <p:nvPr/>
        </p:nvGrpSpPr>
        <p:grpSpPr bwMode="auto">
          <a:xfrm>
            <a:off x="250825" y="4941888"/>
            <a:ext cx="4248150" cy="1916112"/>
            <a:chOff x="87" y="3255"/>
            <a:chExt cx="2696" cy="735"/>
          </a:xfrm>
        </p:grpSpPr>
        <p:pic>
          <p:nvPicPr>
            <p:cNvPr id="85016" name="Скругленный прямоугольник 14"/>
            <p:cNvPicPr>
              <a:picLocks noChangeArrowheads="1"/>
            </p:cNvPicPr>
            <p:nvPr/>
          </p:nvPicPr>
          <p:blipFill>
            <a:blip r:embed="rId7">
              <a:grayscl/>
            </a:blip>
            <a:srcRect/>
            <a:stretch>
              <a:fillRect/>
            </a:stretch>
          </p:blipFill>
          <p:spPr bwMode="auto">
            <a:xfrm>
              <a:off x="87" y="3255"/>
              <a:ext cx="2696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7" name="Text Box 27"/>
            <p:cNvSpPr txBox="1">
              <a:spLocks noChangeArrowheads="1"/>
            </p:cNvSpPr>
            <p:nvPr/>
          </p:nvSpPr>
          <p:spPr bwMode="auto">
            <a:xfrm>
              <a:off x="106" y="3294"/>
              <a:ext cx="254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«Обеспечение качественным  жильем, услугами жилищно-коммунального хозяйства и улучшение состояния коммунальной инфраструктуры»    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г.- 39781,9 т.р.; 2025 г.- 22946,4 тыс.руб.; 2026 г. – 17915,6 т.руб. </a:t>
              </a:r>
              <a:endParaRPr lang="ru-RU" altLang="ru-RU" sz="140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ru-RU" altLang="ru-RU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85001" name="Скругленный прямоугольник 4"/>
          <p:cNvGrpSpPr>
            <a:grpSpLocks/>
          </p:cNvGrpSpPr>
          <p:nvPr/>
        </p:nvGrpSpPr>
        <p:grpSpPr bwMode="auto">
          <a:xfrm>
            <a:off x="323850" y="2276475"/>
            <a:ext cx="4140200" cy="1296988"/>
            <a:chOff x="88" y="1966"/>
            <a:chExt cx="2655" cy="369"/>
          </a:xfrm>
        </p:grpSpPr>
        <p:pic>
          <p:nvPicPr>
            <p:cNvPr id="85014" name="Скругленный прямоугольник 4"/>
            <p:cNvPicPr>
              <a:picLocks noChangeArrowheads="1"/>
            </p:cNvPicPr>
            <p:nvPr/>
          </p:nvPicPr>
          <p:blipFill>
            <a:blip r:embed="rId8">
              <a:grayscl/>
            </a:blip>
            <a:srcRect/>
            <a:stretch>
              <a:fillRect/>
            </a:stretch>
          </p:blipFill>
          <p:spPr bwMode="auto">
            <a:xfrm>
              <a:off x="88" y="1966"/>
              <a:ext cx="265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5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51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«Развитие  культуры и туризма в Тейковском муниципальном районе»            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– 9118,6 тыс.руб.;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2025- 8805,1 тыс.руб., 2026</a:t>
              </a:r>
              <a:r>
                <a:rPr lang="ru-RU" altLang="ru-RU" sz="1400">
                  <a:latin typeface="Times New Roman" pitchFamily="18" charset="0"/>
                </a:rPr>
                <a:t> –</a:t>
              </a:r>
              <a:r>
                <a:rPr lang="ru-RU" altLang="ru-RU" sz="1400" b="1">
                  <a:latin typeface="Times New Roman" pitchFamily="18" charset="0"/>
                </a:rPr>
                <a:t> 8776,4 тыс.руб.</a:t>
              </a:r>
            </a:p>
          </p:txBody>
        </p:sp>
      </p:grpSp>
      <p:grpSp>
        <p:nvGrpSpPr>
          <p:cNvPr id="85002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2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3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sz="1400" b="1">
                <a:latin typeface="Times New Roman" pitchFamily="18" charset="0"/>
              </a:endParaRP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85003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«Реализация молодежной политики на территории  Тейковского муниципального района»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г. -430,0 тыс.руб., 2025  – 2026 г.г. по 380,0 тыс.руб.ежегодно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85004" name="Скругленный прямоугольник 5"/>
          <p:cNvGrpSpPr>
            <a:grpSpLocks/>
          </p:cNvGrpSpPr>
          <p:nvPr/>
        </p:nvGrpSpPr>
        <p:grpSpPr bwMode="auto">
          <a:xfrm>
            <a:off x="179388" y="1125538"/>
            <a:ext cx="4319587" cy="1338262"/>
            <a:chOff x="84" y="1306"/>
            <a:chExt cx="2581" cy="573"/>
          </a:xfrm>
        </p:grpSpPr>
        <p:pic>
          <p:nvPicPr>
            <p:cNvPr id="4122" name="Скругленный прямоугольник 5"/>
            <p:cNvPicPr>
              <a:picLocks noChangeArrowheads="1"/>
            </p:cNvPicPr>
            <p:nvPr/>
          </p:nvPicPr>
          <p:blipFill>
            <a:blip r:embed="rId9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5009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«Развитие образования Тейковского  муниципального района на 2024-2029 годы»  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   </a:t>
              </a:r>
              <a:r>
                <a:rPr lang="ru-RU" altLang="ru-RU" sz="1400" b="1">
                  <a:latin typeface="Times New Roman" pitchFamily="18" charset="0"/>
                </a:rPr>
                <a:t>2024 г</a:t>
              </a:r>
              <a:r>
                <a:rPr lang="ru-RU" altLang="ru-RU" sz="1400">
                  <a:latin typeface="Times New Roman" pitchFamily="18" charset="0"/>
                </a:rPr>
                <a:t>.- </a:t>
              </a:r>
              <a:r>
                <a:rPr lang="ru-RU" altLang="ru-RU" sz="1400" b="1">
                  <a:latin typeface="Times New Roman" pitchFamily="18" charset="0"/>
                </a:rPr>
                <a:t>168609,2  тыс.руб.    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2025-170403,8 тыс.руб.,2026- 166080,5 тыс.руб.</a:t>
              </a:r>
            </a:p>
          </p:txBody>
        </p:sp>
      </p:grpSp>
      <p:sp>
        <p:nvSpPr>
          <p:cNvPr id="85005" name="Text Box 37"/>
          <p:cNvSpPr txBox="1">
            <a:spLocks noChangeArrowheads="1"/>
          </p:cNvSpPr>
          <p:nvPr/>
        </p:nvSpPr>
        <p:spPr bwMode="auto">
          <a:xfrm>
            <a:off x="4875213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/>
          </a:p>
        </p:txBody>
      </p:sp>
      <p:sp>
        <p:nvSpPr>
          <p:cNvPr id="85006" name="Text Box 38"/>
          <p:cNvSpPr txBox="1">
            <a:spLocks noChangeArrowheads="1"/>
          </p:cNvSpPr>
          <p:nvPr/>
        </p:nvSpPr>
        <p:spPr bwMode="auto">
          <a:xfrm>
            <a:off x="5019675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«</a:t>
            </a:r>
          </a:p>
        </p:txBody>
      </p:sp>
      <p:sp>
        <p:nvSpPr>
          <p:cNvPr id="85007" name="Text Box 39"/>
          <p:cNvSpPr txBox="1">
            <a:spLocks noChangeArrowheads="1"/>
          </p:cNvSpPr>
          <p:nvPr/>
        </p:nvSpPr>
        <p:spPr bwMode="auto">
          <a:xfrm>
            <a:off x="4643438" y="3789363"/>
            <a:ext cx="42481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«Повышение безопасности дорожного движения </a:t>
            </a:r>
          </a:p>
          <a:p>
            <a:r>
              <a:rPr lang="ru-RU" sz="1400"/>
              <a:t>Тейковского муниципального района»</a:t>
            </a:r>
          </a:p>
          <a:p>
            <a:r>
              <a:rPr lang="ru-RU" sz="1400"/>
              <a:t>                 </a:t>
            </a:r>
            <a:r>
              <a:rPr lang="ru-RU" sz="1400" b="1"/>
              <a:t>2024 г.- 18337,6 тыс.руб.; 2025- 18736,6 тыс.руб., 2026 г.г.- 19227,2   тыс.руб</a:t>
            </a:r>
            <a:r>
              <a:rPr lang="ru-RU" sz="1400"/>
              <a:t>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7" name="Скругленный прямоугольник 5"/>
          <p:cNvGrpSpPr>
            <a:grpSpLocks/>
          </p:cNvGrpSpPr>
          <p:nvPr/>
        </p:nvGrpSpPr>
        <p:grpSpPr bwMode="auto">
          <a:xfrm>
            <a:off x="179388" y="836613"/>
            <a:ext cx="4319587" cy="2160587"/>
            <a:chOff x="84" y="1306"/>
            <a:chExt cx="2581" cy="573"/>
          </a:xfrm>
        </p:grpSpPr>
        <p:pic>
          <p:nvPicPr>
            <p:cNvPr id="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0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8" name="Скругленный прямоугольник 5"/>
          <p:cNvGrpSpPr>
            <a:grpSpLocks/>
          </p:cNvGrpSpPr>
          <p:nvPr/>
        </p:nvGrpSpPr>
        <p:grpSpPr bwMode="auto">
          <a:xfrm>
            <a:off x="179388" y="2781300"/>
            <a:ext cx="4321175" cy="2160588"/>
            <a:chOff x="84" y="1306"/>
            <a:chExt cx="2581" cy="573"/>
          </a:xfrm>
        </p:grpSpPr>
        <p:pic>
          <p:nvPicPr>
            <p:cNvPr id="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8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19" name="Text Box 28"/>
          <p:cNvSpPr txBox="1">
            <a:spLocks noChangeArrowheads="1"/>
          </p:cNvSpPr>
          <p:nvPr/>
        </p:nvSpPr>
        <p:spPr bwMode="auto">
          <a:xfrm>
            <a:off x="1095375" y="71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6020" name="Text Box 29"/>
          <p:cNvSpPr txBox="1">
            <a:spLocks noChangeArrowheads="1"/>
          </p:cNvSpPr>
          <p:nvPr/>
        </p:nvSpPr>
        <p:spPr bwMode="auto">
          <a:xfrm>
            <a:off x="827088" y="76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6021" name="Text Box 31"/>
          <p:cNvSpPr txBox="1">
            <a:spLocks noChangeArrowheads="1"/>
          </p:cNvSpPr>
          <p:nvPr/>
        </p:nvSpPr>
        <p:spPr bwMode="auto">
          <a:xfrm>
            <a:off x="250825" y="1052513"/>
            <a:ext cx="39608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    «Открытый и безопасный район»</a:t>
            </a:r>
          </a:p>
          <a:p>
            <a:r>
              <a:rPr lang="ru-RU" sz="1600"/>
              <a:t> </a:t>
            </a:r>
            <a:r>
              <a:rPr lang="ru-RU" sz="1400" b="1"/>
              <a:t>              2024 г.- 2174,6 тыс.руб</a:t>
            </a:r>
            <a:r>
              <a:rPr lang="ru-RU" sz="1400"/>
              <a:t>.,                       </a:t>
            </a:r>
            <a:r>
              <a:rPr lang="ru-RU" sz="1400" b="1"/>
              <a:t>2025 г.- 2026 г. – по 2194,6 тыс.руб.   ежегодно</a:t>
            </a:r>
          </a:p>
          <a:p>
            <a:r>
              <a:rPr lang="ru-RU" sz="1600"/>
              <a:t> </a:t>
            </a:r>
            <a:endParaRPr lang="ru-RU" sz="1400" b="1"/>
          </a:p>
        </p:txBody>
      </p:sp>
      <p:sp>
        <p:nvSpPr>
          <p:cNvPr id="86022" name="Text Box 32"/>
          <p:cNvSpPr txBox="1">
            <a:spLocks noChangeArrowheads="1"/>
          </p:cNvSpPr>
          <p:nvPr/>
        </p:nvSpPr>
        <p:spPr bwMode="auto">
          <a:xfrm>
            <a:off x="4730750" y="46672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««У</a:t>
            </a:r>
          </a:p>
        </p:txBody>
      </p:sp>
      <p:sp>
        <p:nvSpPr>
          <p:cNvPr id="86023" name="Text Box 33"/>
          <p:cNvSpPr txBox="1">
            <a:spLocks noChangeArrowheads="1"/>
          </p:cNvSpPr>
          <p:nvPr/>
        </p:nvSpPr>
        <p:spPr bwMode="auto">
          <a:xfrm>
            <a:off x="4643438" y="3333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86024" name="Text Box 34"/>
          <p:cNvSpPr txBox="1">
            <a:spLocks noChangeArrowheads="1"/>
          </p:cNvSpPr>
          <p:nvPr/>
        </p:nvSpPr>
        <p:spPr bwMode="auto">
          <a:xfrm>
            <a:off x="395288" y="2924175"/>
            <a:ext cx="3979862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</a:rPr>
              <a:t>Планировка территории и проведение комплексных кадастровых работ на территории Тейковского муниципального района»</a:t>
            </a:r>
          </a:p>
          <a:p>
            <a:r>
              <a:rPr lang="ru-RU" sz="1600"/>
              <a:t>      </a:t>
            </a:r>
            <a:r>
              <a:rPr lang="ru-RU" sz="1400" b="1"/>
              <a:t>2024- 3987,2 тыс.руб., 2025 г.- 47656,2 тыс.руб., 2026 г.- 1528,0 тыс.руб.</a:t>
            </a:r>
          </a:p>
        </p:txBody>
      </p:sp>
      <p:sp>
        <p:nvSpPr>
          <p:cNvPr id="86025" name="Text Box 35"/>
          <p:cNvSpPr txBox="1">
            <a:spLocks noChangeArrowheads="1"/>
          </p:cNvSpPr>
          <p:nvPr/>
        </p:nvSpPr>
        <p:spPr bwMode="auto">
          <a:xfrm flipV="1">
            <a:off x="4643438" y="4149725"/>
            <a:ext cx="403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                    </a:t>
            </a:r>
            <a:r>
              <a:rPr lang="ru-RU" sz="1200" b="1"/>
              <a:t>                       </a:t>
            </a:r>
          </a:p>
        </p:txBody>
      </p:sp>
      <p:sp>
        <p:nvSpPr>
          <p:cNvPr id="86026" name="Text Box 36"/>
          <p:cNvSpPr txBox="1">
            <a:spLocks noChangeArrowheads="1"/>
          </p:cNvSpPr>
          <p:nvPr/>
        </p:nvSpPr>
        <p:spPr bwMode="auto">
          <a:xfrm>
            <a:off x="468313" y="4005263"/>
            <a:ext cx="823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             </a:t>
            </a:r>
          </a:p>
        </p:txBody>
      </p:sp>
      <p:sp>
        <p:nvSpPr>
          <p:cNvPr id="86027" name="Rectangle 25"/>
          <p:cNvSpPr>
            <a:spLocks noChangeArrowheads="1"/>
          </p:cNvSpPr>
          <p:nvPr/>
        </p:nvSpPr>
        <p:spPr bwMode="auto">
          <a:xfrm>
            <a:off x="4456113" y="3276600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400" b="1"/>
              <a:t>.</a:t>
            </a:r>
            <a:endParaRPr lang="ru-RU" sz="1400" b="1"/>
          </a:p>
        </p:txBody>
      </p:sp>
      <p:sp>
        <p:nvSpPr>
          <p:cNvPr id="86028" name="Rectangle 26"/>
          <p:cNvSpPr>
            <a:spLocks noChangeArrowheads="1"/>
          </p:cNvSpPr>
          <p:nvPr/>
        </p:nvSpPr>
        <p:spPr bwMode="auto">
          <a:xfrm flipV="1">
            <a:off x="250825" y="5861050"/>
            <a:ext cx="443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b="1"/>
              <a:t>.</a:t>
            </a:r>
            <a:endParaRPr lang="ru-RU" sz="1400" b="1"/>
          </a:p>
        </p:txBody>
      </p:sp>
      <p:grpSp>
        <p:nvGrpSpPr>
          <p:cNvPr id="86029" name="Скругленный прямоугольник 5"/>
          <p:cNvGrpSpPr>
            <a:grpSpLocks/>
          </p:cNvGrpSpPr>
          <p:nvPr/>
        </p:nvGrpSpPr>
        <p:grpSpPr bwMode="auto">
          <a:xfrm>
            <a:off x="250825" y="4868863"/>
            <a:ext cx="4249738" cy="1989137"/>
            <a:chOff x="84" y="1306"/>
            <a:chExt cx="2581" cy="573"/>
          </a:xfrm>
        </p:grpSpPr>
        <p:pic>
          <p:nvPicPr>
            <p:cNvPr id="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6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0" name="Text Box 30"/>
          <p:cNvSpPr txBox="1">
            <a:spLocks noChangeArrowheads="1"/>
          </p:cNvSpPr>
          <p:nvPr/>
        </p:nvSpPr>
        <p:spPr bwMode="auto">
          <a:xfrm>
            <a:off x="395288" y="5157788"/>
            <a:ext cx="396081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«</a:t>
            </a:r>
            <a:r>
              <a:rPr lang="ru-RU" sz="1400"/>
              <a:t>Совершенствование местного самоуправления Тейковского муниципального района</a:t>
            </a:r>
            <a:r>
              <a:rPr lang="ru-RU" sz="1400" b="1"/>
              <a:t>»</a:t>
            </a:r>
          </a:p>
          <a:p>
            <a:r>
              <a:rPr lang="ru-RU" sz="1400" b="1"/>
              <a:t>             2024 – 2026 г. г. – по 50,0 тыс. руб. ежегодно</a:t>
            </a:r>
          </a:p>
        </p:txBody>
      </p:sp>
      <p:grpSp>
        <p:nvGrpSpPr>
          <p:cNvPr id="86031" name="Скругленный прямоугольник 5"/>
          <p:cNvGrpSpPr>
            <a:grpSpLocks/>
          </p:cNvGrpSpPr>
          <p:nvPr/>
        </p:nvGrpSpPr>
        <p:grpSpPr bwMode="auto">
          <a:xfrm>
            <a:off x="4716463" y="2708275"/>
            <a:ext cx="4176712" cy="1584325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4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2" name="Text Box 34"/>
          <p:cNvSpPr txBox="1">
            <a:spLocks noChangeArrowheads="1"/>
          </p:cNvSpPr>
          <p:nvPr/>
        </p:nvSpPr>
        <p:spPr bwMode="auto">
          <a:xfrm>
            <a:off x="5076825" y="2852738"/>
            <a:ext cx="376396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«Поддержка населения  в </a:t>
            </a:r>
          </a:p>
          <a:p>
            <a:r>
              <a:rPr lang="ru-RU" sz="1400" b="1"/>
              <a:t>Тейковском муниципальном районе»                               2024 г. -2596,6 тыс.руб., </a:t>
            </a:r>
          </a:p>
          <a:p>
            <a:r>
              <a:rPr lang="ru-RU" sz="1400" b="1"/>
              <a:t>2025 г. – 2580,8 тыс.руб., 2026 г.- 2167,3 тыс.руб.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Times New Roman" pitchFamily="18" charset="0"/>
              </a:rPr>
              <a:t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Основных направлениях бюджетной  и налоговой политики Тейковского муниципального района на 2024 год и плановый период 2025 и 2026 годов</a:t>
            </a:r>
          </a:p>
          <a:p>
            <a:r>
              <a:rPr lang="ru-RU" sz="2000" smtClean="0">
                <a:latin typeface="Times New Roman" pitchFamily="18" charset="0"/>
              </a:rPr>
              <a:t>Прогноза социально-экономического развития Тейковского муниципального района на 2024 год и плановый период 2025 - 2026 годов</a:t>
            </a:r>
          </a:p>
          <a:p>
            <a:r>
              <a:rPr lang="ru-RU" sz="2000" smtClean="0">
                <a:latin typeface="Times New Roman" pitchFamily="18" charset="0"/>
              </a:rPr>
              <a:t>Муниципальных программах Тейковского муниципального района</a:t>
            </a:r>
          </a:p>
          <a:p>
            <a:r>
              <a:rPr lang="ru-RU" sz="2000" smtClean="0">
                <a:latin typeface="Times New Roman" pitchFamily="18" charset="0"/>
              </a:rPr>
              <a:t>Ожидаемом исполнении бюджета Тейковского муниципального района за 2023 год</a:t>
            </a:r>
          </a:p>
          <a:p>
            <a:r>
              <a:rPr lang="ru-RU" sz="2000" smtClean="0">
                <a:latin typeface="Times New Roman" pitchFamily="18" charset="0"/>
              </a:rPr>
              <a:t>Бюджетного прогноза Тейковского муниципального района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 txBox="1">
            <a:spLocks/>
          </p:cNvSpPr>
          <p:nvPr/>
        </p:nvSpPr>
        <p:spPr bwMode="auto">
          <a:xfrm>
            <a:off x="731838" y="188913"/>
            <a:ext cx="78755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</a:rPr>
              <a:t>Развитие образования Тейковского муниципального района</a:t>
            </a:r>
          </a:p>
          <a:p>
            <a:pPr algn="ctr"/>
            <a:r>
              <a:rPr lang="ru-RU" altLang="ru-RU" b="1" i="1">
                <a:latin typeface="Times New Roman" pitchFamily="18" charset="0"/>
              </a:rPr>
              <a:t>2024 год   - 168609,2  тыс.руб. (55,8% от общего объёма расхода бюджета); 2025 – 170403,8 тыс.руб., 2026 – 166080,5 тыс.руб.</a:t>
            </a:r>
          </a:p>
        </p:txBody>
      </p:sp>
      <p:grpSp>
        <p:nvGrpSpPr>
          <p:cNvPr id="87043" name="Скругленный прямоугольник 3"/>
          <p:cNvGrpSpPr>
            <a:grpSpLocks/>
          </p:cNvGrpSpPr>
          <p:nvPr/>
        </p:nvGrpSpPr>
        <p:grpSpPr bwMode="auto">
          <a:xfrm>
            <a:off x="395288" y="3213100"/>
            <a:ext cx="4176712" cy="1584325"/>
            <a:chOff x="92" y="2454"/>
            <a:chExt cx="2618" cy="318"/>
          </a:xfrm>
        </p:grpSpPr>
        <p:pic>
          <p:nvPicPr>
            <p:cNvPr id="870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57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7" name="Text Box 6"/>
            <p:cNvSpPr txBox="1">
              <a:spLocks noChangeArrowheads="1"/>
            </p:cNvSpPr>
            <p:nvPr/>
          </p:nvSpPr>
          <p:spPr bwMode="auto">
            <a:xfrm>
              <a:off x="118" y="2457"/>
              <a:ext cx="259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«Финансовое обеспечение предоставления мер социальной поддержки в сфере образования»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400" b="1">
                  <a:latin typeface="Times New Roman" pitchFamily="18" charset="0"/>
                </a:rPr>
                <a:t>2024 –  6084,6</a:t>
              </a:r>
              <a:r>
                <a:rPr lang="ru-RU" altLang="ru-RU" sz="1400">
                  <a:latin typeface="Times New Roman" pitchFamily="18" charset="0"/>
                </a:rPr>
                <a:t> т.руб.,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 2025 – 6335,5 </a:t>
              </a:r>
              <a:r>
                <a:rPr lang="ru-RU" altLang="ru-RU" sz="1400">
                  <a:latin typeface="Times New Roman" pitchFamily="18" charset="0"/>
                </a:rPr>
                <a:t>тыс.руб.,</a:t>
              </a:r>
              <a:r>
                <a:rPr lang="ru-RU" altLang="ru-RU" sz="1400" b="1">
                  <a:latin typeface="Times New Roman" pitchFamily="18" charset="0"/>
                </a:rPr>
                <a:t> 2026 – 1904,3 </a:t>
              </a:r>
              <a:r>
                <a:rPr lang="ru-RU" altLang="ru-RU" sz="1400">
                  <a:latin typeface="Times New Roman" pitchFamily="18" charset="0"/>
                </a:rPr>
                <a:t>т.руб.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87044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6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45" name="Скругленный прямоугольник 6"/>
          <p:cNvGrpSpPr>
            <a:grpSpLocks/>
          </p:cNvGrpSpPr>
          <p:nvPr/>
        </p:nvGrpSpPr>
        <p:grpSpPr bwMode="auto">
          <a:xfrm>
            <a:off x="4859338" y="2492375"/>
            <a:ext cx="4033837" cy="1873250"/>
            <a:chOff x="2842" y="2398"/>
            <a:chExt cx="2707" cy="671"/>
          </a:xfrm>
        </p:grpSpPr>
        <p:pic>
          <p:nvPicPr>
            <p:cNvPr id="87062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3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16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>
                <a:latin typeface="Times New Roman" pitchFamily="18" charset="0"/>
              </a:endParaRP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«Финансовое обеспечение предоставления общедоступного и бесплатного образования в муниципальных образовательных учреждениях»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2024- 95964,9  т.р</a:t>
              </a:r>
              <a:r>
                <a:rPr lang="ru-RU" altLang="ru-RU" sz="1400">
                  <a:latin typeface="Times New Roman" pitchFamily="18" charset="0"/>
                </a:rPr>
                <a:t>.</a:t>
              </a:r>
              <a:r>
                <a:rPr lang="ru-RU" altLang="ru-RU" sz="1400" b="1">
                  <a:latin typeface="Times New Roman" pitchFamily="18" charset="0"/>
                </a:rPr>
                <a:t>; 2025 – 2026 г.г. по 97491,3  т.руб. ежегодно</a:t>
              </a:r>
            </a:p>
          </p:txBody>
        </p:sp>
      </p:grpSp>
      <p:pic>
        <p:nvPicPr>
          <p:cNvPr id="87046" name="Скругленный прямоугольник 8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859338" y="5734050"/>
            <a:ext cx="40576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7" name="Text Box 15"/>
          <p:cNvSpPr txBox="1">
            <a:spLocks noChangeArrowheads="1"/>
          </p:cNvSpPr>
          <p:nvPr/>
        </p:nvSpPr>
        <p:spPr bwMode="auto">
          <a:xfrm>
            <a:off x="4932363" y="5734050"/>
            <a:ext cx="37258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Подпрограмма « Выявление и поддержка одаренных детей»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2024- 646,4 тыс.руб.2025-2026 г. по  476,4 </a:t>
            </a:r>
            <a:r>
              <a:rPr lang="ru-RU" altLang="ru-RU" sz="1400">
                <a:latin typeface="Times New Roman" pitchFamily="18" charset="0"/>
              </a:rPr>
              <a:t>тыс.руб.ежегодно</a:t>
            </a:r>
            <a:r>
              <a:rPr lang="ru-RU" altLang="ru-RU" sz="1400" b="1">
                <a:latin typeface="Times New Roman" pitchFamily="18" charset="0"/>
              </a:rPr>
              <a:t> </a:t>
            </a:r>
          </a:p>
        </p:txBody>
      </p:sp>
      <p:grpSp>
        <p:nvGrpSpPr>
          <p:cNvPr id="87048" name="Скругленный прямоугольник 9"/>
          <p:cNvGrpSpPr>
            <a:grpSpLocks/>
          </p:cNvGrpSpPr>
          <p:nvPr/>
        </p:nvGrpSpPr>
        <p:grpSpPr bwMode="auto">
          <a:xfrm>
            <a:off x="395288" y="4797425"/>
            <a:ext cx="4064000" cy="1520825"/>
            <a:chOff x="114" y="2636"/>
            <a:chExt cx="2587" cy="543"/>
          </a:xfrm>
        </p:grpSpPr>
        <p:pic>
          <p:nvPicPr>
            <p:cNvPr id="87060" name="Скругленный прямоугольник 9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114" y="2662"/>
              <a:ext cx="2581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1" name="Text Box 18"/>
            <p:cNvSpPr txBox="1">
              <a:spLocks noChangeArrowheads="1"/>
            </p:cNvSpPr>
            <p:nvPr/>
          </p:nvSpPr>
          <p:spPr bwMode="auto">
            <a:xfrm>
              <a:off x="114" y="2636"/>
              <a:ext cx="2587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>
                <a:latin typeface="Times New Roman" pitchFamily="18" charset="0"/>
              </a:endParaRP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«Реализация основных общеобразовательных программ»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– 56824,5 </a:t>
              </a:r>
              <a:r>
                <a:rPr lang="ru-RU" altLang="ru-RU" sz="1400">
                  <a:latin typeface="Times New Roman" pitchFamily="18" charset="0"/>
                </a:rPr>
                <a:t>тыс.руб.;</a:t>
              </a:r>
              <a:r>
                <a:rPr lang="ru-RU" altLang="ru-RU" sz="1400" b="1">
                  <a:latin typeface="Times New Roman" pitchFamily="18" charset="0"/>
                </a:rPr>
                <a:t> 2025 – 56139,9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2026 – 51816,6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  <a:endParaRPr lang="ru-RU" alt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7049" name="Скругленный прямоугольник 4"/>
          <p:cNvPicPr>
            <a:picLocks noChangeArrowheads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4859338" y="1196975"/>
            <a:ext cx="40147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0" name="Text Box 30"/>
          <p:cNvSpPr txBox="1">
            <a:spLocks noChangeArrowheads="1"/>
          </p:cNvSpPr>
          <p:nvPr/>
        </p:nvSpPr>
        <p:spPr bwMode="auto">
          <a:xfrm>
            <a:off x="4859338" y="1052513"/>
            <a:ext cx="3867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>
              <a:latin typeface="Times New Roman" pitchFamily="18" charset="0"/>
            </a:endParaRPr>
          </a:p>
          <a:p>
            <a:pPr algn="ctr"/>
            <a:r>
              <a:rPr lang="ru-RU" altLang="ru-RU" sz="1400">
                <a:latin typeface="Times New Roman" pitchFamily="18" charset="0"/>
              </a:rPr>
              <a:t>Подпрограмма «Реализация дополнительных общеобразовательных программ»  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2024- 3910,4 </a:t>
            </a:r>
            <a:r>
              <a:rPr lang="ru-RU" altLang="ru-RU" sz="1400">
                <a:latin typeface="Times New Roman" pitchFamily="18" charset="0"/>
              </a:rPr>
              <a:t>тыс.руб.;</a:t>
            </a:r>
            <a:r>
              <a:rPr lang="ru-RU" altLang="ru-RU" sz="1400" b="1">
                <a:latin typeface="Times New Roman" pitchFamily="18" charset="0"/>
              </a:rPr>
              <a:t> 2025 -2026 г.г. по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3934,4 </a:t>
            </a:r>
            <a:r>
              <a:rPr lang="ru-RU" altLang="ru-RU" sz="1400">
                <a:latin typeface="Times New Roman" pitchFamily="18" charset="0"/>
              </a:rPr>
              <a:t>тыс.руб.</a:t>
            </a:r>
            <a:r>
              <a:rPr lang="ru-RU" altLang="ru-RU" sz="1400" b="1">
                <a:latin typeface="Times New Roman" pitchFamily="18" charset="0"/>
              </a:rPr>
              <a:t> ежегодно</a:t>
            </a:r>
          </a:p>
        </p:txBody>
      </p:sp>
      <p:grpSp>
        <p:nvGrpSpPr>
          <p:cNvPr id="87051" name="Скругленный прямоугольник 6"/>
          <p:cNvGrpSpPr>
            <a:grpSpLocks/>
          </p:cNvGrpSpPr>
          <p:nvPr/>
        </p:nvGrpSpPr>
        <p:grpSpPr bwMode="auto">
          <a:xfrm>
            <a:off x="4859338" y="4365625"/>
            <a:ext cx="4032250" cy="1295400"/>
            <a:chOff x="2842" y="2398"/>
            <a:chExt cx="2707" cy="628"/>
          </a:xfrm>
        </p:grpSpPr>
        <p:pic>
          <p:nvPicPr>
            <p:cNvPr id="87058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9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25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«Организация отдыха и оздоровление детей»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– 2026 г.г. по 864,8 </a:t>
              </a:r>
              <a:r>
                <a:rPr lang="ru-RU" altLang="ru-RU" sz="1400">
                  <a:latin typeface="Times New Roman" pitchFamily="18" charset="0"/>
                </a:rPr>
                <a:t>тыс.руб. ежегодно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87052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7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53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>
                <a:latin typeface="Times New Roman" pitchFamily="18" charset="0"/>
              </a:endParaRP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2024г.- 3863,6 </a:t>
              </a:r>
              <a:r>
                <a:rPr lang="ru-RU" altLang="ru-RU" sz="14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2025г. –  4891,5 </a:t>
              </a:r>
              <a:r>
                <a:rPr lang="ru-RU" altLang="ru-RU" sz="1400">
                  <a:latin typeface="Times New Roman" pitchFamily="18" charset="0"/>
                </a:rPr>
                <a:t>тыс.руб.;</a:t>
              </a:r>
              <a:r>
                <a:rPr lang="ru-RU" altLang="ru-RU" sz="1400" b="1">
                  <a:latin typeface="Times New Roman" pitchFamily="18" charset="0"/>
                </a:rPr>
                <a:t> 2026г. – 9322,7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5" name="Скругленный прямоугольник 5"/>
          <p:cNvGrpSpPr>
            <a:grpSpLocks/>
          </p:cNvGrpSpPr>
          <p:nvPr/>
        </p:nvGrpSpPr>
        <p:grpSpPr bwMode="auto">
          <a:xfrm>
            <a:off x="4643438" y="1341438"/>
            <a:ext cx="4064000" cy="1943100"/>
            <a:chOff x="84" y="1273"/>
            <a:chExt cx="2581" cy="818"/>
          </a:xfrm>
        </p:grpSpPr>
        <p:pic>
          <p:nvPicPr>
            <p:cNvPr id="8806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70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>
                <a:latin typeface="Times New Roman" pitchFamily="18" charset="0"/>
              </a:endParaRP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«Развитие кадрового потенциала системы образования»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2024- 2026 по 270,0 </a:t>
              </a:r>
              <a:r>
                <a:rPr lang="ru-RU" altLang="ru-RU" sz="1200">
                  <a:latin typeface="Times New Roman" pitchFamily="18" charset="0"/>
                </a:rPr>
                <a:t>тыс.руб.ежегодно</a:t>
              </a:r>
            </a:p>
            <a:p>
              <a:pPr algn="ctr"/>
              <a:endParaRPr lang="ru-RU" altLang="ru-RU" sz="1200">
                <a:latin typeface="Times New Roman" pitchFamily="18" charset="0"/>
              </a:endParaRP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8066" name="Скругленный прямоугольник 5"/>
          <p:cNvGrpSpPr>
            <a:grpSpLocks/>
          </p:cNvGrpSpPr>
          <p:nvPr/>
        </p:nvGrpSpPr>
        <p:grpSpPr bwMode="auto">
          <a:xfrm>
            <a:off x="323850" y="2636838"/>
            <a:ext cx="4032250" cy="2160587"/>
            <a:chOff x="84" y="1273"/>
            <a:chExt cx="2581" cy="818"/>
          </a:xfrm>
        </p:grpSpPr>
        <p:pic>
          <p:nvPicPr>
            <p:cNvPr id="8806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68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>
                <a:latin typeface="Times New Roman" pitchFamily="18" charset="0"/>
              </a:endParaRP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«Организация целевой подготовки педагогов для работы в муниципальных образовательных организациях Тейковского муниципального района»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год – 180,0  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sz="1200" b="1">
                <a:latin typeface="Times New Roman" pitchFamily="18" charset="0"/>
              </a:endParaRPr>
            </a:p>
            <a:p>
              <a:pPr algn="ctr"/>
              <a:endParaRPr lang="ru-RU" altLang="ru-RU" sz="12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89" name="Скругленный прямоугольник 3"/>
          <p:cNvGrpSpPr>
            <a:grpSpLocks/>
          </p:cNvGrpSpPr>
          <p:nvPr/>
        </p:nvGrpSpPr>
        <p:grpSpPr bwMode="auto">
          <a:xfrm>
            <a:off x="2268538" y="4076700"/>
            <a:ext cx="4535487" cy="1873250"/>
            <a:chOff x="92" y="2380"/>
            <a:chExt cx="2721" cy="506"/>
          </a:xfrm>
        </p:grpSpPr>
        <p:pic>
          <p:nvPicPr>
            <p:cNvPr id="890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9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«Повышение туристической привлекательности Тейковского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</a:t>
              </a:r>
              <a:r>
                <a:rPr lang="ru-RU" altLang="ru-RU" sz="1400" b="1">
                  <a:latin typeface="Times New Roman" pitchFamily="18" charset="0"/>
                </a:rPr>
                <a:t>2024 – 560,0 </a:t>
              </a:r>
              <a:r>
                <a:rPr lang="ru-RU" altLang="ru-RU" sz="1400">
                  <a:latin typeface="Times New Roman" pitchFamily="18" charset="0"/>
                </a:rPr>
                <a:t>тыс.руб.,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2025 – 2026 г.г. по 300,0 </a:t>
              </a:r>
              <a:r>
                <a:rPr lang="ru-RU" altLang="ru-RU" sz="1400">
                  <a:latin typeface="Times New Roman" pitchFamily="18" charset="0"/>
                </a:rPr>
                <a:t>тыс.руб. ежегодно</a:t>
              </a:r>
            </a:p>
          </p:txBody>
        </p:sp>
      </p:grpSp>
      <p:sp>
        <p:nvSpPr>
          <p:cNvPr id="89090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</a:rPr>
              <a:t>Развитие культуры и туризма в Тейковском муниципальном районе</a:t>
            </a:r>
          </a:p>
          <a:p>
            <a:pPr algn="ctr"/>
            <a:r>
              <a:rPr lang="ru-RU" altLang="ru-RU" b="1" i="1">
                <a:latin typeface="Times New Roman" pitchFamily="18" charset="0"/>
              </a:rPr>
              <a:t>2024 год –  9118,6 тыс.руб. (3,0 % от общего объёма расхода бюджета); 2025 – 8805,1 тыс.руб., 2026 – 8776,4 тыс.руб.</a:t>
            </a:r>
          </a:p>
        </p:txBody>
      </p:sp>
      <p:grpSp>
        <p:nvGrpSpPr>
          <p:cNvPr id="89091" name="Скругленный прямоугольник 5"/>
          <p:cNvGrpSpPr>
            <a:grpSpLocks/>
          </p:cNvGrpSpPr>
          <p:nvPr/>
        </p:nvGrpSpPr>
        <p:grpSpPr bwMode="auto">
          <a:xfrm>
            <a:off x="395288" y="1700213"/>
            <a:ext cx="4122737" cy="1728787"/>
            <a:chOff x="84" y="1252"/>
            <a:chExt cx="2581" cy="480"/>
          </a:xfrm>
        </p:grpSpPr>
        <p:pic>
          <p:nvPicPr>
            <p:cNvPr id="8909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252"/>
              <a:ext cx="258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114" y="1304"/>
              <a:ext cx="24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культуры Тейковского муниципального района»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– 7074,9 </a:t>
              </a:r>
              <a:r>
                <a:rPr lang="ru-RU" altLang="ru-RU" sz="14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2025 – 7021,4 </a:t>
              </a:r>
              <a:r>
                <a:rPr lang="ru-RU" altLang="ru-RU" sz="1400">
                  <a:latin typeface="Times New Roman" pitchFamily="18" charset="0"/>
                </a:rPr>
                <a:t>тыс.руб.,</a:t>
              </a:r>
              <a:r>
                <a:rPr lang="ru-RU" altLang="ru-RU" sz="1400" b="1">
                  <a:latin typeface="Times New Roman" pitchFamily="18" charset="0"/>
                </a:rPr>
                <a:t> 2026 – 6992,7 </a:t>
              </a:r>
              <a:r>
                <a:rPr lang="ru-RU" altLang="ru-RU" sz="1400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 </a:t>
              </a:r>
            </a:p>
          </p:txBody>
        </p:sp>
      </p:grpSp>
      <p:grpSp>
        <p:nvGrpSpPr>
          <p:cNvPr id="89092" name="Скругленный прямоугольник 4"/>
          <p:cNvGrpSpPr>
            <a:grpSpLocks/>
          </p:cNvGrpSpPr>
          <p:nvPr/>
        </p:nvGrpSpPr>
        <p:grpSpPr bwMode="auto">
          <a:xfrm>
            <a:off x="4716463" y="1700213"/>
            <a:ext cx="4129087" cy="1728787"/>
            <a:chOff x="125" y="1966"/>
            <a:chExt cx="2547" cy="369"/>
          </a:xfrm>
        </p:grpSpPr>
        <p:pic>
          <p:nvPicPr>
            <p:cNvPr id="89094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40" y="1966"/>
              <a:ext cx="2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5" name="Text Box 30"/>
            <p:cNvSpPr txBox="1">
              <a:spLocks noChangeArrowheads="1"/>
            </p:cNvSpPr>
            <p:nvPr/>
          </p:nvSpPr>
          <p:spPr bwMode="auto">
            <a:xfrm>
              <a:off x="125" y="2018"/>
              <a:ext cx="253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«Предоставление дополнительного образования в сфере культуры и искусства» 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– 2026 г.г. – по 1483,7 </a:t>
              </a:r>
              <a:r>
                <a:rPr lang="ru-RU" altLang="ru-RU" sz="1400">
                  <a:latin typeface="Times New Roman" pitchFamily="18" charset="0"/>
                </a:rPr>
                <a:t>тыс.руб. ежегодно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89093" name="Заголовок 1"/>
          <p:cNvSpPr txBox="1">
            <a:spLocks/>
          </p:cNvSpPr>
          <p:nvPr/>
        </p:nvSpPr>
        <p:spPr bwMode="auto">
          <a:xfrm>
            <a:off x="611188" y="3357563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3" name="Скругленный прямоугольник 3"/>
          <p:cNvGrpSpPr>
            <a:grpSpLocks/>
          </p:cNvGrpSpPr>
          <p:nvPr/>
        </p:nvGrpSpPr>
        <p:grpSpPr bwMode="auto">
          <a:xfrm>
            <a:off x="2268538" y="1916113"/>
            <a:ext cx="4535487" cy="2376487"/>
            <a:chOff x="92" y="2380"/>
            <a:chExt cx="2721" cy="506"/>
          </a:xfrm>
        </p:grpSpPr>
        <p:pic>
          <p:nvPicPr>
            <p:cNvPr id="9011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20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– 297,8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2020 г. – 300,0</a:t>
              </a:r>
              <a:r>
                <a:rPr lang="ru-RU" altLang="ru-RU" sz="1600">
                  <a:latin typeface="Times New Roman" pitchFamily="18" charset="0"/>
                </a:rPr>
                <a:t> тыс.руб.</a:t>
              </a:r>
              <a:r>
                <a:rPr lang="ru-RU" altLang="ru-RU" sz="1400" b="1">
                  <a:latin typeface="Times New Roman" pitchFamily="18" charset="0"/>
                </a:rPr>
                <a:t>; </a:t>
              </a:r>
              <a:r>
                <a:rPr lang="ru-RU" altLang="ru-RU" sz="1600" b="1">
                  <a:latin typeface="Times New Roman" pitchFamily="18" charset="0"/>
                </a:rPr>
                <a:t>2021- 330,0 т.р.</a:t>
              </a:r>
            </a:p>
          </p:txBody>
        </p:sp>
      </p:grpSp>
      <p:sp>
        <p:nvSpPr>
          <p:cNvPr id="90114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latin typeface="Times New Roman" pitchFamily="18" charset="0"/>
            </a:endParaRPr>
          </a:p>
        </p:txBody>
      </p:sp>
      <p:sp>
        <p:nvSpPr>
          <p:cNvPr id="90115" name="Заголовок 1"/>
          <p:cNvSpPr txBox="1">
            <a:spLocks/>
          </p:cNvSpPr>
          <p:nvPr/>
        </p:nvSpPr>
        <p:spPr bwMode="auto">
          <a:xfrm>
            <a:off x="684213" y="404813"/>
            <a:ext cx="80645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</a:rPr>
              <a:t>Развитие физической культуры и спорта в Тейковском муниципальном районе       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       </a:t>
            </a:r>
            <a:r>
              <a:rPr lang="ru-RU" altLang="ru-RU" b="1" i="1">
                <a:latin typeface="Times New Roman" pitchFamily="18" charset="0"/>
              </a:rPr>
              <a:t>2024 год    - 430,0  тыс.руб. (0,1 % от общего объёма расхода бюджета); 2025 – 2026 годы по 330,0 тыс.руб.</a:t>
            </a:r>
          </a:p>
        </p:txBody>
      </p:sp>
      <p:grpSp>
        <p:nvGrpSpPr>
          <p:cNvPr id="90116" name="Скругленный прямоугольник 3"/>
          <p:cNvGrpSpPr>
            <a:grpSpLocks/>
          </p:cNvGrpSpPr>
          <p:nvPr/>
        </p:nvGrpSpPr>
        <p:grpSpPr bwMode="auto">
          <a:xfrm>
            <a:off x="2268538" y="1916113"/>
            <a:ext cx="4606925" cy="2736850"/>
            <a:chOff x="92" y="2380"/>
            <a:chExt cx="2721" cy="506"/>
          </a:xfrm>
        </p:grpSpPr>
        <p:pic>
          <p:nvPicPr>
            <p:cNvPr id="9011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18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физкультурно-массовых, спортивных мероприятий и участие спортсменов Тейковского муниципального района в районных, областных, зональных и региональных соревнованиях»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– 430,0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2025 –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2026 г.г. </a:t>
              </a:r>
              <a:r>
                <a:rPr lang="ru-RU" altLang="ru-RU" sz="1600">
                  <a:latin typeface="Times New Roman" pitchFamily="18" charset="0"/>
                </a:rPr>
                <a:t>по</a:t>
              </a:r>
              <a:r>
                <a:rPr lang="ru-RU" altLang="ru-RU" sz="1600" b="1">
                  <a:latin typeface="Times New Roman" pitchFamily="18" charset="0"/>
                </a:rPr>
                <a:t>  330,0 т.р. </a:t>
              </a:r>
              <a:r>
                <a:rPr lang="ru-RU" altLang="ru-RU" sz="1600">
                  <a:latin typeface="Times New Roman" pitchFamily="18" charset="0"/>
                </a:rPr>
                <a:t>ежегодно</a:t>
              </a:r>
            </a:p>
          </p:txBody>
        </p:sp>
      </p:grpSp>
    </p:spTree>
  </p:cSld>
  <p:clrMapOvr>
    <a:masterClrMapping/>
  </p:clrMapOvr>
  <p:transition spd="slow">
    <p:wheel spokes="2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1138" name="Скругленный прямоугольник 6"/>
          <p:cNvGrpSpPr>
            <a:grpSpLocks/>
          </p:cNvGrpSpPr>
          <p:nvPr/>
        </p:nvGrpSpPr>
        <p:grpSpPr bwMode="auto">
          <a:xfrm>
            <a:off x="3779838" y="4149725"/>
            <a:ext cx="4392612" cy="1800225"/>
            <a:chOff x="2887" y="2454"/>
            <a:chExt cx="2707" cy="580"/>
          </a:xfrm>
        </p:grpSpPr>
        <p:pic>
          <p:nvPicPr>
            <p:cNvPr id="7183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87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4" name="Text Box 12"/>
            <p:cNvSpPr txBox="1">
              <a:spLocks noChangeArrowheads="1"/>
            </p:cNvSpPr>
            <p:nvPr/>
          </p:nvSpPr>
          <p:spPr bwMode="auto">
            <a:xfrm>
              <a:off x="2887" y="2454"/>
              <a:ext cx="2620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«Проведение капитального ремонта общего имущества в многоквартирных домах, расположенных на территории Тейковского муниципального района»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2024- 4278,0 </a:t>
              </a:r>
              <a:r>
                <a:rPr lang="ru-RU" altLang="ru-RU" sz="1400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.; </a:t>
              </a:r>
              <a:r>
                <a:rPr lang="ru-RU" altLang="ru-RU" sz="1400" b="1">
                  <a:latin typeface="Times New Roman" pitchFamily="18" charset="0"/>
                </a:rPr>
                <a:t>2025-2026 </a:t>
              </a:r>
              <a:r>
                <a:rPr lang="ru-RU" altLang="ru-RU" sz="1400">
                  <a:latin typeface="Times New Roman" pitchFamily="18" charset="0"/>
                </a:rPr>
                <a:t>по</a:t>
              </a:r>
              <a:r>
                <a:rPr lang="ru-RU" altLang="ru-RU" sz="1400" b="1">
                  <a:latin typeface="Times New Roman" pitchFamily="18" charset="0"/>
                </a:rPr>
                <a:t> 2267,1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  <a:r>
                <a:rPr lang="ru-RU" altLang="ru-RU" sz="1400">
                  <a:latin typeface="Times New Roman" pitchFamily="18" charset="0"/>
                </a:rPr>
                <a:t>ежегодно</a:t>
              </a:r>
            </a:p>
          </p:txBody>
        </p:sp>
      </p:grpSp>
      <p:grpSp>
        <p:nvGrpSpPr>
          <p:cNvPr id="91139" name="Скругленный прямоугольник 8"/>
          <p:cNvGrpSpPr>
            <a:grpSpLocks/>
          </p:cNvGrpSpPr>
          <p:nvPr/>
        </p:nvGrpSpPr>
        <p:grpSpPr bwMode="auto">
          <a:xfrm>
            <a:off x="755650" y="1844675"/>
            <a:ext cx="5184775" cy="1512888"/>
            <a:chOff x="2853" y="3199"/>
            <a:chExt cx="2707" cy="683"/>
          </a:xfrm>
        </p:grpSpPr>
        <p:pic>
          <p:nvPicPr>
            <p:cNvPr id="7181" name="Скругленный прямоугольник 8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53" y="3199"/>
              <a:ext cx="2707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2" name="Text Box 15"/>
            <p:cNvSpPr txBox="1">
              <a:spLocks noChangeArrowheads="1"/>
            </p:cNvSpPr>
            <p:nvPr/>
          </p:nvSpPr>
          <p:spPr bwMode="auto">
            <a:xfrm>
              <a:off x="2980" y="3244"/>
              <a:ext cx="253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газификации  Тейковского муниципального района» 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– 337,7 </a:t>
              </a:r>
              <a:r>
                <a:rPr lang="ru-RU" altLang="ru-RU" sz="1400">
                  <a:latin typeface="Times New Roman" pitchFamily="18" charset="0"/>
                </a:rPr>
                <a:t>т.руб.;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2025- 337,7 </a:t>
              </a:r>
              <a:r>
                <a:rPr lang="ru-RU" altLang="ru-RU" sz="1400">
                  <a:latin typeface="Times New Roman" pitchFamily="18" charset="0"/>
                </a:rPr>
                <a:t>тыс.руб.;</a:t>
              </a:r>
              <a:r>
                <a:rPr lang="ru-RU" altLang="ru-RU" sz="1400" b="1">
                  <a:latin typeface="Times New Roman" pitchFamily="18" charset="0"/>
                </a:rPr>
                <a:t> 2026- 337,7 </a:t>
              </a:r>
              <a:r>
                <a:rPr lang="ru-RU" altLang="ru-RU" sz="1400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1140" name="Заголовок 1"/>
          <p:cNvSpPr txBox="1">
            <a:spLocks/>
          </p:cNvSpPr>
          <p:nvPr/>
        </p:nvSpPr>
        <p:spPr bwMode="auto">
          <a:xfrm>
            <a:off x="0" y="333375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</a:rPr>
              <a:t>Обеспечение качественным жильем,  услугами жилищно-коммунального хозяйства и улучшение состояния  коммунальной инфраструктуры</a:t>
            </a:r>
            <a:r>
              <a:rPr lang="ru-RU" altLang="ru-RU" sz="1400" b="1">
                <a:latin typeface="Times New Roman" pitchFamily="18" charset="0"/>
              </a:rPr>
              <a:t> </a:t>
            </a:r>
            <a:endParaRPr lang="ru-RU" altLang="ru-RU" b="1" i="1">
              <a:latin typeface="Times New Roman" pitchFamily="18" charset="0"/>
            </a:endParaRPr>
          </a:p>
          <a:p>
            <a:pPr algn="ctr"/>
            <a:r>
              <a:rPr lang="ru-RU" altLang="ru-RU" b="1" i="1">
                <a:latin typeface="Times New Roman" pitchFamily="18" charset="0"/>
              </a:rPr>
              <a:t>2024 год – 39781,9  тыс.руб. (13,2 % от общего объёма расхода бюджета);</a:t>
            </a:r>
          </a:p>
          <a:p>
            <a:pPr algn="ctr"/>
            <a:r>
              <a:rPr lang="ru-RU" altLang="ru-RU" b="1" i="1">
                <a:latin typeface="Times New Roman" pitchFamily="18" charset="0"/>
              </a:rPr>
              <a:t>2025 – 22946,4 тыс.руб.; 2026 – 17915,6 тыс.руб.</a:t>
            </a:r>
          </a:p>
          <a:p>
            <a:pPr algn="ctr"/>
            <a:endParaRPr lang="ru-RU" altLang="ru-RU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 txBox="1">
            <a:spLocks/>
          </p:cNvSpPr>
          <p:nvPr/>
        </p:nvSpPr>
        <p:spPr bwMode="auto">
          <a:xfrm>
            <a:off x="0" y="188913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2162" name="Скругленный прямоугольник 5"/>
          <p:cNvGrpSpPr>
            <a:grpSpLocks/>
          </p:cNvGrpSpPr>
          <p:nvPr/>
        </p:nvGrpSpPr>
        <p:grpSpPr bwMode="auto">
          <a:xfrm>
            <a:off x="4787900" y="404813"/>
            <a:ext cx="3960813" cy="1439862"/>
            <a:chOff x="50" y="1184"/>
            <a:chExt cx="2581" cy="506"/>
          </a:xfrm>
        </p:grpSpPr>
        <p:pic>
          <p:nvPicPr>
            <p:cNvPr id="92176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7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«Обеспечение населения  Тейковского муниципального района теплоснабжением»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г. - 33617,7 </a:t>
              </a:r>
              <a:r>
                <a:rPr lang="ru-RU" altLang="ru-RU" sz="1400">
                  <a:latin typeface="Times New Roman" pitchFamily="18" charset="0"/>
                </a:rPr>
                <a:t>тыс.руб.,</a:t>
              </a:r>
              <a:r>
                <a:rPr lang="ru-RU" altLang="ru-RU" sz="1400" b="1">
                  <a:latin typeface="Times New Roman" pitchFamily="18" charset="0"/>
                </a:rPr>
                <a:t> 2025 г. – 18793,1 </a:t>
              </a:r>
              <a:r>
                <a:rPr lang="ru-RU" altLang="ru-RU" sz="1400">
                  <a:latin typeface="Times New Roman" pitchFamily="18" charset="0"/>
                </a:rPr>
                <a:t>тыс.руб.,</a:t>
              </a:r>
              <a:r>
                <a:rPr lang="ru-RU" altLang="ru-RU" sz="1400" b="1">
                  <a:latin typeface="Times New Roman" pitchFamily="18" charset="0"/>
                </a:rPr>
                <a:t> 2026 г. – 13762,3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2163" name="Заголовок 1"/>
          <p:cNvSpPr txBox="1">
            <a:spLocks/>
          </p:cNvSpPr>
          <p:nvPr/>
        </p:nvSpPr>
        <p:spPr bwMode="auto">
          <a:xfrm>
            <a:off x="0" y="2565400"/>
            <a:ext cx="9144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latin typeface="Times New Roman" pitchFamily="18" charset="0"/>
            </a:endParaRPr>
          </a:p>
        </p:txBody>
      </p:sp>
      <p:grpSp>
        <p:nvGrpSpPr>
          <p:cNvPr id="92164" name="Скругленный прямоугольник 5"/>
          <p:cNvGrpSpPr>
            <a:grpSpLocks/>
          </p:cNvGrpSpPr>
          <p:nvPr/>
        </p:nvGrpSpPr>
        <p:grpSpPr bwMode="auto">
          <a:xfrm>
            <a:off x="395288" y="3213100"/>
            <a:ext cx="4032250" cy="2447925"/>
            <a:chOff x="50" y="1184"/>
            <a:chExt cx="2581" cy="506"/>
          </a:xfrm>
        </p:grpSpPr>
        <p:pic>
          <p:nvPicPr>
            <p:cNvPr id="92174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5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«Реализация мероприятий по участию в организации деятельности по накоплению, сбору (в том числе раздельному накоплению), сбору, транспортированию, обработке, утилизации, обезвреживанию, захоронению твердых коммунальных отходов на территории  Тейковского муниципального района»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</a:t>
              </a:r>
              <a:r>
                <a:rPr lang="ru-RU" altLang="ru-RU" sz="1600" b="1">
                  <a:latin typeface="Times New Roman" pitchFamily="18" charset="0"/>
                </a:rPr>
                <a:t> 360,6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5" name="Скругленный прямоугольник 5"/>
          <p:cNvGrpSpPr>
            <a:grpSpLocks/>
          </p:cNvGrpSpPr>
          <p:nvPr/>
        </p:nvGrpSpPr>
        <p:grpSpPr bwMode="auto">
          <a:xfrm>
            <a:off x="395288" y="981075"/>
            <a:ext cx="4105275" cy="1727200"/>
            <a:chOff x="50" y="1184"/>
            <a:chExt cx="2581" cy="506"/>
          </a:xfrm>
        </p:grpSpPr>
        <p:pic>
          <p:nvPicPr>
            <p:cNvPr id="9217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3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«Обеспечение водоснабжением жителей Тейковского муниципального района»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г.- 2026 г.г. </a:t>
              </a:r>
              <a:r>
                <a:rPr lang="ru-RU" altLang="ru-RU" sz="1400">
                  <a:latin typeface="Times New Roman" pitchFamily="18" charset="0"/>
                </a:rPr>
                <a:t>по</a:t>
              </a:r>
              <a:r>
                <a:rPr lang="ru-RU" altLang="ru-RU" sz="1400" b="1">
                  <a:latin typeface="Times New Roman" pitchFamily="18" charset="0"/>
                </a:rPr>
                <a:t> 887,9 тыс.руб.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ежегодно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</p:txBody>
        </p:sp>
      </p:grpSp>
      <p:grpSp>
        <p:nvGrpSpPr>
          <p:cNvPr id="92166" name="Скругленный прямоугольник 5"/>
          <p:cNvGrpSpPr>
            <a:grpSpLocks/>
          </p:cNvGrpSpPr>
          <p:nvPr/>
        </p:nvGrpSpPr>
        <p:grpSpPr bwMode="auto">
          <a:xfrm>
            <a:off x="4787900" y="2060575"/>
            <a:ext cx="4105275" cy="1584325"/>
            <a:chOff x="50" y="1184"/>
            <a:chExt cx="2581" cy="506"/>
          </a:xfrm>
        </p:grpSpPr>
        <p:pic>
          <p:nvPicPr>
            <p:cNvPr id="92170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1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«Содержание территорий сельских кладбищ Тейковского муниципального района»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2024-2026 г.г.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</a:t>
              </a:r>
              <a:r>
                <a:rPr lang="ru-RU" altLang="ru-RU" sz="1600" b="1">
                  <a:latin typeface="Times New Roman" pitchFamily="18" charset="0"/>
                </a:rPr>
                <a:t> 200,0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7" name="Скругленный прямоугольник 5"/>
          <p:cNvGrpSpPr>
            <a:grpSpLocks/>
          </p:cNvGrpSpPr>
          <p:nvPr/>
        </p:nvGrpSpPr>
        <p:grpSpPr bwMode="auto">
          <a:xfrm>
            <a:off x="4859338" y="4005263"/>
            <a:ext cx="4105275" cy="1584325"/>
            <a:chOff x="50" y="1184"/>
            <a:chExt cx="2581" cy="506"/>
          </a:xfrm>
        </p:grpSpPr>
        <p:pic>
          <p:nvPicPr>
            <p:cNvPr id="92168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69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«Подготовка проектов внесения изменений в документы территориального планирования, правила землепользования и застройки»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– 2026 г.г.  </a:t>
              </a:r>
              <a:r>
                <a:rPr lang="ru-RU" altLang="ru-RU" sz="1400">
                  <a:latin typeface="Times New Roman" pitchFamily="18" charset="0"/>
                </a:rPr>
                <a:t>по </a:t>
              </a:r>
              <a:r>
                <a:rPr lang="ru-RU" altLang="ru-RU" sz="1400" b="1">
                  <a:latin typeface="Times New Roman" pitchFamily="18" charset="0"/>
                </a:rPr>
                <a:t>100,0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  <a:r>
                <a:rPr lang="ru-RU" altLang="ru-RU" sz="1400">
                  <a:latin typeface="Times New Roman" pitchFamily="18" charset="0"/>
                </a:rPr>
                <a:t>ежегодно</a:t>
              </a:r>
            </a:p>
          </p:txBody>
        </p:sp>
      </p:grpSp>
    </p:spTree>
  </p:cSld>
  <p:clrMapOvr>
    <a:masterClrMapping/>
  </p:clrMapOvr>
  <p:transition spd="slow"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186" name="Скругленный прямоугольник 6"/>
          <p:cNvGrpSpPr>
            <a:grpSpLocks/>
          </p:cNvGrpSpPr>
          <p:nvPr/>
        </p:nvGrpSpPr>
        <p:grpSpPr bwMode="auto">
          <a:xfrm>
            <a:off x="395288" y="1557338"/>
            <a:ext cx="3816350" cy="172720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7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Times New Roman" pitchFamily="18" charset="0"/>
                </a:rPr>
                <a:t>Подпрограмма «Создание условий для развития молодежной политики на территории Тейковского муниципального района» 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г. – 240,0 тыс.руб., 2025 - 2026 г.г. по 190,0</a:t>
              </a:r>
              <a:r>
                <a:rPr lang="ru-RU" altLang="ru-RU" sz="1400">
                  <a:latin typeface="Times New Roman" pitchFamily="18" charset="0"/>
                </a:rPr>
                <a:t> </a:t>
              </a:r>
              <a:r>
                <a:rPr lang="ru-RU" altLang="ru-RU" sz="1400" b="1">
                  <a:latin typeface="Times New Roman" pitchFamily="18" charset="0"/>
                </a:rPr>
                <a:t>тыс.руб. </a:t>
              </a:r>
              <a:r>
                <a:rPr lang="ru-RU" altLang="ru-RU" sz="1400">
                  <a:latin typeface="Times New Roman" pitchFamily="18" charset="0"/>
                </a:rPr>
                <a:t>ежегодно</a:t>
              </a: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sp>
        <p:nvSpPr>
          <p:cNvPr id="9318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Реализация молодежной политики на территории в Тейковского муниципального района </a:t>
            </a:r>
          </a:p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2024 г.–  430,0 тыс.руб., 2025 - 2026 г.г. по 380,0 тыс.руб. (0,1 %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</a:t>
            </a:r>
          </a:p>
          <a:p>
            <a:pPr algn="ctr"/>
            <a:endParaRPr lang="ru-RU" altLang="ru-RU" sz="1600" b="1" i="1">
              <a:latin typeface="Times New Roman" pitchFamily="18" charset="0"/>
            </a:endParaRP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8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i="1">
                <a:latin typeface="Times New Roman" pitchFamily="18" charset="0"/>
              </a:rPr>
              <a:t>Экономическое развитие Тейковского муниципального района</a:t>
            </a:r>
          </a:p>
          <a:p>
            <a:pPr algn="ctr"/>
            <a:r>
              <a:rPr lang="ru-RU" altLang="ru-RU" b="1" i="1">
                <a:latin typeface="Times New Roman" pitchFamily="18" charset="0"/>
              </a:rPr>
              <a:t>2024 – 2026 годы  - по  500,0 тыс.руб.ежегодно (0,2 % от общего объёма расхода бюджета)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916238" y="4581525"/>
            <a:ext cx="37449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3190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 rot="10800000" flipV="1">
            <a:off x="2916238" y="4581525"/>
            <a:ext cx="3684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«Поддержка и развитие малого и среднего предпринимательства в Тейковском муниципальном районе»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2024 – 2026 г.г. по 500,0 </a:t>
            </a:r>
            <a:r>
              <a:rPr lang="ru-RU" altLang="ru-RU" sz="1600">
                <a:latin typeface="Times New Roman" pitchFamily="18" charset="0"/>
              </a:rPr>
              <a:t>тыс.руб</a:t>
            </a:r>
            <a:r>
              <a:rPr lang="ru-RU" altLang="ru-RU" sz="1600" b="1">
                <a:latin typeface="Times New Roman" pitchFamily="18" charset="0"/>
              </a:rPr>
              <a:t>.</a:t>
            </a:r>
          </a:p>
          <a:p>
            <a:pPr algn="ctr"/>
            <a:r>
              <a:rPr lang="ru-RU" altLang="ru-RU" sz="1600">
                <a:latin typeface="Times New Roman" pitchFamily="18" charset="0"/>
              </a:rPr>
              <a:t>ежегодно </a:t>
            </a:r>
          </a:p>
        </p:txBody>
      </p:sp>
      <p:sp>
        <p:nvSpPr>
          <p:cNvPr id="93192" name="Text Box 9"/>
          <p:cNvSpPr txBox="1">
            <a:spLocks noChangeArrowheads="1"/>
          </p:cNvSpPr>
          <p:nvPr/>
        </p:nvSpPr>
        <p:spPr bwMode="auto">
          <a:xfrm rot="10800000" flipV="1">
            <a:off x="2843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3193" name="Скругленный прямоугольник 6"/>
          <p:cNvGrpSpPr>
            <a:grpSpLocks/>
          </p:cNvGrpSpPr>
          <p:nvPr/>
        </p:nvGrpSpPr>
        <p:grpSpPr bwMode="auto">
          <a:xfrm>
            <a:off x="4716463" y="1557338"/>
            <a:ext cx="3816350" cy="1727200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5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Times New Roman" pitchFamily="18" charset="0"/>
                </a:rPr>
                <a:t>Подпрограмма «Патриотическое воспитание  детей и молодежи и подкоговка молодежи Тейковского муниципального района к военной службе»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 2024 – 2026 г.г. по 190,0 тыс.руб.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ежегодно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210" name="Скругленный прямоугольник 6"/>
          <p:cNvGrpSpPr>
            <a:grpSpLocks/>
          </p:cNvGrpSpPr>
          <p:nvPr/>
        </p:nvGrpSpPr>
        <p:grpSpPr bwMode="auto">
          <a:xfrm>
            <a:off x="2051050" y="1484313"/>
            <a:ext cx="5113338" cy="187325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4217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«Проведение комплексных кадастровых работ на территории 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–  987,2 </a:t>
              </a:r>
              <a:r>
                <a:rPr lang="ru-RU" altLang="ru-RU" sz="1600">
                  <a:latin typeface="Times New Roman" pitchFamily="18" charset="0"/>
                </a:rPr>
                <a:t>тыс.руб.,</a:t>
              </a:r>
              <a:r>
                <a:rPr lang="ru-RU" altLang="ru-RU" sz="1600" b="1">
                  <a:latin typeface="Times New Roman" pitchFamily="18" charset="0"/>
                </a:rPr>
                <a:t> 2025 – 1614,7 </a:t>
              </a:r>
              <a:r>
                <a:rPr lang="ru-RU" altLang="ru-RU" sz="1600">
                  <a:latin typeface="Times New Roman" pitchFamily="18" charset="0"/>
                </a:rPr>
                <a:t>тыс.руб.,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2026 г. – 850,0 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</p:txBody>
        </p:sp>
      </p:grpSp>
      <p:sp>
        <p:nvSpPr>
          <p:cNvPr id="9421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Планировка территории и проведение комплексных кадастровых работ на территории Тейковского муниципального района </a:t>
            </a:r>
          </a:p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2024 год  -  3987,2 тыс.руб. (1,3 %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),</a:t>
            </a:r>
          </a:p>
          <a:p>
            <a:pPr algn="ctr"/>
            <a:r>
              <a:rPr lang="ru-RU" altLang="ru-RU" b="1" i="1">
                <a:latin typeface="Times New Roman" pitchFamily="18" charset="0"/>
              </a:rPr>
              <a:t> 2025 </a:t>
            </a:r>
            <a:r>
              <a:rPr lang="ru-RU" altLang="ru-RU" sz="1600" b="1" i="1">
                <a:latin typeface="Times New Roman" pitchFamily="18" charset="0"/>
              </a:rPr>
              <a:t>год </a:t>
            </a:r>
            <a:r>
              <a:rPr lang="ru-RU" altLang="ru-RU" b="1" i="1">
                <a:latin typeface="Times New Roman" pitchFamily="18" charset="0"/>
              </a:rPr>
              <a:t>– 47656,2 тыс.руб., 2026 год – 1528,0 тыс.руб.</a:t>
            </a:r>
            <a:endParaRPr lang="ru-RU" altLang="ru-RU" sz="1600" b="1" i="1">
              <a:latin typeface="Times New Roman" pitchFamily="18" charset="0"/>
            </a:endParaRP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51050" y="3573463"/>
            <a:ext cx="51847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4213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4214" name="Text Box 9"/>
          <p:cNvSpPr txBox="1">
            <a:spLocks noChangeArrowheads="1"/>
          </p:cNvSpPr>
          <p:nvPr/>
        </p:nvSpPr>
        <p:spPr bwMode="auto">
          <a:xfrm rot="10800000" flipV="1">
            <a:off x="2268538" y="3860800"/>
            <a:ext cx="51117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«Комплексное развитие сельских территорий Тейковского муниципального района»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2024 – 3000,0 </a:t>
            </a:r>
            <a:r>
              <a:rPr lang="ru-RU" altLang="ru-RU" sz="1600">
                <a:latin typeface="Times New Roman" pitchFamily="18" charset="0"/>
              </a:rPr>
              <a:t>тыс.руб.,</a:t>
            </a:r>
            <a:r>
              <a:rPr lang="ru-RU" altLang="ru-RU" sz="1600" b="1">
                <a:latin typeface="Times New Roman" pitchFamily="18" charset="0"/>
              </a:rPr>
              <a:t> 2025 г. – 46041,5 </a:t>
            </a:r>
            <a:r>
              <a:rPr lang="ru-RU" altLang="ru-RU" sz="1600">
                <a:latin typeface="Times New Roman" pitchFamily="18" charset="0"/>
              </a:rPr>
              <a:t>тыс.руб.,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2026 г. – 678,0 </a:t>
            </a:r>
            <a:r>
              <a:rPr lang="ru-RU" altLang="ru-RU" sz="1600">
                <a:latin typeface="Times New Roman" pitchFamily="18" charset="0"/>
              </a:rPr>
              <a:t>тыс.руб. </a:t>
            </a: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 rot="10800000" flipV="1">
            <a:off x="2411413" y="4724400"/>
            <a:ext cx="48244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234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 – 3149,1 тыс.руб.,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2025-2026 г.г. по 2303,0 тыс.руб</a:t>
              </a:r>
              <a:r>
                <a:rPr lang="ru-RU" altLang="ru-RU" sz="1600">
                  <a:latin typeface="Times New Roman" pitchFamily="18" charset="0"/>
                </a:rPr>
                <a:t>. ежегодно</a:t>
              </a:r>
            </a:p>
          </p:txBody>
        </p:sp>
      </p:grpSp>
      <p:sp>
        <p:nvSpPr>
          <p:cNvPr id="9523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Повышение безопасности дорожного движения Тейковского муниципального района </a:t>
            </a:r>
          </a:p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2024 год  -  18337,6 тыс.руб. (6,1 %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b="1" i="1">
                <a:latin typeface="Times New Roman" pitchFamily="18" charset="0"/>
              </a:rPr>
              <a:t>2025 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b="1" i="1">
                <a:latin typeface="Times New Roman" pitchFamily="18" charset="0"/>
              </a:rPr>
              <a:t>. – 18736,6 </a:t>
            </a:r>
            <a:r>
              <a:rPr lang="ru-RU" altLang="ru-RU" sz="1600" b="1" i="1">
                <a:latin typeface="Times New Roman" pitchFamily="18" charset="0"/>
              </a:rPr>
              <a:t>тыс.руб., </a:t>
            </a:r>
            <a:r>
              <a:rPr lang="ru-RU" altLang="ru-RU" b="1" i="1">
                <a:latin typeface="Times New Roman" pitchFamily="18" charset="0"/>
              </a:rPr>
              <a:t>2026 г. – 19227,2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5237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5238" name="Скругленный прямоугольник 6"/>
          <p:cNvGrpSpPr>
            <a:grpSpLocks/>
          </p:cNvGrpSpPr>
          <p:nvPr/>
        </p:nvGrpSpPr>
        <p:grpSpPr bwMode="auto">
          <a:xfrm>
            <a:off x="4859338" y="3357563"/>
            <a:ext cx="3959225" cy="2592387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0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 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– 14903,5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2025 – 16148,6 тыс.руб., 2026 – 16639,2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6258" name="Скругленный прямоугольник 3"/>
          <p:cNvGrpSpPr>
            <a:grpSpLocks/>
          </p:cNvGrpSpPr>
          <p:nvPr/>
        </p:nvGrpSpPr>
        <p:grpSpPr bwMode="auto">
          <a:xfrm>
            <a:off x="2411413" y="3500438"/>
            <a:ext cx="4608512" cy="1995487"/>
            <a:chOff x="-231" y="2482"/>
            <a:chExt cx="2891" cy="339"/>
          </a:xfrm>
        </p:grpSpPr>
        <p:pic>
          <p:nvPicPr>
            <p:cNvPr id="9626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3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системы организации движения транспортных средств и пешеходов, повышение безопасности дорожных условий»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2024-2026 г.г. по 250,0 тыс.руб. </a:t>
              </a:r>
              <a:r>
                <a:rPr lang="ru-RU" altLang="ru-RU" sz="1600">
                  <a:latin typeface="Times New Roman" pitchFamily="18" charset="0"/>
                </a:rPr>
                <a:t>ежегодно</a:t>
              </a:r>
              <a:endParaRPr lang="ru-RU" altLang="ru-RU" sz="1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6259" name="Скругленный прямоугольник 5"/>
          <p:cNvGrpSpPr>
            <a:grpSpLocks/>
          </p:cNvGrpSpPr>
          <p:nvPr/>
        </p:nvGrpSpPr>
        <p:grpSpPr bwMode="auto">
          <a:xfrm>
            <a:off x="2195513" y="1341438"/>
            <a:ext cx="4754562" cy="1727200"/>
            <a:chOff x="84" y="1318"/>
            <a:chExt cx="2565" cy="390"/>
          </a:xfrm>
        </p:grpSpPr>
        <p:pic>
          <p:nvPicPr>
            <p:cNvPr id="96260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1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«Формирование законопослушного поведения участников дорожного движения в Тейковском муниципальном районе» 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– 2026 г.г. по  35,0,0 тыс.руб.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показатели прогноза социально-экономического развития Тейковского муниципального  района  в 2024 год и плановый период 2025 и 2026  годов</a:t>
            </a:r>
          </a:p>
        </p:txBody>
      </p:sp>
      <p:graphicFrame>
        <p:nvGraphicFramePr>
          <p:cNvPr id="109843" name="Group 275"/>
          <p:cNvGraphicFramePr>
            <a:graphicFrameLocks noGrp="1"/>
          </p:cNvGraphicFramePr>
          <p:nvPr/>
        </p:nvGraphicFramePr>
        <p:xfrm>
          <a:off x="107950" y="1268413"/>
          <a:ext cx="8928100" cy="5140325"/>
        </p:xfrm>
        <a:graphic>
          <a:graphicData uri="http://schemas.openxmlformats.org/drawingml/2006/table">
            <a:tbl>
              <a:tblPr/>
              <a:tblGrid>
                <a:gridCol w="2239963"/>
                <a:gridCol w="852487"/>
                <a:gridCol w="925513"/>
                <a:gridCol w="925512"/>
                <a:gridCol w="996950"/>
                <a:gridCol w="995363"/>
                <a:gridCol w="996950"/>
                <a:gridCol w="995362"/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Ед-ца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(оценка)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год 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2026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отгруженных товаров  собственного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производства, выполненных работ и услуг собственными силами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776,633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902,053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919,292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968,860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1001,139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1034,672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Продукция сельского хозяйства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1091,900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1135,900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1161,000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1191,400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1229,900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1272,000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платных услуг населению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130,008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235,784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279,672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293,656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305,402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317,618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малых и средних предприятий (по состоянию на конец года)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тыс.ед.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0,062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0,063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0,063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Ввод в эксплуатацию жилых домов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кв.м.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общ.пл.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1,923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0,721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282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90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«Управление и распоряжение имуществом, находящимся в муниципальной собственности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 – 2025 г.г. по 1700,0 тыс.руб. </a:t>
              </a:r>
              <a:r>
                <a:rPr lang="ru-RU" altLang="ru-RU" sz="1600">
                  <a:latin typeface="Times New Roman" pitchFamily="18" charset="0"/>
                </a:rPr>
                <a:t>ежегодно,</a:t>
              </a:r>
              <a:r>
                <a:rPr lang="ru-RU" altLang="ru-RU" sz="1600" b="1">
                  <a:latin typeface="Times New Roman" pitchFamily="18" charset="0"/>
                </a:rPr>
                <a:t> 2026 г. - 500,0 тыс.руб</a:t>
              </a:r>
              <a:r>
                <a:rPr lang="ru-RU" altLang="ru-RU" sz="1600">
                  <a:latin typeface="Times New Roman" pitchFamily="18" charset="0"/>
                </a:rPr>
                <a:t>. </a:t>
              </a:r>
            </a:p>
          </p:txBody>
        </p:sp>
      </p:grpSp>
      <p:sp>
        <p:nvSpPr>
          <p:cNvPr id="97283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Управление муниципальным имуществом Тейковского муниципального района </a:t>
            </a:r>
          </a:p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2024 год  -  2575,0 тыс.руб. (0,8 %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b="1" i="1">
                <a:latin typeface="Times New Roman" pitchFamily="18" charset="0"/>
              </a:rPr>
              <a:t>2025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b="1" i="1">
                <a:latin typeface="Times New Roman" pitchFamily="18" charset="0"/>
              </a:rPr>
              <a:t>. –  2575,0 </a:t>
            </a:r>
            <a:r>
              <a:rPr lang="ru-RU" altLang="ru-RU" sz="1600" b="1" i="1">
                <a:latin typeface="Times New Roman" pitchFamily="18" charset="0"/>
              </a:rPr>
              <a:t>тыс.руб., </a:t>
            </a:r>
            <a:r>
              <a:rPr lang="ru-RU" altLang="ru-RU" b="1" i="1">
                <a:latin typeface="Times New Roman" pitchFamily="18" charset="0"/>
              </a:rPr>
              <a:t>2026 г. – 1375,0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4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7285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7286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1800225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8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«Обеспечение рационального, эффективного использования земельных участков, государственная собственность на которые не разграничена»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– 2026 г.г. по 875,0  тыс.руб. </a:t>
              </a:r>
              <a:r>
                <a:rPr lang="ru-RU" altLang="ru-RU" sz="1600">
                  <a:latin typeface="Times New Roman" pitchFamily="18" charset="0"/>
                </a:rPr>
                <a:t>ежегодно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306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8002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8314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муниципальной службы на территории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 – 2026 г.г. по 40,0 тыс.руб. </a:t>
              </a:r>
              <a:r>
                <a:rPr lang="ru-RU" altLang="ru-RU" sz="1600">
                  <a:latin typeface="Times New Roman" pitchFamily="18" charset="0"/>
                </a:rPr>
                <a:t>ежегодно </a:t>
              </a:r>
            </a:p>
          </p:txBody>
        </p:sp>
      </p:grpSp>
      <p:sp>
        <p:nvSpPr>
          <p:cNvPr id="9830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Совершенствование местного самоуправления на территории Тейковского муниципального района</a:t>
            </a:r>
          </a:p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2024 год  -  50,0 тыс.руб. (0,02 %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b="1" i="1">
                <a:latin typeface="Times New Roman" pitchFamily="18" charset="0"/>
              </a:rPr>
              <a:t>2025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b="1" i="1">
                <a:latin typeface="Times New Roman" pitchFamily="18" charset="0"/>
              </a:rPr>
              <a:t>. –  50,0 </a:t>
            </a:r>
            <a:r>
              <a:rPr lang="ru-RU" altLang="ru-RU" sz="1600" b="1" i="1">
                <a:latin typeface="Times New Roman" pitchFamily="18" charset="0"/>
              </a:rPr>
              <a:t>тыс.руб., </a:t>
            </a:r>
            <a:r>
              <a:rPr lang="ru-RU" altLang="ru-RU" b="1" i="1">
                <a:latin typeface="Times New Roman" pitchFamily="18" charset="0"/>
              </a:rPr>
              <a:t>2026 г. – 50,0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8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8309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8310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1728787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831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«Противодействие коррупции на территории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– 2026 г.г. по 10,0  тыс.руб. </a:t>
              </a:r>
              <a:r>
                <a:rPr lang="ru-RU" altLang="ru-RU" sz="1600">
                  <a:latin typeface="Times New Roman" pitchFamily="18" charset="0"/>
                </a:rPr>
                <a:t>ежегодно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9330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655763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933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«Повышение качества жизни граждан пожилого возраста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 – 100,0 тыс.руб., 2025- 2026 г.г. по 80,0 тыс.руб. </a:t>
              </a:r>
              <a:r>
                <a:rPr lang="ru-RU" altLang="ru-RU" sz="1600">
                  <a:latin typeface="Times New Roman" pitchFamily="18" charset="0"/>
                </a:rPr>
                <a:t>ежегодно </a:t>
              </a:r>
            </a:p>
          </p:txBody>
        </p:sp>
      </p:grpSp>
      <p:sp>
        <p:nvSpPr>
          <p:cNvPr id="9933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Поддержка населения Тейковского муниципального района </a:t>
            </a:r>
          </a:p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2024 год  -  2596,6 тыс.руб. (0,8%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b="1" i="1">
                <a:latin typeface="Times New Roman" pitchFamily="18" charset="0"/>
              </a:rPr>
              <a:t>2025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b="1" i="1">
                <a:latin typeface="Times New Roman" pitchFamily="18" charset="0"/>
              </a:rPr>
              <a:t>. –  2580,8 </a:t>
            </a:r>
            <a:r>
              <a:rPr lang="ru-RU" altLang="ru-RU" sz="1600" b="1" i="1">
                <a:latin typeface="Times New Roman" pitchFamily="18" charset="0"/>
              </a:rPr>
              <a:t>тыс.руб., </a:t>
            </a:r>
            <a:r>
              <a:rPr lang="ru-RU" altLang="ru-RU" b="1" i="1">
                <a:latin typeface="Times New Roman" pitchFamily="18" charset="0"/>
              </a:rPr>
              <a:t>2026 г. – 2167,3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2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9333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9334" name="Скругленный прямоугольник 6"/>
          <p:cNvGrpSpPr>
            <a:grpSpLocks/>
          </p:cNvGrpSpPr>
          <p:nvPr/>
        </p:nvGrpSpPr>
        <p:grpSpPr bwMode="auto">
          <a:xfrm>
            <a:off x="4859338" y="3789363"/>
            <a:ext cx="3959225" cy="1944687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9336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«Повышение качества жизни детей-сирот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2024г. – 2496,6 тыс.руб., 2025 г. – 2500,8 тыс.руб., 2026 г. – 2087,3  тыс.руб. </a:t>
              </a:r>
              <a:endParaRPr lang="ru-RU" altLang="ru-RU" sz="16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0354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873250"/>
            <a:chOff x="2842" y="2452"/>
            <a:chExt cx="2707" cy="582"/>
          </a:xfrm>
        </p:grpSpPr>
        <p:pic>
          <p:nvPicPr>
            <p:cNvPr id="3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5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«Информатизация, техническое и программное обеспечение, обслуживание и сопровождение информационных систем»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 – 2026 г.г. по 1000,0 тыс.руб. </a:t>
              </a:r>
              <a:r>
                <a:rPr lang="ru-RU" altLang="ru-RU" sz="1600">
                  <a:latin typeface="Times New Roman" pitchFamily="18" charset="0"/>
                </a:rPr>
                <a:t>ежегодно </a:t>
              </a:r>
            </a:p>
          </p:txBody>
        </p:sp>
      </p:grpSp>
      <p:sp>
        <p:nvSpPr>
          <p:cNvPr id="10035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Открытый и безопасный район</a:t>
            </a:r>
          </a:p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2024 год  -  2174,6 тыс.руб. (0,7%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b="1" i="1">
                <a:latin typeface="Times New Roman" pitchFamily="18" charset="0"/>
              </a:rPr>
              <a:t>2025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b="1" i="1">
                <a:latin typeface="Times New Roman" pitchFamily="18" charset="0"/>
              </a:rPr>
              <a:t>. –  2194,6 </a:t>
            </a:r>
            <a:r>
              <a:rPr lang="ru-RU" altLang="ru-RU" sz="1600" b="1" i="1">
                <a:latin typeface="Times New Roman" pitchFamily="18" charset="0"/>
              </a:rPr>
              <a:t>тыс.руб., </a:t>
            </a:r>
            <a:r>
              <a:rPr lang="ru-RU" altLang="ru-RU" b="1" i="1">
                <a:latin typeface="Times New Roman" pitchFamily="18" charset="0"/>
              </a:rPr>
              <a:t>2026 г. – 2194,6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100357" name="Text Box 9"/>
          <p:cNvSpPr txBox="1">
            <a:spLocks noChangeArrowheads="1"/>
          </p:cNvSpPr>
          <p:nvPr/>
        </p:nvSpPr>
        <p:spPr bwMode="auto">
          <a:xfrm rot="10800000" flipV="1">
            <a:off x="4748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100358" name="Скругленный прямоугольник 6"/>
          <p:cNvGrpSpPr>
            <a:grpSpLocks/>
          </p:cNvGrpSpPr>
          <p:nvPr/>
        </p:nvGrpSpPr>
        <p:grpSpPr bwMode="auto">
          <a:xfrm>
            <a:off x="4859338" y="2997200"/>
            <a:ext cx="3959225" cy="1871663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3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«Профилактика правонарушений и наркомании, борьба с преступностью и обеспечение безопасности граждан»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2024г. – 774,6 тыс.руб., 2025  – 2026 г.г. – 794,6 тыс.руб.</a:t>
              </a:r>
              <a:r>
                <a:rPr lang="ru-RU" altLang="ru-RU" sz="1600">
                  <a:latin typeface="Times New Roman" pitchFamily="18" charset="0"/>
                </a:rPr>
                <a:t> ежегодно </a:t>
              </a:r>
            </a:p>
          </p:txBody>
        </p:sp>
      </p:grpSp>
      <p:grpSp>
        <p:nvGrpSpPr>
          <p:cNvPr id="100359" name="Скругленный прямоугольник 6"/>
          <p:cNvGrpSpPr>
            <a:grpSpLocks/>
          </p:cNvGrpSpPr>
          <p:nvPr/>
        </p:nvGrpSpPr>
        <p:grpSpPr bwMode="auto">
          <a:xfrm>
            <a:off x="250825" y="4221163"/>
            <a:ext cx="4105275" cy="187325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1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«Повышение уровня информационной открытости органов местного самоуправления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 – 2026 г.г. по 400,0 тыс.руб. </a:t>
              </a:r>
              <a:r>
                <a:rPr lang="ru-RU" altLang="ru-RU" sz="1600">
                  <a:latin typeface="Times New Roman" pitchFamily="18" charset="0"/>
                </a:rPr>
                <a:t>ежегодно 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2024 год – 52268,4 тыс.руб.</a:t>
            </a:r>
          </a:p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2025 год – 51165,4 тыс.руб.         2026 год – 52120,6 тыс.руб.</a:t>
            </a:r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1378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3688" cy="1871663"/>
            <a:chOff x="42" y="2454"/>
            <a:chExt cx="2681" cy="378"/>
          </a:xfrm>
        </p:grpSpPr>
        <p:pic>
          <p:nvPicPr>
            <p:cNvPr id="10139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</a:t>
              </a:r>
              <a:r>
                <a:rPr lang="ru-RU" altLang="ru-RU" sz="1600">
                  <a:latin typeface="Times New Roman" pitchFamily="18" charset="0"/>
                </a:rPr>
                <a:t> – </a:t>
              </a:r>
              <a:r>
                <a:rPr lang="ru-RU" altLang="ru-RU" sz="1600" b="1">
                  <a:latin typeface="Times New Roman" pitchFamily="18" charset="0"/>
                </a:rPr>
                <a:t>2026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г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г</a:t>
              </a:r>
              <a:r>
                <a:rPr lang="ru-RU" altLang="ru-RU" sz="1600">
                  <a:latin typeface="Times New Roman" pitchFamily="18" charset="0"/>
                </a:rPr>
                <a:t>. – по </a:t>
              </a:r>
              <a:r>
                <a:rPr lang="ru-RU" altLang="ru-RU" sz="1600" b="1">
                  <a:latin typeface="Times New Roman" pitchFamily="18" charset="0"/>
                </a:rPr>
                <a:t>20599,5 </a:t>
              </a:r>
              <a:r>
                <a:rPr lang="ru-RU" altLang="ru-RU" sz="1600">
                  <a:latin typeface="Times New Roman" pitchFamily="18" charset="0"/>
                </a:rPr>
                <a:t>тыс.руб. ежегодно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101379" name="Скругленный прямоугольник 9"/>
          <p:cNvGrpSpPr>
            <a:grpSpLocks/>
          </p:cNvGrpSpPr>
          <p:nvPr/>
        </p:nvGrpSpPr>
        <p:grpSpPr bwMode="auto">
          <a:xfrm>
            <a:off x="323850" y="4941888"/>
            <a:ext cx="4148138" cy="1727200"/>
            <a:chOff x="84" y="2880"/>
            <a:chExt cx="2581" cy="389"/>
          </a:xfrm>
        </p:grpSpPr>
        <p:pic>
          <p:nvPicPr>
            <p:cNvPr id="101392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3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2024</a:t>
              </a: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5222,1</a:t>
              </a: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 тыс.руб., </a:t>
              </a:r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2025-2026 г.г.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ежегодно по</a:t>
              </a:r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 5222,0 </a:t>
              </a: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400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1380" name="Скругленный прямоугольник 11"/>
          <p:cNvGrpSpPr>
            <a:grpSpLocks/>
          </p:cNvGrpSpPr>
          <p:nvPr/>
        </p:nvGrpSpPr>
        <p:grpSpPr bwMode="auto">
          <a:xfrm>
            <a:off x="4643438" y="1125538"/>
            <a:ext cx="4324350" cy="1366837"/>
            <a:chOff x="2842" y="1632"/>
            <a:chExt cx="2707" cy="746"/>
          </a:xfrm>
        </p:grpSpPr>
        <p:pic>
          <p:nvPicPr>
            <p:cNvPr id="10257" name="Скругленный прямоугольник 11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1391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Calibri" pitchFamily="34" charset="0"/>
                </a:rPr>
                <a:t>Резервный фонд администрации Тейковского муниципального района 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sz="1400" b="1"/>
                <a:t>2024</a:t>
              </a:r>
              <a:r>
                <a:rPr lang="ru-RU" altLang="ru-RU" sz="1400" b="1">
                  <a:latin typeface="Calibri" pitchFamily="34" charset="0"/>
                </a:rPr>
                <a:t> – </a:t>
              </a:r>
              <a:r>
                <a:rPr lang="ru-RU" altLang="ru-RU" sz="1400" b="1"/>
                <a:t>741,7</a:t>
              </a:r>
              <a:r>
                <a:rPr lang="ru-RU" altLang="ru-RU" sz="1400" b="1">
                  <a:latin typeface="Calibri" pitchFamily="34" charset="0"/>
                </a:rPr>
                <a:t> </a:t>
              </a:r>
              <a:r>
                <a:rPr lang="ru-RU" altLang="ru-RU" sz="1400">
                  <a:latin typeface="Calibri" pitchFamily="34" charset="0"/>
                </a:rPr>
                <a:t>т.р.;</a:t>
              </a:r>
              <a:r>
                <a:rPr lang="ru-RU" altLang="ru-RU" sz="1400" b="1">
                  <a:latin typeface="Calibri" pitchFamily="34" charset="0"/>
                </a:rPr>
                <a:t> </a:t>
              </a:r>
              <a:r>
                <a:rPr lang="ru-RU" altLang="ru-RU" sz="1400" b="1"/>
                <a:t>2025</a:t>
              </a:r>
              <a:r>
                <a:rPr lang="ru-RU" altLang="ru-RU" sz="1400" b="1">
                  <a:latin typeface="Calibri" pitchFamily="34" charset="0"/>
                </a:rPr>
                <a:t> – </a:t>
              </a:r>
              <a:r>
                <a:rPr lang="ru-RU" altLang="ru-RU" sz="1400" b="1"/>
                <a:t>4709,6</a:t>
              </a:r>
              <a:r>
                <a:rPr lang="ru-RU" altLang="ru-RU" sz="1400" b="1">
                  <a:latin typeface="Calibri" pitchFamily="34" charset="0"/>
                </a:rPr>
                <a:t> </a:t>
              </a:r>
              <a:r>
                <a:rPr lang="ru-RU" altLang="ru-RU" sz="1400">
                  <a:latin typeface="Calibri" pitchFamily="34" charset="0"/>
                </a:rPr>
                <a:t>т.р.;</a:t>
              </a:r>
            </a:p>
            <a:p>
              <a:pPr algn="ctr"/>
              <a:r>
                <a:rPr lang="ru-RU" altLang="ru-RU" sz="1400" b="1"/>
                <a:t>2026</a:t>
              </a:r>
              <a:r>
                <a:rPr lang="ru-RU" altLang="ru-RU" sz="1400" b="1">
                  <a:latin typeface="Calibri" pitchFamily="34" charset="0"/>
                </a:rPr>
                <a:t> –</a:t>
              </a:r>
              <a:r>
                <a:rPr lang="ru-RU" altLang="ru-RU" sz="1400" b="1"/>
                <a:t> 9410,5 </a:t>
              </a:r>
              <a:r>
                <a:rPr lang="ru-RU" altLang="ru-RU" sz="1400">
                  <a:latin typeface="Calibri" pitchFamily="34" charset="0"/>
                </a:rPr>
                <a:t>тыс.руб.</a:t>
              </a:r>
              <a:r>
                <a:rPr lang="ru-RU" altLang="ru-RU" sz="1400" b="1">
                  <a:latin typeface="Calibri" pitchFamily="34" charset="0"/>
                </a:rPr>
                <a:t> </a:t>
              </a:r>
            </a:p>
          </p:txBody>
        </p:sp>
      </p:grpSp>
      <p:grpSp>
        <p:nvGrpSpPr>
          <p:cNvPr id="101381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101388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9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Функционирование высшего должностного лица Тейковского муниципального района   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</a:t>
              </a:r>
              <a:r>
                <a:rPr lang="ru-RU" altLang="ru-RU" sz="1600" b="1">
                  <a:latin typeface="Times New Roman" pitchFamily="18" charset="0"/>
                </a:rPr>
                <a:t>  1706,9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101382" name="Скругленный прямоугольник 3"/>
          <p:cNvGrpSpPr>
            <a:grpSpLocks/>
          </p:cNvGrpSpPr>
          <p:nvPr/>
        </p:nvGrpSpPr>
        <p:grpSpPr bwMode="auto">
          <a:xfrm>
            <a:off x="4716463" y="2565400"/>
            <a:ext cx="4141787" cy="1943100"/>
            <a:chOff x="42" y="2454"/>
            <a:chExt cx="2681" cy="378"/>
          </a:xfrm>
        </p:grpSpPr>
        <p:pic>
          <p:nvPicPr>
            <p:cNvPr id="10138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7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отдела образования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2024-2026 г.г.</a:t>
              </a:r>
              <a:r>
                <a:rPr lang="ru-RU" altLang="ru-RU" sz="1600">
                  <a:latin typeface="Times New Roman" pitchFamily="18" charset="0"/>
                </a:rPr>
                <a:t> по</a:t>
              </a:r>
              <a:r>
                <a:rPr lang="ru-RU" altLang="ru-RU" sz="1600" b="1">
                  <a:latin typeface="Times New Roman" pitchFamily="18" charset="0"/>
                </a:rPr>
                <a:t>  2001,8 </a:t>
              </a:r>
              <a:r>
                <a:rPr lang="ru-RU" altLang="ru-RU" sz="1600">
                  <a:latin typeface="Times New Roman" pitchFamily="18" charset="0"/>
                </a:rPr>
                <a:t>т.руб.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  <a:r>
                <a:rPr lang="ru-RU" altLang="ru-RU" sz="1600">
                  <a:latin typeface="Times New Roman" pitchFamily="18" charset="0"/>
                </a:rPr>
                <a:t>ежегодно</a:t>
              </a: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101383" name="Скругленный прямоугольник 9"/>
          <p:cNvGrpSpPr>
            <a:grpSpLocks/>
          </p:cNvGrpSpPr>
          <p:nvPr/>
        </p:nvGrpSpPr>
        <p:grpSpPr bwMode="auto">
          <a:xfrm>
            <a:off x="4716463" y="4797425"/>
            <a:ext cx="4103687" cy="1655763"/>
            <a:chOff x="84" y="2880"/>
            <a:chExt cx="2581" cy="389"/>
          </a:xfrm>
        </p:grpSpPr>
        <p:pic>
          <p:nvPicPr>
            <p:cNvPr id="101384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5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2716,0 тыс.руб.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400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02" name="Скругленный прямоугольник 3"/>
          <p:cNvGrpSpPr>
            <a:grpSpLocks/>
          </p:cNvGrpSpPr>
          <p:nvPr/>
        </p:nvGrpSpPr>
        <p:grpSpPr bwMode="auto">
          <a:xfrm>
            <a:off x="2124075" y="476250"/>
            <a:ext cx="5040313" cy="1366838"/>
            <a:chOff x="118" y="2459"/>
            <a:chExt cx="2590" cy="324"/>
          </a:xfrm>
        </p:grpSpPr>
        <p:pic>
          <p:nvPicPr>
            <p:cNvPr id="10241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Расходы на уплату членских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взносов в Ассоциацию «Совет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муниципальных образований»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–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2025 г.г</a:t>
              </a:r>
              <a:r>
                <a:rPr lang="ru-RU" altLang="ru-RU" sz="1600">
                  <a:latin typeface="Times New Roman" pitchFamily="18" charset="0"/>
                </a:rPr>
                <a:t>.-</a:t>
              </a:r>
              <a:r>
                <a:rPr lang="ru-RU" altLang="ru-RU" sz="1400">
                  <a:latin typeface="Times New Roman" pitchFamily="18" charset="0"/>
                </a:rPr>
                <a:t> по</a:t>
              </a:r>
              <a:r>
                <a:rPr lang="ru-RU" altLang="ru-RU" sz="1600">
                  <a:latin typeface="Times New Roman" pitchFamily="18" charset="0"/>
                </a:rPr>
                <a:t>  </a:t>
              </a:r>
              <a:r>
                <a:rPr lang="ru-RU" altLang="ru-RU" sz="1600" b="1">
                  <a:latin typeface="Times New Roman" pitchFamily="18" charset="0"/>
                </a:rPr>
                <a:t>50,0 </a:t>
              </a:r>
              <a:r>
                <a:rPr lang="ru-RU" altLang="ru-RU" sz="1400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102403" name="Скругленный прямоугольник 3"/>
          <p:cNvGrpSpPr>
            <a:grpSpLocks/>
          </p:cNvGrpSpPr>
          <p:nvPr/>
        </p:nvGrpSpPr>
        <p:grpSpPr bwMode="auto">
          <a:xfrm>
            <a:off x="4716463" y="5229225"/>
            <a:ext cx="3960812" cy="1439863"/>
            <a:chOff x="118" y="2459"/>
            <a:chExt cx="2590" cy="324"/>
          </a:xfrm>
        </p:grpSpPr>
        <p:pic>
          <p:nvPicPr>
            <p:cNvPr id="10241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Мероприятия в области строительства, архитектуры и градостроительства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г.- 400,0 тыс.руб.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102404" name="Скругленный прямоугольник 3"/>
          <p:cNvGrpSpPr>
            <a:grpSpLocks/>
          </p:cNvGrpSpPr>
          <p:nvPr/>
        </p:nvGrpSpPr>
        <p:grpSpPr bwMode="auto">
          <a:xfrm>
            <a:off x="4572000" y="2133600"/>
            <a:ext cx="4319588" cy="2808288"/>
            <a:chOff x="118" y="2459"/>
            <a:chExt cx="2590" cy="324"/>
          </a:xfrm>
        </p:grpSpPr>
        <p:pic>
          <p:nvPicPr>
            <p:cNvPr id="10241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      Исполнение муниципальных гарантий        Тейковского муниципального района без права регрессного требования гаранта к принципалу или уступки гаранту прав     требования бенефициара к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принципалу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 2024г. – 6238,8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  <a:r>
                <a:rPr lang="ru-RU" altLang="ru-RU" sz="1600" b="1">
                  <a:latin typeface="Times New Roman" pitchFamily="18" charset="0"/>
                </a:rPr>
                <a:t> 2025 г.- 6614,3 </a:t>
              </a:r>
              <a:r>
                <a:rPr lang="ru-RU" altLang="ru-RU" sz="1600">
                  <a:latin typeface="Times New Roman" pitchFamily="18" charset="0"/>
                </a:rPr>
                <a:t>тыс.руб.,</a:t>
              </a:r>
              <a:r>
                <a:rPr lang="ru-RU" altLang="ru-RU" sz="1600" b="1">
                  <a:latin typeface="Times New Roman" pitchFamily="18" charset="0"/>
                </a:rPr>
                <a:t> 2026 г. – 3209,1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 </a:t>
              </a:r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102405" name="Скругленный прямоугольник 3"/>
          <p:cNvGrpSpPr>
            <a:grpSpLocks/>
          </p:cNvGrpSpPr>
          <p:nvPr/>
        </p:nvGrpSpPr>
        <p:grpSpPr bwMode="auto">
          <a:xfrm>
            <a:off x="468313" y="2276475"/>
            <a:ext cx="3743325" cy="2232025"/>
            <a:chOff x="118" y="2459"/>
            <a:chExt cx="2590" cy="324"/>
          </a:xfrm>
        </p:grpSpPr>
        <p:pic>
          <p:nvPicPr>
            <p:cNvPr id="10240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2024 </a:t>
              </a:r>
              <a:r>
                <a:rPr lang="ru-RU" altLang="ru-RU" sz="1600">
                  <a:latin typeface="Times New Roman" pitchFamily="18" charset="0"/>
                </a:rPr>
                <a:t>– </a:t>
              </a:r>
              <a:r>
                <a:rPr lang="ru-RU" altLang="ru-RU" sz="1600" b="1">
                  <a:latin typeface="Times New Roman" pitchFamily="18" charset="0"/>
                </a:rPr>
                <a:t>9222,5 </a:t>
              </a:r>
              <a:r>
                <a:rPr lang="ru-RU" altLang="ru-RU" sz="1600">
                  <a:latin typeface="Times New Roman" pitchFamily="18" charset="0"/>
                </a:rPr>
                <a:t>тыс.руб.; </a:t>
              </a:r>
              <a:r>
                <a:rPr lang="ru-RU" altLang="ru-RU" sz="1600" b="1">
                  <a:latin typeface="Times New Roman" pitchFamily="18" charset="0"/>
                </a:rPr>
                <a:t>2025 –2026 г.г. </a:t>
              </a:r>
              <a:r>
                <a:rPr lang="ru-RU" altLang="ru-RU" sz="1600">
                  <a:latin typeface="Times New Roman" pitchFamily="18" charset="0"/>
                </a:rPr>
                <a:t>по</a:t>
              </a:r>
              <a:r>
                <a:rPr lang="ru-RU" altLang="ru-RU" sz="1600" b="1">
                  <a:latin typeface="Times New Roman" pitchFamily="18" charset="0"/>
                </a:rPr>
                <a:t> 5462,4 </a:t>
              </a:r>
              <a:r>
                <a:rPr lang="ru-RU" altLang="ru-RU" sz="1600">
                  <a:latin typeface="Times New Roman" pitchFamily="18" charset="0"/>
                </a:rPr>
                <a:t>тыс.руб. ежегодно</a:t>
              </a: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102406" name="Скругленный прямоугольник 3"/>
          <p:cNvGrpSpPr>
            <a:grpSpLocks/>
          </p:cNvGrpSpPr>
          <p:nvPr/>
        </p:nvGrpSpPr>
        <p:grpSpPr bwMode="auto">
          <a:xfrm>
            <a:off x="395288" y="4581525"/>
            <a:ext cx="3744912" cy="2016125"/>
            <a:chOff x="118" y="2459"/>
            <a:chExt cx="2590" cy="324"/>
          </a:xfrm>
        </p:grpSpPr>
        <p:pic>
          <p:nvPicPr>
            <p:cNvPr id="10240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Предупреждение и ликвидация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последствий чрезвычайных ситуаций и стихийных бедствий природного и техногенного характера, пожарная безопасность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2024 г.-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1286,3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endParaRPr lang="ru-RU" altLang="ru-RU" sz="14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426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944688"/>
            <a:chOff x="118" y="2459"/>
            <a:chExt cx="2590" cy="324"/>
          </a:xfrm>
        </p:grpSpPr>
        <p:pic>
          <p:nvPicPr>
            <p:cNvPr id="10343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Организация дополнительного пенсионного обеспечения отдельных категорий граждан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 -  2026 г. по 1792,3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  <a:r>
                <a:rPr lang="ru-RU" altLang="ru-RU" sz="1400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ежегодно</a:t>
              </a:r>
              <a:endParaRPr lang="ru-RU" altLang="ru-RU" sz="1600">
                <a:latin typeface="Times New Roman" pitchFamily="18" charset="0"/>
              </a:endParaRP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sp>
        <p:nvSpPr>
          <p:cNvPr id="103427" name="Text Box 25"/>
          <p:cNvSpPr txBox="1">
            <a:spLocks noChangeArrowheads="1"/>
          </p:cNvSpPr>
          <p:nvPr/>
        </p:nvSpPr>
        <p:spPr bwMode="auto">
          <a:xfrm>
            <a:off x="4859338" y="1484313"/>
            <a:ext cx="3673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.</a:t>
            </a:r>
          </a:p>
        </p:txBody>
      </p:sp>
      <p:grpSp>
        <p:nvGrpSpPr>
          <p:cNvPr id="103428" name="Скругленный прямоугольник 3"/>
          <p:cNvGrpSpPr>
            <a:grpSpLocks/>
          </p:cNvGrpSpPr>
          <p:nvPr/>
        </p:nvGrpSpPr>
        <p:grpSpPr bwMode="auto">
          <a:xfrm>
            <a:off x="4572000" y="2852738"/>
            <a:ext cx="4321175" cy="1800225"/>
            <a:chOff x="118" y="2459"/>
            <a:chExt cx="2590" cy="324"/>
          </a:xfrm>
        </p:grpSpPr>
        <p:pic>
          <p:nvPicPr>
            <p:cNvPr id="10342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Расходы на организацию и проведение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мероприятий, связанных с праздничными, 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юбилейными и памятными датами,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совещания, семинары.</a:t>
              </a:r>
              <a:endParaRPr lang="ru-RU" altLang="ru-RU" sz="1400" b="1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– 2025 </a:t>
              </a:r>
              <a:r>
                <a:rPr lang="ru-RU" altLang="ru-RU" sz="1400" b="1">
                  <a:latin typeface="Times New Roman" pitchFamily="18" charset="0"/>
                </a:rPr>
                <a:t>г.г</a:t>
              </a:r>
              <a:r>
                <a:rPr lang="ru-RU" altLang="ru-RU" sz="1400">
                  <a:latin typeface="Times New Roman" pitchFamily="18" charset="0"/>
                </a:rPr>
                <a:t>. – по 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290,5 </a:t>
              </a:r>
              <a:r>
                <a:rPr lang="ru-RU" altLang="ru-RU" sz="1400" b="1">
                  <a:latin typeface="Times New Roman" pitchFamily="18" charset="0"/>
                </a:rPr>
                <a:t>тыс.руб</a:t>
              </a:r>
              <a:r>
                <a:rPr lang="ru-RU" altLang="ru-RU" sz="1400">
                  <a:latin typeface="Times New Roman" pitchFamily="18" charset="0"/>
                </a:rPr>
                <a:t>. ежегодно</a:t>
              </a:r>
              <a:endParaRPr lang="ru-RU" altLang="ru-RU" sz="1600" b="1">
                <a:latin typeface="Times New Roman" pitchFamily="18" charset="0"/>
              </a:endParaRP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</a:t>
            </a:r>
          </a:p>
          <a:p>
            <a:pPr algn="ctr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2024 год – 934,3 тыс.руб.</a:t>
            </a:r>
          </a:p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2025 год – 934,3 тыс.руб.         2026 год – 934,3 тыс.руб.</a:t>
            </a:r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450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800225"/>
            <a:chOff x="42" y="2454"/>
            <a:chExt cx="2681" cy="378"/>
          </a:xfrm>
        </p:grpSpPr>
        <p:pic>
          <p:nvPicPr>
            <p:cNvPr id="10445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5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Совета   Тейковского муниципального района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2024-2026 </a:t>
              </a:r>
              <a:r>
                <a:rPr lang="ru-RU" altLang="ru-RU" sz="1600">
                  <a:latin typeface="Times New Roman" pitchFamily="18" charset="0"/>
                </a:rPr>
                <a:t>по </a:t>
              </a:r>
              <a:r>
                <a:rPr lang="ru-RU" altLang="ru-RU" sz="1600" b="1">
                  <a:latin typeface="Times New Roman" pitchFamily="18" charset="0"/>
                </a:rPr>
                <a:t>934,3 тыс.руб. </a:t>
              </a:r>
              <a:r>
                <a:rPr lang="ru-RU" altLang="ru-RU" sz="1600">
                  <a:latin typeface="Times New Roman" pitchFamily="18" charset="0"/>
                </a:rPr>
                <a:t>ежегодно</a:t>
              </a: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Реализация полномочий Ивановской области на осуществление переданных органам местного самоуправления государственных полномочий Ивановской области</a:t>
            </a:r>
          </a:p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2024 год – 558,2 тыс.руб.</a:t>
            </a:r>
          </a:p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2025 год – 620,1 тыс.руб.         2026 год – 620,1 тыс.руб.</a:t>
            </a:r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474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3095625"/>
            <a:chOff x="42" y="2454"/>
            <a:chExt cx="2681" cy="378"/>
          </a:xfrm>
        </p:grpSpPr>
        <p:pic>
          <p:nvPicPr>
            <p:cNvPr id="10548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8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отлову и содержанию безнадзорных животных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</a:t>
              </a:r>
              <a:r>
                <a:rPr lang="ru-RU" altLang="ru-RU" sz="1400">
                  <a:latin typeface="Times New Roman" pitchFamily="18" charset="0"/>
                </a:rPr>
                <a:t>-  </a:t>
              </a:r>
              <a:r>
                <a:rPr lang="ru-RU" altLang="ru-RU" sz="1400" b="1">
                  <a:latin typeface="Times New Roman" pitchFamily="18" charset="0"/>
                </a:rPr>
                <a:t>324,0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600">
                  <a:latin typeface="Times New Roman" pitchFamily="18" charset="0"/>
                </a:rPr>
                <a:t>;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  <a:r>
                <a:rPr lang="ru-RU" altLang="ru-RU" sz="1400" b="1">
                  <a:latin typeface="Times New Roman" pitchFamily="18" charset="0"/>
                </a:rPr>
                <a:t>2025-2026 </a:t>
              </a:r>
              <a:r>
                <a:rPr lang="ru-RU" altLang="ru-RU" sz="1400">
                  <a:latin typeface="Times New Roman" pitchFamily="18" charset="0"/>
                </a:rPr>
                <a:t>по</a:t>
              </a:r>
              <a:r>
                <a:rPr lang="ru-RU" altLang="ru-RU" sz="1400" b="1">
                  <a:latin typeface="Times New Roman" pitchFamily="18" charset="0"/>
                </a:rPr>
                <a:t> 385,9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  <a:r>
                <a:rPr lang="ru-RU" altLang="ru-RU" sz="1400">
                  <a:latin typeface="Times New Roman" pitchFamily="18" charset="0"/>
                </a:rPr>
                <a:t>ежегодно</a:t>
              </a: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105475" name="Скругленный прямоугольник 11"/>
          <p:cNvGrpSpPr>
            <a:grpSpLocks/>
          </p:cNvGrpSpPr>
          <p:nvPr/>
        </p:nvGrpSpPr>
        <p:grpSpPr bwMode="auto">
          <a:xfrm>
            <a:off x="4643438" y="1484313"/>
            <a:ext cx="4324350" cy="2736850"/>
            <a:chOff x="2842" y="1632"/>
            <a:chExt cx="2707" cy="746"/>
          </a:xfrm>
        </p:grpSpPr>
        <p:pic>
          <p:nvPicPr>
            <p:cNvPr id="2" name="Скругленный прямоугольник 11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5480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/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содержанию сибиреязвенных скотомогильников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 </a:t>
              </a:r>
              <a:r>
                <a:rPr lang="ru-RU" altLang="ru-RU" sz="1400" b="1"/>
                <a:t>2024</a:t>
              </a:r>
              <a:r>
                <a:rPr lang="ru-RU" altLang="ru-RU" sz="1600" b="1">
                  <a:latin typeface="Calibri" pitchFamily="34" charset="0"/>
                </a:rPr>
                <a:t> – 2026 г.г. </a:t>
              </a:r>
              <a:r>
                <a:rPr lang="ru-RU" altLang="ru-RU" sz="1400">
                  <a:latin typeface="Calibri" pitchFamily="34" charset="0"/>
                </a:rPr>
                <a:t>по</a:t>
              </a:r>
              <a:r>
                <a:rPr lang="ru-RU" altLang="ru-RU" sz="1600" b="1">
                  <a:latin typeface="Calibri" pitchFamily="34" charset="0"/>
                </a:rPr>
                <a:t> 228,</a:t>
              </a:r>
              <a:r>
                <a:rPr lang="ru-RU" altLang="ru-RU" sz="1400" b="1"/>
                <a:t>1</a:t>
              </a:r>
              <a:r>
                <a:rPr lang="ru-RU" altLang="ru-RU" sz="1600" b="1">
                  <a:latin typeface="Calibri" pitchFamily="34" charset="0"/>
                </a:rPr>
                <a:t> тыс.руб. </a:t>
              </a:r>
              <a:r>
                <a:rPr lang="ru-RU" altLang="ru-RU" sz="1600">
                  <a:latin typeface="Calibri" pitchFamily="34" charset="0"/>
                </a:rPr>
                <a:t>ежегодно</a:t>
              </a:r>
            </a:p>
          </p:txBody>
        </p:sp>
      </p:grpSp>
      <p:grpSp>
        <p:nvGrpSpPr>
          <p:cNvPr id="105476" name="Скругленный прямоугольник 4"/>
          <p:cNvGrpSpPr>
            <a:grpSpLocks/>
          </p:cNvGrpSpPr>
          <p:nvPr/>
        </p:nvGrpSpPr>
        <p:grpSpPr bwMode="auto">
          <a:xfrm>
            <a:off x="250825" y="1341438"/>
            <a:ext cx="4103688" cy="1295400"/>
            <a:chOff x="40" y="1966"/>
            <a:chExt cx="2663" cy="380"/>
          </a:xfrm>
        </p:grpSpPr>
        <p:pic>
          <p:nvPicPr>
            <p:cNvPr id="105477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78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В сфере административных правонарушений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2024- 2026 г.г. – </a:t>
              </a:r>
              <a:r>
                <a:rPr lang="ru-RU" altLang="ru-RU" sz="1600">
                  <a:latin typeface="Times New Roman" pitchFamily="18" charset="0"/>
                </a:rPr>
                <a:t>по</a:t>
              </a:r>
              <a:r>
                <a:rPr lang="ru-RU" altLang="ru-RU" sz="1600" b="1">
                  <a:latin typeface="Times New Roman" pitchFamily="18" charset="0"/>
                </a:rPr>
                <a:t> 6,1 тыс. руб. </a:t>
              </a:r>
              <a:r>
                <a:rPr lang="ru-RU" altLang="ru-RU" sz="1600">
                  <a:latin typeface="Times New Roman" pitchFamily="18" charset="0"/>
                </a:rPr>
                <a:t>ежегодно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</a:rPr>
              <a:t>Реализация полномочий Российской Федерации</a:t>
            </a:r>
          </a:p>
          <a:p>
            <a:pPr algn="ctr"/>
            <a:endParaRPr lang="ru-RU" altLang="ru-RU" b="1" i="1">
              <a:latin typeface="Times New Roman" pitchFamily="18" charset="0"/>
            </a:endParaRPr>
          </a:p>
          <a:p>
            <a:pPr algn="ctr"/>
            <a:r>
              <a:rPr lang="ru-RU" altLang="ru-RU" b="1" i="1">
                <a:latin typeface="Times New Roman" pitchFamily="18" charset="0"/>
              </a:rPr>
              <a:t>2024 год – 0,2 тыс.руб.; 2025 – 0,2 тыс.руб.</a:t>
            </a: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106498" name="Скругленный прямоугольник 5"/>
          <p:cNvGrpSpPr>
            <a:grpSpLocks/>
          </p:cNvGrpSpPr>
          <p:nvPr/>
        </p:nvGrpSpPr>
        <p:grpSpPr bwMode="auto">
          <a:xfrm>
            <a:off x="1331913" y="2060575"/>
            <a:ext cx="6769100" cy="1441450"/>
            <a:chOff x="84" y="1318"/>
            <a:chExt cx="2565" cy="390"/>
          </a:xfrm>
        </p:grpSpPr>
        <p:pic>
          <p:nvPicPr>
            <p:cNvPr id="10649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500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 – 0,2 тыс.руб.; 2025 г. – 0,2 тыс.руб.</a:t>
              </a:r>
            </a:p>
            <a:p>
              <a:pPr algn="ctr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параметры бюджета Тейковского муниципального </a:t>
            </a:r>
          </a:p>
          <a:p>
            <a:pPr algn="ctr"/>
            <a:r>
              <a:rPr lang="ru-RU" altLang="ru-RU" sz="2000" b="1">
                <a:latin typeface="Times New Roman" pitchFamily="18" charset="0"/>
              </a:rPr>
              <a:t>  района  в 2024 год и плановый период 2025 и 2026  годов,      (тыс. руб.)</a:t>
            </a:r>
          </a:p>
        </p:txBody>
      </p:sp>
      <p:graphicFrame>
        <p:nvGraphicFramePr>
          <p:cNvPr id="16436" name="Group 52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5038725"/>
        </p:xfrm>
        <a:graphic>
          <a:graphicData uri="http://schemas.openxmlformats.org/drawingml/2006/table">
            <a:tbl>
              <a:tblPr/>
              <a:tblGrid>
                <a:gridCol w="3067050"/>
                <a:gridCol w="2008187"/>
                <a:gridCol w="2038350"/>
                <a:gridCol w="1671638"/>
              </a:tblGrid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2024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2025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302351,8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333975,0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282565,8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69705,4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72631,8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76096,7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перечисления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232646,4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261343,2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206469,1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302351,8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333975,0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282565,8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условно утвержденные расходы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4096,5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8366,2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дефицита (профицита) 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Муниципальный долг Тейковского муниципального района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/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Оценка на 01.01.2024 г. – 16062,3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01.01.2025 г. – 9823,5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01.01.2026г. – 3209,1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01.01.2027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endParaRPr lang="ru-RU" altLang="ru-RU" sz="1800" b="1" smtClean="0">
              <a:latin typeface="Times New Roman" pitchFamily="18" charset="0"/>
            </a:endParaRPr>
          </a:p>
        </p:txBody>
      </p:sp>
      <p:sp>
        <p:nvSpPr>
          <p:cNvPr id="107522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14</a:t>
            </a:r>
          </a:p>
        </p:txBody>
      </p:sp>
      <p:sp>
        <p:nvSpPr>
          <p:cNvPr id="107523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Контактная информация: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en-US" altLang="ru-RU" sz="1800" b="1" smtClean="0">
                <a:latin typeface="Times New Roman" pitchFamily="18" charset="0"/>
              </a:rPr>
              <a:t/>
            </a:r>
            <a:br>
              <a:rPr lang="en-US" altLang="ru-RU" sz="1800" b="1" smtClean="0">
                <a:latin typeface="Times New Roman" pitchFamily="18" charset="0"/>
              </a:rPr>
            </a:br>
            <a:r>
              <a:rPr lang="en-US" altLang="ru-RU" sz="1800" b="1" smtClean="0">
                <a:latin typeface="Times New Roman" pitchFamily="18" charset="0"/>
              </a:rPr>
              <a:t/>
            </a:r>
            <a:br>
              <a:rPr lang="en-US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1. Начальник финансового отдела –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8(49343) 2-17-04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2. Заместитель начальника финансового отдела –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8(49343) 2-20-78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3. Электронная почта: </a:t>
            </a:r>
            <a:r>
              <a:rPr lang="en-US" altLang="ru-RU" sz="1800" b="1" smtClean="0">
                <a:latin typeface="Times New Roman" pitchFamily="18" charset="0"/>
              </a:rPr>
              <a:t>raifoteik@mail</a:t>
            </a:r>
            <a:r>
              <a:rPr lang="ru-RU" altLang="ru-RU" sz="1800" b="1" smtClean="0">
                <a:latin typeface="Times New Roman" pitchFamily="18" charset="0"/>
              </a:rPr>
              <a:t>.</a:t>
            </a:r>
            <a:r>
              <a:rPr lang="en-US" altLang="ru-RU" sz="1800" b="1" smtClean="0">
                <a:latin typeface="Times New Roman" pitchFamily="18" charset="0"/>
              </a:rPr>
              <a:t>ru</a:t>
            </a:r>
            <a:endParaRPr lang="ru-RU" altLang="ru-RU" sz="1800" b="1" smtClean="0">
              <a:latin typeface="Times New Roman" pitchFamily="18" charset="0"/>
            </a:endParaRPr>
          </a:p>
        </p:txBody>
      </p:sp>
      <p:sp>
        <p:nvSpPr>
          <p:cNvPr id="108546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14</a:t>
            </a:r>
          </a:p>
        </p:txBody>
      </p:sp>
      <p:sp>
        <p:nvSpPr>
          <p:cNvPr id="108547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957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350" y="3860800"/>
            <a:ext cx="6400800" cy="175418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Тейковский муниципальный район»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2023 г .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mtClean="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Структура  доходов бюджета Тейковского муниципального района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за 2024-2026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36895" name="Object 3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36895" name="Диаграмма" r:id="rId4" imgW="6096135" imgH="4067089" progId="MSGraph.Chart.8">
              <p:embed followColorScheme="full"/>
            </p:oleObj>
          </a:graphicData>
        </a:graphic>
      </p:graphicFrame>
      <p:sp>
        <p:nvSpPr>
          <p:cNvPr id="36900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2024 г.</a:t>
            </a:r>
          </a:p>
          <a:p>
            <a:pPr algn="ctr"/>
            <a:r>
              <a:rPr lang="ru-RU" sz="1400" b="1"/>
              <a:t>Всего доходов – 302,3 млн.руб.</a:t>
            </a:r>
          </a:p>
        </p:txBody>
      </p:sp>
      <p:sp>
        <p:nvSpPr>
          <p:cNvPr id="36901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232,6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77,0%</a:t>
            </a:r>
          </a:p>
        </p:txBody>
      </p:sp>
      <p:sp>
        <p:nvSpPr>
          <p:cNvPr id="36902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59,4 млн.руб. 19,6%</a:t>
            </a:r>
          </a:p>
        </p:txBody>
      </p:sp>
      <p:sp>
        <p:nvSpPr>
          <p:cNvPr id="36903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10,3 млн. руб. 3,4%</a:t>
            </a:r>
          </a:p>
        </p:txBody>
      </p:sp>
      <p:graphicFrame>
        <p:nvGraphicFramePr>
          <p:cNvPr id="36896" name="Object 32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p:oleObj spid="_x0000_s36896" name="Диаграмма" r:id="rId5" imgW="6096135" imgH="4067089" progId="MSGraph.Chart.8">
              <p:embed followColorScheme="full"/>
            </p:oleObj>
          </a:graphicData>
        </a:graphic>
      </p:graphicFrame>
      <p:sp>
        <p:nvSpPr>
          <p:cNvPr id="36904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2025 г.</a:t>
            </a:r>
          </a:p>
          <a:p>
            <a:pPr algn="ctr"/>
            <a:r>
              <a:rPr lang="ru-RU" sz="1400" b="1"/>
              <a:t>Всего доходов – 333,9 млн.руб.</a:t>
            </a:r>
          </a:p>
        </p:txBody>
      </p:sp>
      <p:sp>
        <p:nvSpPr>
          <p:cNvPr id="36905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62,9 млн.руб. 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18,8%</a:t>
            </a:r>
          </a:p>
        </p:txBody>
      </p:sp>
      <p:sp>
        <p:nvSpPr>
          <p:cNvPr id="36906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261,3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78,3%</a:t>
            </a:r>
          </a:p>
        </p:txBody>
      </p:sp>
      <p:sp>
        <p:nvSpPr>
          <p:cNvPr id="36907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</a:rPr>
              <a:t>9,7 млн. руб. 2,9%</a:t>
            </a:r>
          </a:p>
        </p:txBody>
      </p:sp>
      <p:sp>
        <p:nvSpPr>
          <p:cNvPr id="36908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36897" name="Object 33"/>
          <p:cNvGraphicFramePr>
            <a:graphicFrameLocks noChangeAspect="1"/>
          </p:cNvGraphicFramePr>
          <p:nvPr/>
        </p:nvGraphicFramePr>
        <p:xfrm>
          <a:off x="1835150" y="2852738"/>
          <a:ext cx="6553200" cy="5218112"/>
        </p:xfrm>
        <a:graphic>
          <a:graphicData uri="http://schemas.openxmlformats.org/presentationml/2006/ole">
            <p:oleObj spid="_x0000_s36897" name="Диаграмма" r:id="rId6" imgW="6096135" imgH="4067089" progId="MSGraph.Chart.8">
              <p:embed followColorScheme="full"/>
            </p:oleObj>
          </a:graphicData>
        </a:graphic>
      </p:graphicFrame>
      <p:sp>
        <p:nvSpPr>
          <p:cNvPr id="36909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66,5 млн.руб. 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23,5%</a:t>
            </a:r>
          </a:p>
        </p:txBody>
      </p:sp>
      <p:sp>
        <p:nvSpPr>
          <p:cNvPr id="36910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206,5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73,1%</a:t>
            </a:r>
          </a:p>
        </p:txBody>
      </p:sp>
      <p:sp>
        <p:nvSpPr>
          <p:cNvPr id="36911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</a:rPr>
              <a:t>9,6 млн. руб. 3,4%</a:t>
            </a:r>
          </a:p>
        </p:txBody>
      </p:sp>
      <p:sp>
        <p:nvSpPr>
          <p:cNvPr id="36912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2026 г.</a:t>
            </a:r>
          </a:p>
          <a:p>
            <a:pPr algn="ctr"/>
            <a:r>
              <a:rPr lang="ru-RU" sz="1400" b="1"/>
              <a:t>Всего доходов – 282,6 млн.руб.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Структура  безвозмездных поступлений в бюджет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Тейковского муниципального района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на 2024-2026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1744" name="Rectangle 5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2024 г.</a:t>
            </a:r>
          </a:p>
          <a:p>
            <a:pPr algn="ctr"/>
            <a:r>
              <a:rPr lang="ru-RU" sz="1400" b="1"/>
              <a:t>Всего –232,6 млн.руб.</a:t>
            </a:r>
          </a:p>
        </p:txBody>
      </p:sp>
      <p:sp>
        <p:nvSpPr>
          <p:cNvPr id="71745" name="Rectangle 10"/>
          <p:cNvSpPr>
            <a:spLocks noChangeArrowheads="1"/>
          </p:cNvSpPr>
          <p:nvPr/>
        </p:nvSpPr>
        <p:spPr bwMode="auto">
          <a:xfrm>
            <a:off x="5795963" y="1268413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2025 г.</a:t>
            </a:r>
          </a:p>
          <a:p>
            <a:pPr algn="ctr"/>
            <a:r>
              <a:rPr lang="ru-RU" sz="1400" b="1"/>
              <a:t>Всего – 261,3 млн.руб.</a:t>
            </a:r>
          </a:p>
        </p:txBody>
      </p:sp>
      <p:sp>
        <p:nvSpPr>
          <p:cNvPr id="71746" name="Rectangle 14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71702" name="Object 22"/>
          <p:cNvGraphicFramePr>
            <a:graphicFrameLocks noChangeAspect="1"/>
          </p:cNvGraphicFramePr>
          <p:nvPr/>
        </p:nvGraphicFramePr>
        <p:xfrm>
          <a:off x="1979613" y="3429000"/>
          <a:ext cx="6562725" cy="4518025"/>
        </p:xfrm>
        <a:graphic>
          <a:graphicData uri="http://schemas.openxmlformats.org/presentationml/2006/ole">
            <p:oleObj spid="_x0000_s71702" name="Диаграмма" r:id="rId4" imgW="6096135" imgH="4067089" progId="MSGraph.Chart.8">
              <p:embed followColorScheme="full"/>
            </p:oleObj>
          </a:graphicData>
        </a:graphic>
      </p:graphicFrame>
      <p:sp>
        <p:nvSpPr>
          <p:cNvPr id="71747" name="Rectangle 16"/>
          <p:cNvSpPr>
            <a:spLocks noChangeArrowheads="1"/>
          </p:cNvSpPr>
          <p:nvPr/>
        </p:nvSpPr>
        <p:spPr bwMode="auto">
          <a:xfrm>
            <a:off x="3276600" y="4797425"/>
            <a:ext cx="20875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10,1 млн.руб. 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4,9%</a:t>
            </a:r>
          </a:p>
        </p:txBody>
      </p:sp>
      <p:sp>
        <p:nvSpPr>
          <p:cNvPr id="71748" name="Rectangle 17"/>
          <p:cNvSpPr>
            <a:spLocks noChangeArrowheads="1"/>
          </p:cNvSpPr>
          <p:nvPr/>
        </p:nvSpPr>
        <p:spPr bwMode="auto">
          <a:xfrm>
            <a:off x="2268538" y="5013325"/>
            <a:ext cx="17287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104,8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50,7%</a:t>
            </a:r>
          </a:p>
        </p:txBody>
      </p:sp>
      <p:sp>
        <p:nvSpPr>
          <p:cNvPr id="71749" name="Rectangle 18"/>
          <p:cNvSpPr>
            <a:spLocks noChangeArrowheads="1"/>
          </p:cNvSpPr>
          <p:nvPr/>
        </p:nvSpPr>
        <p:spPr bwMode="auto">
          <a:xfrm>
            <a:off x="4932363" y="5013325"/>
            <a:ext cx="13700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</a:rPr>
              <a:t>91,2 млн. руб. 44,2%</a:t>
            </a:r>
          </a:p>
        </p:txBody>
      </p:sp>
      <p:sp>
        <p:nvSpPr>
          <p:cNvPr id="71750" name="Rectangle 19"/>
          <p:cNvSpPr>
            <a:spLocks noChangeArrowheads="1"/>
          </p:cNvSpPr>
          <p:nvPr/>
        </p:nvSpPr>
        <p:spPr bwMode="auto">
          <a:xfrm>
            <a:off x="2124075" y="3716338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2026 г.</a:t>
            </a:r>
          </a:p>
          <a:p>
            <a:pPr algn="ctr"/>
            <a:r>
              <a:rPr lang="ru-RU" sz="1400" b="1"/>
              <a:t>Всего  – 206,5 млн.руб.</a:t>
            </a:r>
          </a:p>
        </p:txBody>
      </p:sp>
      <p:graphicFrame>
        <p:nvGraphicFramePr>
          <p:cNvPr id="71703" name="Object 23"/>
          <p:cNvGraphicFramePr>
            <a:graphicFrameLocks noChangeAspect="1"/>
          </p:cNvGraphicFramePr>
          <p:nvPr/>
        </p:nvGraphicFramePr>
        <p:xfrm>
          <a:off x="4716463" y="1125538"/>
          <a:ext cx="4427537" cy="3311525"/>
        </p:xfrm>
        <a:graphic>
          <a:graphicData uri="http://schemas.openxmlformats.org/presentationml/2006/ole">
            <p:oleObj spid="_x0000_s71703" name="Диаграмма" r:id="rId5" imgW="6096135" imgH="4067089" progId="MSGraph.Chart.8">
              <p:embed followColorScheme="full"/>
            </p:oleObj>
          </a:graphicData>
        </a:graphic>
      </p:graphicFrame>
      <p:sp>
        <p:nvSpPr>
          <p:cNvPr id="71751" name="Rectangle 22"/>
          <p:cNvSpPr>
            <a:spLocks noChangeArrowheads="1"/>
          </p:cNvSpPr>
          <p:nvPr/>
        </p:nvSpPr>
        <p:spPr bwMode="auto">
          <a:xfrm>
            <a:off x="7235825" y="2708275"/>
            <a:ext cx="1709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91,2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34,9%</a:t>
            </a:r>
          </a:p>
        </p:txBody>
      </p:sp>
      <p:sp>
        <p:nvSpPr>
          <p:cNvPr id="71752" name="Rectangle 23"/>
          <p:cNvSpPr>
            <a:spLocks noChangeArrowheads="1"/>
          </p:cNvSpPr>
          <p:nvPr/>
        </p:nvSpPr>
        <p:spPr bwMode="auto">
          <a:xfrm>
            <a:off x="5148263" y="2349500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105,2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40,3%</a:t>
            </a:r>
          </a:p>
        </p:txBody>
      </p:sp>
      <p:sp>
        <p:nvSpPr>
          <p:cNvPr id="71753" name="Rectangle 24"/>
          <p:cNvSpPr>
            <a:spLocks noChangeArrowheads="1"/>
          </p:cNvSpPr>
          <p:nvPr/>
        </p:nvSpPr>
        <p:spPr bwMode="auto">
          <a:xfrm>
            <a:off x="5364163" y="1916113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60,3 млн. руб.</a:t>
            </a:r>
          </a:p>
          <a:p>
            <a:pPr algn="ctr"/>
            <a:r>
              <a:rPr lang="ru-RU" sz="1200" b="1">
                <a:solidFill>
                  <a:schemeClr val="bg1"/>
                </a:solidFill>
              </a:rPr>
              <a:t>23,1%</a:t>
            </a:r>
          </a:p>
        </p:txBody>
      </p:sp>
      <p:graphicFrame>
        <p:nvGraphicFramePr>
          <p:cNvPr id="71741" name="Object 61"/>
          <p:cNvGraphicFramePr>
            <a:graphicFrameLocks noChangeAspect="1"/>
          </p:cNvGraphicFramePr>
          <p:nvPr/>
        </p:nvGraphicFramePr>
        <p:xfrm>
          <a:off x="0" y="1412875"/>
          <a:ext cx="4500563" cy="2879725"/>
        </p:xfrm>
        <a:graphic>
          <a:graphicData uri="http://schemas.openxmlformats.org/presentationml/2006/ole">
            <p:oleObj spid="_x0000_s71741" name="Диаграмма" r:id="rId6" imgW="6096135" imgH="4067089" progId="MSGraph.Chart.8">
              <p:embed followColorScheme="full"/>
            </p:oleObj>
          </a:graphicData>
        </a:graphic>
      </p:graphicFrame>
      <p:sp>
        <p:nvSpPr>
          <p:cNvPr id="71754" name="Text Box 8"/>
          <p:cNvSpPr txBox="1">
            <a:spLocks noChangeArrowheads="1"/>
          </p:cNvSpPr>
          <p:nvPr/>
        </p:nvSpPr>
        <p:spPr bwMode="auto">
          <a:xfrm>
            <a:off x="6732588" y="1989138"/>
            <a:ext cx="17287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4,6 млн. руб. </a:t>
            </a:r>
          </a:p>
          <a:p>
            <a:r>
              <a:rPr lang="ru-RU" sz="1300" b="1">
                <a:solidFill>
                  <a:schemeClr val="bg1"/>
                </a:solidFill>
              </a:rPr>
              <a:t>1,7%</a:t>
            </a:r>
          </a:p>
        </p:txBody>
      </p:sp>
      <p:sp>
        <p:nvSpPr>
          <p:cNvPr id="71755" name="Text Box 6"/>
          <p:cNvSpPr txBox="1">
            <a:spLocks noChangeArrowheads="1"/>
          </p:cNvSpPr>
          <p:nvPr/>
        </p:nvSpPr>
        <p:spPr bwMode="auto">
          <a:xfrm>
            <a:off x="2339975" y="2852738"/>
            <a:ext cx="17033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101,5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43,6%</a:t>
            </a:r>
          </a:p>
        </p:txBody>
      </p:sp>
      <p:sp>
        <p:nvSpPr>
          <p:cNvPr id="71756" name="Text Box 6"/>
          <p:cNvSpPr txBox="1">
            <a:spLocks noChangeArrowheads="1"/>
          </p:cNvSpPr>
          <p:nvPr/>
        </p:nvSpPr>
        <p:spPr bwMode="auto">
          <a:xfrm>
            <a:off x="250825" y="2781300"/>
            <a:ext cx="17033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103,6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44,5%</a:t>
            </a:r>
          </a:p>
        </p:txBody>
      </p:sp>
      <p:sp>
        <p:nvSpPr>
          <p:cNvPr id="71757" name="Text Box 6"/>
          <p:cNvSpPr txBox="1">
            <a:spLocks noChangeArrowheads="1"/>
          </p:cNvSpPr>
          <p:nvPr/>
        </p:nvSpPr>
        <p:spPr bwMode="auto">
          <a:xfrm>
            <a:off x="539750" y="2060575"/>
            <a:ext cx="15589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23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10%</a:t>
            </a:r>
          </a:p>
        </p:txBody>
      </p:sp>
      <p:sp>
        <p:nvSpPr>
          <p:cNvPr id="71758" name="Text Box 6"/>
          <p:cNvSpPr txBox="1">
            <a:spLocks noChangeArrowheads="1"/>
          </p:cNvSpPr>
          <p:nvPr/>
        </p:nvSpPr>
        <p:spPr bwMode="auto">
          <a:xfrm>
            <a:off x="1692275" y="2205038"/>
            <a:ext cx="17033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4,5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</a:rPr>
              <a:t>1,9%</a:t>
            </a:r>
          </a:p>
        </p:txBody>
      </p:sp>
      <p:sp>
        <p:nvSpPr>
          <p:cNvPr id="71759" name="Text Box 82"/>
          <p:cNvSpPr txBox="1">
            <a:spLocks noChangeArrowheads="1"/>
          </p:cNvSpPr>
          <p:nvPr/>
        </p:nvSpPr>
        <p:spPr bwMode="auto">
          <a:xfrm>
            <a:off x="4211638" y="4508500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0,4 млн.руб.,0,2%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Налоговые и неналоговые доходы  бюджета Тейковского муниципального района по видам доходов, тыс. рублей</a:t>
            </a:r>
          </a:p>
        </p:txBody>
      </p:sp>
      <p:graphicFrame>
        <p:nvGraphicFramePr>
          <p:cNvPr id="73835" name="Group 107"/>
          <p:cNvGraphicFramePr>
            <a:graphicFrameLocks noGrp="1"/>
          </p:cNvGraphicFramePr>
          <p:nvPr/>
        </p:nvGraphicFramePr>
        <p:xfrm>
          <a:off x="395288" y="1052513"/>
          <a:ext cx="8497887" cy="5751512"/>
        </p:xfrm>
        <a:graphic>
          <a:graphicData uri="http://schemas.openxmlformats.org/drawingml/2006/table">
            <a:tbl>
              <a:tblPr/>
              <a:tblGrid>
                <a:gridCol w="576262"/>
                <a:gridCol w="2997200"/>
                <a:gridCol w="1641475"/>
                <a:gridCol w="1641475"/>
                <a:gridCol w="16414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59387,9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62871,7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66519,7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44152,7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46822,9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49936,9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8935,4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9334,4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9490,4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4725,8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5132,4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5497,4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1317,0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278,0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278,0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278,0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10317,5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9760,1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9577,0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5212,0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4598,8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4449,7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562,0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607,0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1768,3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447,3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69705,4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72631,8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76096,7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57" name="Group 81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835525"/>
        </p:xfrm>
        <a:graphic>
          <a:graphicData uri="http://schemas.openxmlformats.org/drawingml/2006/table">
            <a:tbl>
              <a:tblPr/>
              <a:tblGrid>
                <a:gridCol w="3282950"/>
                <a:gridCol w="1839913"/>
                <a:gridCol w="1681162"/>
                <a:gridCol w="14414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2024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2025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302351,8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333975,0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282565,8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34006,0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37713,6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40873,9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10508,5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5462,4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5462,4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21652,0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22340,4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22066,2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  ЖКХ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48920,8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30138,7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21702,7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171878,4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173571,5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169248,2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 Культура и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9790,9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9737,4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9708,7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5165,2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5221,0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4807,5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  Физическая культура и спорт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 Межбюджетные трансферты общего характера бюджетам бюджетной системы РФ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45363,5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Условно утвержденные расходы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4096,5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8366,2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49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Расходы 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по функциональной   направленности,    на 2024-2026 годы      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2024 год и плановый период 2025-2026 г.г. по разделу 0100 «Общегосударственные вопросы»</a:t>
            </a:r>
          </a:p>
        </p:txBody>
      </p:sp>
      <p:sp>
        <p:nvSpPr>
          <p:cNvPr id="76802" name="AutoShape 7"/>
          <p:cNvSpPr>
            <a:spLocks noChangeArrowheads="1"/>
          </p:cNvSpPr>
          <p:nvPr/>
        </p:nvSpPr>
        <p:spPr bwMode="auto">
          <a:xfrm>
            <a:off x="179388" y="2276475"/>
            <a:ext cx="2736850" cy="424973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3" name="AutoShape 8"/>
          <p:cNvSpPr>
            <a:spLocks noChangeArrowheads="1"/>
          </p:cNvSpPr>
          <p:nvPr/>
        </p:nvSpPr>
        <p:spPr bwMode="auto">
          <a:xfrm>
            <a:off x="323850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2024 год- 34006,0 т.р. </a:t>
            </a:r>
          </a:p>
        </p:txBody>
      </p:sp>
      <p:sp>
        <p:nvSpPr>
          <p:cNvPr id="76804" name="AutoShape 12"/>
          <p:cNvSpPr>
            <a:spLocks noChangeArrowheads="1"/>
          </p:cNvSpPr>
          <p:nvPr/>
        </p:nvSpPr>
        <p:spPr bwMode="auto">
          <a:xfrm>
            <a:off x="6372225" y="1412875"/>
            <a:ext cx="2519363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2026 год- 40873,9 т.р.</a:t>
            </a:r>
          </a:p>
        </p:txBody>
      </p:sp>
      <p:sp>
        <p:nvSpPr>
          <p:cNvPr id="76805" name="AutoShape 13"/>
          <p:cNvSpPr>
            <a:spLocks noChangeArrowheads="1"/>
          </p:cNvSpPr>
          <p:nvPr/>
        </p:nvSpPr>
        <p:spPr bwMode="auto">
          <a:xfrm>
            <a:off x="3348038" y="1412875"/>
            <a:ext cx="2519362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год- 37713,6 т.р.</a:t>
            </a:r>
          </a:p>
        </p:txBody>
      </p:sp>
      <p:sp>
        <p:nvSpPr>
          <p:cNvPr id="76806" name="AutoShape 16"/>
          <p:cNvSpPr>
            <a:spLocks noChangeArrowheads="1"/>
          </p:cNvSpPr>
          <p:nvPr/>
        </p:nvSpPr>
        <p:spPr bwMode="auto">
          <a:xfrm>
            <a:off x="3203575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1706,9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934,3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администрации- 21164,0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Судебная система – 0,2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5222,0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4709,6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3976,6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76807" name="AutoShape 17"/>
          <p:cNvSpPr>
            <a:spLocks noChangeArrowheads="1"/>
          </p:cNvSpPr>
          <p:nvPr/>
        </p:nvSpPr>
        <p:spPr bwMode="auto">
          <a:xfrm>
            <a:off x="179388" y="2060575"/>
            <a:ext cx="2736850" cy="45370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1706,9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934,3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администрации- 21144,0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Судебная система – 0,2 тыс.руб.</a:t>
            </a:r>
          </a:p>
          <a:p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5222,2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741,8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тыс.руб.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4256,6 тыс.руб.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8" name="AutoShape 18"/>
          <p:cNvSpPr>
            <a:spLocks noChangeArrowheads="1"/>
          </p:cNvSpPr>
          <p:nvPr/>
        </p:nvSpPr>
        <p:spPr bwMode="auto">
          <a:xfrm>
            <a:off x="6227763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1707,0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934,3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администрации- 21164,0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Судебная система – 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5222,0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9410,5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2436,1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13023</TotalTime>
  <Words>3269</Words>
  <Application>Microsoft Office PowerPoint</Application>
  <PresentationFormat>Экран (4:3)</PresentationFormat>
  <Paragraphs>920</Paragraphs>
  <Slides>42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8" baseType="lpstr">
      <vt:lpstr>Arial</vt:lpstr>
      <vt:lpstr>Calibri</vt:lpstr>
      <vt:lpstr>Times New Roman</vt:lpstr>
      <vt:lpstr>Wingdings</vt:lpstr>
      <vt:lpstr>Тема Office</vt:lpstr>
      <vt:lpstr>Диаграмма</vt:lpstr>
      <vt:lpstr>БЮДЖЕТ ДЛЯ ГРАЖДАН   Проект бюджета Тейковского муниципального района на 2024 год и плановый период  2025-2026 годов</vt:lpstr>
      <vt:lpstr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vt:lpstr>
      <vt:lpstr>Слайд 3</vt:lpstr>
      <vt:lpstr>Слайд 4</vt:lpstr>
      <vt:lpstr>Структура  доходов бюджета Тейковского муниципального района   за 2024-2026 г.г.</vt:lpstr>
      <vt:lpstr>Структура  безвозмездных поступлений в бюджет  Тейковского муниципального района   на 2024-2026 г.г.</vt:lpstr>
      <vt:lpstr>Налоговые и неналоговые доходы  бюджета Тейковского муниципального района по видам доходов, тыс. рублей</vt:lpstr>
      <vt:lpstr>Слайд 8</vt:lpstr>
      <vt:lpstr>Планирование бюджетных ассигнований на 2024 год и плановый период 2025-2026 г.г. по разделу 0100 «Общегосударственные вопросы»</vt:lpstr>
      <vt:lpstr>Планирование бюджетных ассигнований на 2024 год и плановый период 2025-2026 г.г. по разделу 0300 «Национальная безопасность и правоохранительная деятельность»</vt:lpstr>
      <vt:lpstr>Планирование бюджетных ассигнований на 2024 год и плановый период 2025-2026 г.г. по разделу 0400 «Национальная экономика»</vt:lpstr>
      <vt:lpstr>Планирование бюджетных ассигнований на 2024 год и плановый период 2025-2026 г.г. по разделу 0500 «Жилищно-коммунальное хозяйство»</vt:lpstr>
      <vt:lpstr>Планирование бюджетных ассигнований на 2024 год и плановый период 2025-2026 г.г. по разделу 0700 «Образование»</vt:lpstr>
      <vt:lpstr>Планирование бюджетных ассигнований на 2024 год и плановый период 2025-2026 г.г. по разделу 0800 «Культура, кинематография»</vt:lpstr>
      <vt:lpstr>Планирование бюджетных ассигнований на 2024 год и плановый период 2025-2026 г.г. по разделу 1000 «Социальная политика»</vt:lpstr>
      <vt:lpstr>Планирование бюджетных ассигнований на 2024 год и плановый период 2025-2026 г.г. по разделу 1100 «Физическая культура и спорт»</vt:lpstr>
      <vt:lpstr>Планирование бюджетных ассигнований на 2024 год и плановый период 2025-2026 г.г. по разделу «Межбюджетные трансферты общего характера бюджетам бюджетной системы Российской Федерации»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Муниципальный долг Тейковского муниципального района  Оценка на 01.01.2024 г. – 16062,3 тыс.руб. Прогноз на 01.01.2025 г. – 9823,5 тыс.руб. Прогноз на 01.01.2026г. – 3209,1 тыс.руб. Прогноз на 01.01.2027 г. – 0,0 тыс.руб. </vt:lpstr>
      <vt:lpstr>Контактная информация:   1. Начальник финансового отдела –  8(49343) 2-17-04 2. Заместитель начальника финансового отдела – 8(49343) 2-20-78 3. Электронная почта: raifoteik@mail.ru</vt:lpstr>
      <vt:lpstr> 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Райфинотдел</cp:lastModifiedBy>
  <cp:revision>210</cp:revision>
  <dcterms:created xsi:type="dcterms:W3CDTF">2016-05-10T06:05:12Z</dcterms:created>
  <dcterms:modified xsi:type="dcterms:W3CDTF">2023-11-23T10:53:07Z</dcterms:modified>
</cp:coreProperties>
</file>