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43"/>
  </p:notesMasterIdLst>
  <p:sldIdLst>
    <p:sldId id="257" r:id="rId2"/>
    <p:sldId id="299" r:id="rId3"/>
    <p:sldId id="315" r:id="rId4"/>
    <p:sldId id="273" r:id="rId5"/>
    <p:sldId id="278" r:id="rId6"/>
    <p:sldId id="301" r:id="rId7"/>
    <p:sldId id="275" r:id="rId8"/>
    <p:sldId id="264" r:id="rId9"/>
    <p:sldId id="302" r:id="rId10"/>
    <p:sldId id="311" r:id="rId11"/>
    <p:sldId id="310" r:id="rId12"/>
    <p:sldId id="309" r:id="rId13"/>
    <p:sldId id="308" r:id="rId14"/>
    <p:sldId id="307" r:id="rId15"/>
    <p:sldId id="305" r:id="rId16"/>
    <p:sldId id="304" r:id="rId17"/>
    <p:sldId id="265" r:id="rId18"/>
    <p:sldId id="280" r:id="rId19"/>
    <p:sldId id="266" r:id="rId20"/>
    <p:sldId id="316" r:id="rId21"/>
    <p:sldId id="267" r:id="rId22"/>
    <p:sldId id="317" r:id="rId23"/>
    <p:sldId id="268" r:id="rId24"/>
    <p:sldId id="284" r:id="rId25"/>
    <p:sldId id="289" r:id="rId26"/>
    <p:sldId id="294" r:id="rId27"/>
    <p:sldId id="295" r:id="rId28"/>
    <p:sldId id="270" r:id="rId29"/>
    <p:sldId id="319" r:id="rId30"/>
    <p:sldId id="320" r:id="rId31"/>
    <p:sldId id="321" r:id="rId32"/>
    <p:sldId id="322" r:id="rId33"/>
    <p:sldId id="271" r:id="rId34"/>
    <p:sldId id="296" r:id="rId35"/>
    <p:sldId id="297" r:id="rId36"/>
    <p:sldId id="281" r:id="rId37"/>
    <p:sldId id="312" r:id="rId38"/>
    <p:sldId id="318" r:id="rId39"/>
    <p:sldId id="277" r:id="rId40"/>
    <p:sldId id="314" r:id="rId41"/>
    <p:sldId id="272" r:id="rId4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CC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622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F4A74705-2A1F-4E91-8488-7830F879185A}" type="datetimeFigureOut">
              <a:rPr lang="ru-RU"/>
              <a:pPr>
                <a:defRPr/>
              </a:pPr>
              <a:t>17.11.2022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C5907A3C-02F3-4F69-AE5D-363A7C5260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945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3D58ABB4-9F4E-4A2E-AA39-239420D39242}" type="slidenum">
              <a:rPr lang="ru-RU" altLang="ru-RU" sz="1200">
                <a:latin typeface="+mn-lt"/>
              </a:rPr>
              <a:pPr algn="r" eaLnBrk="1" hangingPunct="1">
                <a:defRPr/>
              </a:pPr>
              <a:t>5</a:t>
            </a:fld>
            <a:endParaRPr lang="ru-RU" altLang="ru-RU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945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fld id="{2F638CFC-3D44-42CB-8DFC-4BE4446C5E1B}" type="slidenum">
              <a:rPr lang="ru-RU" altLang="ru-RU" sz="1200">
                <a:latin typeface="+mn-lt"/>
              </a:rPr>
              <a:pPr algn="r" eaLnBrk="1" hangingPunct="1">
                <a:defRPr/>
              </a:pPr>
              <a:t>6</a:t>
            </a:fld>
            <a:endParaRPr lang="ru-RU" altLang="ru-RU" sz="120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77252-3238-401D-A238-746819EDEF9A}" type="datetimeFigureOut">
              <a:rPr lang="ru-RU"/>
              <a:pPr>
                <a:defRPr/>
              </a:pPr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FB181-5285-4967-9278-1A8120E9DB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3D8C1-68F6-4E7F-9A41-45CEE62E2E2C}" type="datetimeFigureOut">
              <a:rPr lang="ru-RU"/>
              <a:pPr>
                <a:defRPr/>
              </a:pPr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2D90E-ED77-43F4-A76F-6A336C6C30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7CD4F-BA88-4EA5-9231-080CB1F8FB0B}" type="datetimeFigureOut">
              <a:rPr lang="ru-RU"/>
              <a:pPr>
                <a:defRPr/>
              </a:pPr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5C877-30F2-423F-8969-22B81F7145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AAB49-F3B2-4310-885E-02A87428711D}" type="datetimeFigureOut">
              <a:rPr lang="ru-RU"/>
              <a:pPr>
                <a:defRPr/>
              </a:pPr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7CA3E-1F7B-4422-8F07-0566DBEFC7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505E2-8559-4457-9D2E-B685F4BFEE13}" type="datetimeFigureOut">
              <a:rPr lang="ru-RU"/>
              <a:pPr>
                <a:defRPr/>
              </a:pPr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77025-D726-43B7-AB2E-F5E9A60428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BFF66-BAB5-4D3E-BF11-D10D57A7240C}" type="datetimeFigureOut">
              <a:rPr lang="ru-RU"/>
              <a:pPr>
                <a:defRPr/>
              </a:pPr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7B60D-DC23-45E1-8878-B6B2F93A21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CF3A8-2259-4F10-B96A-615C9B6C1600}" type="datetimeFigureOut">
              <a:rPr lang="ru-RU"/>
              <a:pPr>
                <a:defRPr/>
              </a:pPr>
              <a:t>17.11.2022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47D97-B26D-4300-86F9-65ADE7407A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904F7-052F-4165-A779-3A7021090E50}" type="datetimeFigureOut">
              <a:rPr lang="ru-RU"/>
              <a:pPr>
                <a:defRPr/>
              </a:pPr>
              <a:t>17.11.2022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80876-A1FD-4647-AF72-A971F14B3C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D4CA2-71FC-425F-8D84-68A87CDDDD47}" type="datetimeFigureOut">
              <a:rPr lang="ru-RU"/>
              <a:pPr>
                <a:defRPr/>
              </a:pPr>
              <a:t>17.11.2022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3831B-EDFA-4B37-A35F-5072A12AE0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41247-100E-4AB3-BA86-EABDA0FF2B43}" type="datetimeFigureOut">
              <a:rPr lang="ru-RU"/>
              <a:pPr>
                <a:defRPr/>
              </a:pPr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25283-F405-4A15-9748-78D7C63E3E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F92BA-BBE1-490A-813F-30A00493277D}" type="datetimeFigureOut">
              <a:rPr lang="ru-RU"/>
              <a:pPr>
                <a:defRPr/>
              </a:pPr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FB14A-D429-4B9B-9689-D8D5A68C8F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66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54BEAD-AA72-4200-BF99-9DAB7232AC30}" type="datetimeFigureOut">
              <a:rPr lang="ru-RU"/>
              <a:pPr>
                <a:defRPr/>
              </a:pPr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3EE98E-A483-40BC-A230-2FA453DC32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11188" y="404813"/>
            <a:ext cx="7993062" cy="4608512"/>
          </a:xfrm>
        </p:spPr>
        <p:txBody>
          <a:bodyPr/>
          <a:lstStyle/>
          <a:p>
            <a:pPr eaLnBrk="1" hangingPunct="1"/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br>
              <a:rPr lang="ru-RU" sz="36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Проект бюджета </a:t>
            </a:r>
            <a:r>
              <a:rPr lang="ru-RU" sz="3600" b="1" i="1" dirty="0" err="1">
                <a:latin typeface="Times New Roman" pitchFamily="18" charset="0"/>
                <a:cs typeface="Times New Roman" pitchFamily="18" charset="0"/>
              </a:rPr>
              <a:t>Тейковского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 муниципального района</a:t>
            </a:r>
            <a:br>
              <a:rPr lang="ru-RU" sz="36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год и плановый период </a:t>
            </a:r>
            <a:br>
              <a:rPr lang="ru-RU" sz="36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2024-2025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годов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 rot="816044">
            <a:off x="1442412" y="3893525"/>
            <a:ext cx="6248342" cy="1779378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i="1" kern="12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i="1" kern="12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i="1" kern="12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dirty="0">
                <a:latin typeface="Arial" charset="0"/>
              </a:rPr>
              <a:t>Планирование бюджетных ассигнований на </a:t>
            </a:r>
            <a:r>
              <a:rPr lang="ru-RU" sz="2000" b="1" dirty="0" smtClean="0">
                <a:latin typeface="Arial" charset="0"/>
              </a:rPr>
              <a:t>2023 </a:t>
            </a:r>
            <a:r>
              <a:rPr lang="ru-RU" sz="2000" b="1" dirty="0">
                <a:latin typeface="Arial" charset="0"/>
              </a:rPr>
              <a:t>год и плановый период </a:t>
            </a:r>
            <a:r>
              <a:rPr lang="ru-RU" sz="2000" b="1" dirty="0" smtClean="0">
                <a:latin typeface="Arial" charset="0"/>
              </a:rPr>
              <a:t>2024-2025 </a:t>
            </a:r>
            <a:r>
              <a:rPr lang="ru-RU" sz="2000" b="1" dirty="0" err="1">
                <a:latin typeface="Arial" charset="0"/>
              </a:rPr>
              <a:t>г.г</a:t>
            </a:r>
            <a:r>
              <a:rPr lang="ru-RU" sz="2000" b="1" dirty="0">
                <a:latin typeface="Arial" charset="0"/>
              </a:rPr>
              <a:t>. по разделу 0300 «Национальная безопасность и правоохранительная деятельность»</a:t>
            </a:r>
          </a:p>
        </p:txBody>
      </p:sp>
      <p:sp>
        <p:nvSpPr>
          <p:cNvPr id="77826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31686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7827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2023 </a:t>
            </a:r>
            <a:r>
              <a:rPr lang="ru-RU" b="1" dirty="0"/>
              <a:t>год – </a:t>
            </a:r>
            <a:r>
              <a:rPr lang="ru-RU" b="1" dirty="0" smtClean="0"/>
              <a:t>8671,1т.р</a:t>
            </a:r>
            <a:r>
              <a:rPr lang="ru-RU" b="1" dirty="0"/>
              <a:t>. </a:t>
            </a:r>
          </a:p>
        </p:txBody>
      </p:sp>
      <p:sp>
        <p:nvSpPr>
          <p:cNvPr id="77828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/>
              <a:t>2024 год – </a:t>
            </a:r>
            <a:r>
              <a:rPr lang="ru-RU" b="1" dirty="0" smtClean="0"/>
              <a:t>5462,4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77829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2024 </a:t>
            </a:r>
            <a:r>
              <a:rPr lang="ru-RU" b="1" dirty="0"/>
              <a:t>год – </a:t>
            </a:r>
            <a:r>
              <a:rPr lang="ru-RU" b="1" dirty="0" smtClean="0"/>
              <a:t>6748,4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77830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345757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Предупреждение и ликвидация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последствий чрезвычайных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ситуаций и стихийных бедствий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природного и техногенного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характера – 1286,0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- Обеспечение деятельности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МКУ «Единая дежурно-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диспетчерская служба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 err="1"/>
              <a:t>Тейковского</a:t>
            </a:r>
            <a:r>
              <a:rPr lang="ru-RU" sz="1200" dirty="0"/>
              <a:t> муниципального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района» - </a:t>
            </a:r>
            <a:r>
              <a:rPr lang="ru-RU" sz="1200" dirty="0" smtClean="0"/>
              <a:t>5462,4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</p:txBody>
      </p:sp>
      <p:sp>
        <p:nvSpPr>
          <p:cNvPr id="77831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31686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Предупреждение и ликвидация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последствий чрезвычайных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ситуаций и стихийных бедствий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природного и техногенного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характера – </a:t>
            </a:r>
            <a:r>
              <a:rPr lang="ru-RU" sz="1200" dirty="0" smtClean="0"/>
              <a:t>1286,0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Обеспечение деятельности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МКУ «Единая дежурно-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диспетчерская служба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 err="1"/>
              <a:t>Тейковского</a:t>
            </a:r>
            <a:r>
              <a:rPr lang="ru-RU" sz="1200" dirty="0"/>
              <a:t> муниципального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района» - </a:t>
            </a:r>
            <a:r>
              <a:rPr lang="ru-RU" sz="1200" dirty="0" smtClean="0"/>
              <a:t>7385,1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</p:txBody>
      </p:sp>
      <p:sp>
        <p:nvSpPr>
          <p:cNvPr id="77832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31686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Предупреждение и ликвидация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последствий чрезвычайных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ситуаций и стихийных бедствий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природного и техногенного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характера – 0,0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Обеспечение деятельности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МКУ «Единая дежурно-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Диспетчерская служба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 err="1"/>
              <a:t>Тейковского</a:t>
            </a:r>
            <a:r>
              <a:rPr lang="ru-RU" sz="1200" dirty="0"/>
              <a:t> муниципального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Района» - </a:t>
            </a:r>
            <a:r>
              <a:rPr lang="ru-RU" sz="1200" dirty="0" smtClean="0"/>
              <a:t>5462,4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dirty="0">
                <a:latin typeface="Arial" charset="0"/>
              </a:rPr>
              <a:t>Планирование бюджетных ассигнований на </a:t>
            </a:r>
            <a:r>
              <a:rPr lang="ru-RU" sz="2000" b="1" dirty="0" smtClean="0">
                <a:latin typeface="Arial" charset="0"/>
              </a:rPr>
              <a:t>2023 </a:t>
            </a:r>
            <a:r>
              <a:rPr lang="ru-RU" sz="2000" b="1" dirty="0">
                <a:latin typeface="Arial" charset="0"/>
              </a:rPr>
              <a:t>год и плановый период </a:t>
            </a:r>
            <a:r>
              <a:rPr lang="ru-RU" sz="2000" b="1" dirty="0" smtClean="0">
                <a:latin typeface="Arial" charset="0"/>
              </a:rPr>
              <a:t>2024-2025 </a:t>
            </a:r>
            <a:r>
              <a:rPr lang="ru-RU" sz="2000" b="1" dirty="0" err="1">
                <a:latin typeface="Arial" charset="0"/>
              </a:rPr>
              <a:t>г.г</a:t>
            </a:r>
            <a:r>
              <a:rPr lang="ru-RU" sz="2000" b="1" dirty="0">
                <a:latin typeface="Arial" charset="0"/>
              </a:rPr>
              <a:t>. по разделу 0400 «Национальная экономика»</a:t>
            </a:r>
          </a:p>
        </p:txBody>
      </p:sp>
      <p:sp>
        <p:nvSpPr>
          <p:cNvPr id="78850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8851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2023 </a:t>
            </a:r>
            <a:r>
              <a:rPr lang="ru-RU" b="1" dirty="0"/>
              <a:t>год – </a:t>
            </a:r>
            <a:r>
              <a:rPr lang="ru-RU" b="1" dirty="0" smtClean="0"/>
              <a:t>25388,3 </a:t>
            </a:r>
            <a:r>
              <a:rPr lang="ru-RU" b="1" dirty="0" err="1"/>
              <a:t>т.р</a:t>
            </a:r>
            <a:r>
              <a:rPr lang="ru-RU" b="1" dirty="0"/>
              <a:t>. </a:t>
            </a:r>
          </a:p>
        </p:txBody>
      </p:sp>
      <p:sp>
        <p:nvSpPr>
          <p:cNvPr id="78852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2025 </a:t>
            </a:r>
            <a:r>
              <a:rPr lang="ru-RU" b="1" dirty="0"/>
              <a:t>год – </a:t>
            </a:r>
            <a:r>
              <a:rPr lang="ru-RU" b="1" dirty="0" smtClean="0"/>
              <a:t>11653,0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78853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2024 </a:t>
            </a:r>
            <a:r>
              <a:rPr lang="ru-RU" b="1" dirty="0"/>
              <a:t>год – </a:t>
            </a:r>
            <a:r>
              <a:rPr lang="ru-RU" b="1" dirty="0" smtClean="0"/>
              <a:t>11316,4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78854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Сельское хозяйство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 smtClean="0"/>
              <a:t>752,1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Дорожное хозяйство (дорожные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фонды) – </a:t>
            </a:r>
            <a:r>
              <a:rPr lang="ru-RU" sz="1200" dirty="0" smtClean="0"/>
              <a:t>8089,3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Другие вопросы в области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национальной экономики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- </a:t>
            </a:r>
            <a:r>
              <a:rPr lang="ru-RU" sz="1200" dirty="0" smtClean="0"/>
              <a:t>2475,0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</p:txBody>
      </p:sp>
      <p:sp>
        <p:nvSpPr>
          <p:cNvPr id="78855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Сельское хозяйство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 smtClean="0"/>
              <a:t>5184,2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Дорожное хозяйства (дорожные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фонды) – </a:t>
            </a:r>
            <a:r>
              <a:rPr lang="ru-RU" sz="1200" dirty="0" smtClean="0"/>
              <a:t>18242,2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Другие вопросы в области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национальной экономики</a:t>
            </a:r>
          </a:p>
          <a:p>
            <a:pPr eaLnBrk="1" hangingPunct="1">
              <a:buFontTx/>
              <a:buChar char="-"/>
            </a:pPr>
            <a:r>
              <a:rPr lang="ru-RU" sz="1200" dirty="0"/>
              <a:t> </a:t>
            </a:r>
            <a:r>
              <a:rPr lang="ru-RU" sz="1200" dirty="0" smtClean="0"/>
              <a:t>1961,9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/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</p:txBody>
      </p:sp>
      <p:sp>
        <p:nvSpPr>
          <p:cNvPr id="78856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Сельское хозяйство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 smtClean="0"/>
              <a:t>918,9 </a:t>
            </a:r>
            <a:r>
              <a:rPr lang="ru-RU" sz="1200" dirty="0" err="1" smtClean="0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Дорожное хозяйство (дорожные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фонды) – </a:t>
            </a:r>
            <a:r>
              <a:rPr lang="ru-RU" sz="1200" dirty="0" smtClean="0"/>
              <a:t>8659,1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Другие вопросы в области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национальной экономики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- </a:t>
            </a:r>
            <a:r>
              <a:rPr lang="ru-RU" sz="1200" dirty="0" smtClean="0"/>
              <a:t>2075,0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dirty="0">
                <a:latin typeface="Arial" charset="0"/>
              </a:rPr>
              <a:t>Планирование бюджетных ассигнований на </a:t>
            </a:r>
            <a:r>
              <a:rPr lang="ru-RU" sz="2000" b="1" dirty="0" smtClean="0">
                <a:latin typeface="Arial" charset="0"/>
              </a:rPr>
              <a:t>2023 </a:t>
            </a:r>
            <a:r>
              <a:rPr lang="ru-RU" sz="2000" b="1" dirty="0">
                <a:latin typeface="Arial" charset="0"/>
              </a:rPr>
              <a:t>год и плановый период </a:t>
            </a:r>
            <a:r>
              <a:rPr lang="ru-RU" sz="2000" b="1" dirty="0" smtClean="0">
                <a:latin typeface="Arial" charset="0"/>
              </a:rPr>
              <a:t>2024-2025 </a:t>
            </a:r>
            <a:r>
              <a:rPr lang="ru-RU" sz="2000" b="1" dirty="0" err="1">
                <a:latin typeface="Arial" charset="0"/>
              </a:rPr>
              <a:t>г.г</a:t>
            </a:r>
            <a:r>
              <a:rPr lang="ru-RU" sz="2000" b="1" dirty="0">
                <a:latin typeface="Arial" charset="0"/>
              </a:rPr>
              <a:t>. по разделу 0500 «Жилищно-коммунальное хозяйство»</a:t>
            </a:r>
          </a:p>
        </p:txBody>
      </p:sp>
      <p:sp>
        <p:nvSpPr>
          <p:cNvPr id="79874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237648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9875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2023 </a:t>
            </a:r>
            <a:r>
              <a:rPr lang="ru-RU" b="1" dirty="0"/>
              <a:t>год – </a:t>
            </a:r>
            <a:r>
              <a:rPr lang="ru-RU" b="1" dirty="0" smtClean="0"/>
              <a:t>27107,7 </a:t>
            </a:r>
            <a:r>
              <a:rPr lang="ru-RU" b="1" dirty="0" err="1"/>
              <a:t>т.р</a:t>
            </a:r>
            <a:r>
              <a:rPr lang="ru-RU" b="1" dirty="0"/>
              <a:t>. </a:t>
            </a:r>
          </a:p>
        </p:txBody>
      </p:sp>
      <p:sp>
        <p:nvSpPr>
          <p:cNvPr id="79876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2025 </a:t>
            </a:r>
            <a:r>
              <a:rPr lang="ru-RU" b="1" dirty="0"/>
              <a:t>год – </a:t>
            </a:r>
            <a:r>
              <a:rPr lang="ru-RU" b="1" dirty="0" smtClean="0"/>
              <a:t>20332,5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79877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2024 </a:t>
            </a:r>
            <a:r>
              <a:rPr lang="ru-RU" b="1" dirty="0"/>
              <a:t>год – </a:t>
            </a:r>
            <a:r>
              <a:rPr lang="ru-RU" b="1" dirty="0" smtClean="0"/>
              <a:t>22654,5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79878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237648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Жилищное хозяйство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 smtClean="0"/>
              <a:t>2267,1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Коммунальное хозяйство 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 smtClean="0"/>
              <a:t>18938,9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Благоустройство - 1448,5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</p:txBody>
      </p:sp>
      <p:sp>
        <p:nvSpPr>
          <p:cNvPr id="79879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237648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Жилищное хозяйство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 smtClean="0"/>
              <a:t>3593,2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Коммунальное хозяйство 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 smtClean="0"/>
              <a:t>21526,6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Благоустройство- </a:t>
            </a:r>
            <a:r>
              <a:rPr lang="ru-RU" sz="1200" dirty="0" smtClean="0"/>
              <a:t>1987,9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</p:txBody>
      </p:sp>
      <p:sp>
        <p:nvSpPr>
          <p:cNvPr id="79880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24479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Жилищное хозяйство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 smtClean="0"/>
              <a:t>2267,1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Коммунальное хозяйство 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 smtClean="0"/>
              <a:t>16616,9 </a:t>
            </a:r>
            <a:r>
              <a:rPr lang="ru-RU" sz="1200" dirty="0" err="1" smtClean="0"/>
              <a:t>тыс.руб</a:t>
            </a:r>
            <a:r>
              <a:rPr lang="ru-RU" sz="1200" dirty="0"/>
              <a:t>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Благоустройство - 1448,5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Char char="Ø"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dirty="0">
                <a:latin typeface="Arial" charset="0"/>
              </a:rPr>
              <a:t>Планирование бюджетных ассигнований на </a:t>
            </a:r>
            <a:r>
              <a:rPr lang="ru-RU" sz="2000" b="1" dirty="0" smtClean="0">
                <a:latin typeface="Arial" charset="0"/>
              </a:rPr>
              <a:t>2023 </a:t>
            </a:r>
            <a:r>
              <a:rPr lang="ru-RU" sz="2000" b="1" dirty="0">
                <a:latin typeface="Arial" charset="0"/>
              </a:rPr>
              <a:t>год и плановый период </a:t>
            </a:r>
            <a:r>
              <a:rPr lang="ru-RU" sz="2000" b="1" dirty="0" smtClean="0">
                <a:latin typeface="Arial" charset="0"/>
              </a:rPr>
              <a:t>2024-2025 </a:t>
            </a:r>
            <a:r>
              <a:rPr lang="ru-RU" sz="2000" b="1" dirty="0" err="1">
                <a:latin typeface="Arial" charset="0"/>
              </a:rPr>
              <a:t>г.г</a:t>
            </a:r>
            <a:r>
              <a:rPr lang="ru-RU" sz="2000" b="1" dirty="0">
                <a:latin typeface="Arial" charset="0"/>
              </a:rPr>
              <a:t>. по разделу 0700 «Образование»</a:t>
            </a:r>
          </a:p>
        </p:txBody>
      </p:sp>
      <p:sp>
        <p:nvSpPr>
          <p:cNvPr id="80898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30972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0899" name="AutoShape 4"/>
          <p:cNvSpPr>
            <a:spLocks noChangeArrowheads="1"/>
          </p:cNvSpPr>
          <p:nvPr/>
        </p:nvSpPr>
        <p:spPr bwMode="auto">
          <a:xfrm>
            <a:off x="250825" y="1412875"/>
            <a:ext cx="2592388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2023 </a:t>
            </a:r>
            <a:r>
              <a:rPr lang="ru-RU" b="1" dirty="0"/>
              <a:t>год- </a:t>
            </a:r>
            <a:r>
              <a:rPr lang="ru-RU" b="1" dirty="0" smtClean="0"/>
              <a:t>159118,4 </a:t>
            </a:r>
            <a:r>
              <a:rPr lang="ru-RU" b="1" dirty="0" err="1"/>
              <a:t>т.р</a:t>
            </a:r>
            <a:r>
              <a:rPr lang="ru-RU" b="1" dirty="0"/>
              <a:t>. </a:t>
            </a:r>
          </a:p>
        </p:txBody>
      </p:sp>
      <p:sp>
        <p:nvSpPr>
          <p:cNvPr id="80900" name="AutoShape 5"/>
          <p:cNvSpPr>
            <a:spLocks noChangeArrowheads="1"/>
          </p:cNvSpPr>
          <p:nvPr/>
        </p:nvSpPr>
        <p:spPr bwMode="auto">
          <a:xfrm>
            <a:off x="6372225" y="1412875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2025 </a:t>
            </a:r>
            <a:r>
              <a:rPr lang="ru-RU" b="1" dirty="0"/>
              <a:t>год- </a:t>
            </a:r>
            <a:r>
              <a:rPr lang="ru-RU" b="1" dirty="0" smtClean="0"/>
              <a:t>148976,4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80901" name="AutoShape 6"/>
          <p:cNvSpPr>
            <a:spLocks noChangeArrowheads="1"/>
          </p:cNvSpPr>
          <p:nvPr/>
        </p:nvSpPr>
        <p:spPr bwMode="auto">
          <a:xfrm>
            <a:off x="3348038" y="1412875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2024 </a:t>
            </a:r>
            <a:r>
              <a:rPr lang="ru-RU" b="1" dirty="0"/>
              <a:t>год- </a:t>
            </a:r>
            <a:r>
              <a:rPr lang="ru-RU" b="1" dirty="0" smtClean="0"/>
              <a:t>154921,8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80902" name="AutoShape 7"/>
          <p:cNvSpPr>
            <a:spLocks noChangeArrowheads="1"/>
          </p:cNvSpPr>
          <p:nvPr/>
        </p:nvSpPr>
        <p:spPr bwMode="auto">
          <a:xfrm>
            <a:off x="3203575" y="1989138"/>
            <a:ext cx="2736850" cy="33845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Дошкольное образование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 – </a:t>
            </a:r>
            <a:r>
              <a:rPr lang="ru-RU" sz="1200" dirty="0" smtClean="0"/>
              <a:t>19065,5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Общее  образование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 - </a:t>
            </a:r>
            <a:r>
              <a:rPr lang="ru-RU" sz="1200" dirty="0" smtClean="0"/>
              <a:t>117973,7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Tx/>
              <a:buChar char="-"/>
            </a:pPr>
            <a:r>
              <a:rPr lang="ru-RU" sz="1200" dirty="0"/>
              <a:t>Дополнительное образование</a:t>
            </a:r>
          </a:p>
          <a:p>
            <a:pPr eaLnBrk="1" hangingPunct="1"/>
            <a:r>
              <a:rPr lang="ru-RU" sz="1200" dirty="0"/>
              <a:t>детей – </a:t>
            </a:r>
            <a:r>
              <a:rPr lang="ru-RU" sz="1200" dirty="0" smtClean="0"/>
              <a:t>5394,1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Молодежная политика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- </a:t>
            </a:r>
            <a:r>
              <a:rPr lang="ru-RU" sz="1200" dirty="0" smtClean="0"/>
              <a:t>1134,4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Другие вопросы в области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образования – </a:t>
            </a:r>
            <a:r>
              <a:rPr lang="ru-RU" sz="1200" dirty="0" smtClean="0"/>
              <a:t>11354,1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</p:txBody>
      </p:sp>
      <p:sp>
        <p:nvSpPr>
          <p:cNvPr id="80903" name="AutoShape 8"/>
          <p:cNvSpPr>
            <a:spLocks noChangeArrowheads="1"/>
          </p:cNvSpPr>
          <p:nvPr/>
        </p:nvSpPr>
        <p:spPr bwMode="auto">
          <a:xfrm>
            <a:off x="179388" y="1989138"/>
            <a:ext cx="2736850" cy="33845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Дошкольное образование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 smtClean="0"/>
              <a:t>19434,3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Общее  образование 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 smtClean="0"/>
              <a:t>120430,8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Tx/>
              <a:buChar char="-"/>
            </a:pPr>
            <a:r>
              <a:rPr lang="ru-RU" sz="1200" dirty="0"/>
              <a:t>Дополнительное образование</a:t>
            </a:r>
          </a:p>
          <a:p>
            <a:pPr eaLnBrk="1" hangingPunct="1"/>
            <a:r>
              <a:rPr lang="ru-RU" sz="1200" dirty="0"/>
              <a:t>детей – </a:t>
            </a:r>
            <a:r>
              <a:rPr lang="ru-RU" sz="1200" dirty="0" smtClean="0"/>
              <a:t>6517,3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Молодежная политика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- </a:t>
            </a:r>
            <a:r>
              <a:rPr lang="ru-RU" sz="1200" dirty="0" smtClean="0"/>
              <a:t>1034,4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Другие вопросы в области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образования – </a:t>
            </a:r>
            <a:r>
              <a:rPr lang="ru-RU" sz="1200" dirty="0" smtClean="0"/>
              <a:t>11701,6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Char char="Ø"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</p:txBody>
      </p:sp>
      <p:sp>
        <p:nvSpPr>
          <p:cNvPr id="80904" name="AutoShape 9"/>
          <p:cNvSpPr>
            <a:spLocks noChangeArrowheads="1"/>
          </p:cNvSpPr>
          <p:nvPr/>
        </p:nvSpPr>
        <p:spPr bwMode="auto">
          <a:xfrm>
            <a:off x="6227763" y="1989138"/>
            <a:ext cx="2736850" cy="33845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Дошкольное образование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 smtClean="0"/>
              <a:t>19241,4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Общее  образование 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 smtClean="0"/>
              <a:t>111852,4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Tx/>
              <a:buChar char="-"/>
            </a:pPr>
            <a:r>
              <a:rPr lang="ru-RU" sz="1200" dirty="0"/>
              <a:t> Дополнительное образование</a:t>
            </a:r>
          </a:p>
          <a:p>
            <a:pPr eaLnBrk="1" hangingPunct="1"/>
            <a:r>
              <a:rPr lang="ru-RU" sz="1200" dirty="0"/>
              <a:t>детей – </a:t>
            </a:r>
            <a:r>
              <a:rPr lang="ru-RU" sz="1200" dirty="0" smtClean="0"/>
              <a:t>5394,1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Молодежная политика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- </a:t>
            </a:r>
            <a:r>
              <a:rPr lang="ru-RU" sz="1200" dirty="0" smtClean="0"/>
              <a:t>1134,4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Другие вопросы в области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образования – </a:t>
            </a:r>
            <a:r>
              <a:rPr lang="ru-RU" sz="1200" dirty="0" smtClean="0"/>
              <a:t>11354,1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dirty="0">
                <a:latin typeface="Arial" charset="0"/>
              </a:rPr>
              <a:t>Планирование бюджетных ассигнований на </a:t>
            </a:r>
            <a:r>
              <a:rPr lang="ru-RU" sz="2000" b="1" dirty="0" smtClean="0">
                <a:latin typeface="Arial" charset="0"/>
              </a:rPr>
              <a:t>2023 </a:t>
            </a:r>
            <a:r>
              <a:rPr lang="ru-RU" sz="2000" b="1" dirty="0">
                <a:latin typeface="Arial" charset="0"/>
              </a:rPr>
              <a:t>год и плановый период </a:t>
            </a:r>
            <a:r>
              <a:rPr lang="ru-RU" sz="2000" b="1" dirty="0" smtClean="0">
                <a:latin typeface="Arial" charset="0"/>
              </a:rPr>
              <a:t>2024-2025 </a:t>
            </a:r>
            <a:r>
              <a:rPr lang="ru-RU" sz="2000" b="1" dirty="0" err="1">
                <a:latin typeface="Arial" charset="0"/>
              </a:rPr>
              <a:t>г.г</a:t>
            </a:r>
            <a:r>
              <a:rPr lang="ru-RU" sz="2000" b="1" dirty="0">
                <a:latin typeface="Arial" charset="0"/>
              </a:rPr>
              <a:t>. по разделу 0800 «Культура, кинематография»</a:t>
            </a:r>
          </a:p>
        </p:txBody>
      </p:sp>
      <p:sp>
        <p:nvSpPr>
          <p:cNvPr id="81922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1923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2023 </a:t>
            </a:r>
            <a:r>
              <a:rPr lang="ru-RU" b="1" dirty="0"/>
              <a:t>год – </a:t>
            </a:r>
            <a:r>
              <a:rPr lang="ru-RU" b="1" dirty="0" smtClean="0"/>
              <a:t>12460,6 </a:t>
            </a:r>
            <a:r>
              <a:rPr lang="ru-RU" b="1" dirty="0" err="1"/>
              <a:t>т.р</a:t>
            </a:r>
            <a:r>
              <a:rPr lang="ru-RU" b="1" dirty="0"/>
              <a:t>. </a:t>
            </a:r>
          </a:p>
        </p:txBody>
      </p:sp>
      <p:sp>
        <p:nvSpPr>
          <p:cNvPr id="81924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2025 </a:t>
            </a:r>
            <a:r>
              <a:rPr lang="ru-RU" b="1" dirty="0"/>
              <a:t>год – </a:t>
            </a:r>
            <a:r>
              <a:rPr lang="ru-RU" b="1" dirty="0" smtClean="0"/>
              <a:t>9347,1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81925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2024 </a:t>
            </a:r>
            <a:r>
              <a:rPr lang="ru-RU" b="1" dirty="0"/>
              <a:t>год – </a:t>
            </a:r>
            <a:r>
              <a:rPr lang="ru-RU" b="1" dirty="0" smtClean="0"/>
              <a:t>9347,1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81926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Культура – </a:t>
            </a:r>
            <a:r>
              <a:rPr lang="ru-RU" sz="1200" dirty="0" smtClean="0"/>
              <a:t>6992,9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Другие вопросы в области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культуры, кинематографии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 - </a:t>
            </a:r>
            <a:r>
              <a:rPr lang="ru-RU" sz="1200" dirty="0" smtClean="0"/>
              <a:t>2354,2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</p:txBody>
      </p:sp>
      <p:sp>
        <p:nvSpPr>
          <p:cNvPr id="81927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Культура  – </a:t>
            </a:r>
            <a:r>
              <a:rPr lang="ru-RU" sz="1200" dirty="0" smtClean="0"/>
              <a:t>10106,4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Другие вопросы в области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культуры, кинематографии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 - </a:t>
            </a:r>
            <a:r>
              <a:rPr lang="ru-RU" sz="1200" dirty="0" smtClean="0"/>
              <a:t>2354,2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 eaLnBrk="1" hangingPunct="1">
              <a:buFont typeface="Wingdings" pitchFamily="2" charset="2"/>
              <a:buChar char="Ø"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endParaRPr lang="ru-RU" sz="1200" dirty="0"/>
          </a:p>
        </p:txBody>
      </p:sp>
      <p:sp>
        <p:nvSpPr>
          <p:cNvPr id="81928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Культура – </a:t>
            </a:r>
            <a:r>
              <a:rPr lang="ru-RU" sz="1200" dirty="0" smtClean="0"/>
              <a:t>6992,9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Другие вопросы в области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культуры, кинематографии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 </a:t>
            </a:r>
            <a:r>
              <a:rPr lang="ru-RU" sz="1200" dirty="0" smtClean="0"/>
              <a:t>-2354,2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dirty="0">
                <a:latin typeface="Arial" charset="0"/>
              </a:rPr>
              <a:t>Планирование бюджетных ассигнований на </a:t>
            </a:r>
            <a:r>
              <a:rPr lang="ru-RU" sz="2000" b="1" dirty="0" smtClean="0">
                <a:latin typeface="Arial" charset="0"/>
              </a:rPr>
              <a:t>2023 </a:t>
            </a:r>
            <a:r>
              <a:rPr lang="ru-RU" sz="2000" b="1" dirty="0">
                <a:latin typeface="Arial" charset="0"/>
              </a:rPr>
              <a:t>год и плановый период </a:t>
            </a:r>
            <a:r>
              <a:rPr lang="ru-RU" sz="2000" b="1" dirty="0" smtClean="0">
                <a:latin typeface="Arial" charset="0"/>
              </a:rPr>
              <a:t>2024-2025 </a:t>
            </a:r>
            <a:r>
              <a:rPr lang="ru-RU" sz="2000" b="1" dirty="0" err="1">
                <a:latin typeface="Arial" charset="0"/>
              </a:rPr>
              <a:t>г.г</a:t>
            </a:r>
            <a:r>
              <a:rPr lang="ru-RU" sz="2000" b="1" dirty="0">
                <a:latin typeface="Arial" charset="0"/>
              </a:rPr>
              <a:t>. по разделу 1000 «Социальная политика»</a:t>
            </a:r>
          </a:p>
        </p:txBody>
      </p:sp>
      <p:sp>
        <p:nvSpPr>
          <p:cNvPr id="82946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.</a:t>
            </a:r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2947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2023 </a:t>
            </a:r>
            <a:r>
              <a:rPr lang="ru-RU" b="1" dirty="0"/>
              <a:t>год -  </a:t>
            </a:r>
            <a:r>
              <a:rPr lang="ru-RU" b="1" dirty="0" smtClean="0"/>
              <a:t>3883,2 </a:t>
            </a:r>
            <a:r>
              <a:rPr lang="ru-RU" b="1" dirty="0" err="1"/>
              <a:t>т.р</a:t>
            </a:r>
            <a:r>
              <a:rPr lang="ru-RU" b="1" dirty="0"/>
              <a:t>. </a:t>
            </a:r>
          </a:p>
        </p:txBody>
      </p:sp>
      <p:sp>
        <p:nvSpPr>
          <p:cNvPr id="82948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2025 </a:t>
            </a:r>
            <a:r>
              <a:rPr lang="ru-RU" b="1" dirty="0"/>
              <a:t>год – </a:t>
            </a:r>
            <a:r>
              <a:rPr lang="ru-RU" b="1" dirty="0" smtClean="0"/>
              <a:t>3052,8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82949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2024 </a:t>
            </a:r>
            <a:r>
              <a:rPr lang="ru-RU" b="1" dirty="0"/>
              <a:t>год -  </a:t>
            </a:r>
            <a:r>
              <a:rPr lang="ru-RU" b="1" dirty="0" smtClean="0"/>
              <a:t>3052,8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82950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Пенсионное обеспечение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 – 1516,4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Социальное обеспечение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 населения – 0,0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Охрана семьи и детства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- </a:t>
            </a:r>
            <a:r>
              <a:rPr lang="ru-RU" sz="1200" dirty="0" smtClean="0"/>
              <a:t>1536,4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</p:txBody>
      </p:sp>
      <p:sp>
        <p:nvSpPr>
          <p:cNvPr id="82951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Пенсионное обеспечение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 – </a:t>
            </a:r>
            <a:r>
              <a:rPr lang="ru-RU" sz="1200" dirty="0" smtClean="0"/>
              <a:t>1516,4 </a:t>
            </a:r>
            <a:r>
              <a:rPr lang="ru-RU" sz="1200" dirty="0" err="1" smtClean="0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 Социальное обеспечение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населения  - 0,0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Охрана семьи и детства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- </a:t>
            </a:r>
            <a:r>
              <a:rPr lang="ru-RU" sz="1200" dirty="0" smtClean="0"/>
              <a:t>2366,8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</p:txBody>
      </p:sp>
      <p:sp>
        <p:nvSpPr>
          <p:cNvPr id="82952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Пенсионное обеспечение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 – 1516,4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Охрана семьи и детства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- </a:t>
            </a:r>
            <a:r>
              <a:rPr lang="ru-RU" sz="1200" dirty="0" smtClean="0"/>
              <a:t>1536,4 </a:t>
            </a:r>
            <a:r>
              <a:rPr lang="ru-RU" sz="1200" dirty="0" err="1" smtClean="0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dirty="0">
                <a:latin typeface="Arial" charset="0"/>
              </a:rPr>
              <a:t>Планирование бюджетных ассигнований на </a:t>
            </a:r>
            <a:r>
              <a:rPr lang="ru-RU" sz="2000" b="1" dirty="0" smtClean="0">
                <a:latin typeface="Arial" charset="0"/>
              </a:rPr>
              <a:t>2023 </a:t>
            </a:r>
            <a:r>
              <a:rPr lang="ru-RU" sz="2000" b="1" dirty="0">
                <a:latin typeface="Arial" charset="0"/>
              </a:rPr>
              <a:t>год и плановый период </a:t>
            </a:r>
            <a:r>
              <a:rPr lang="ru-RU" sz="2000" b="1" dirty="0" smtClean="0">
                <a:latin typeface="Arial" charset="0"/>
              </a:rPr>
              <a:t>2024-2025 </a:t>
            </a:r>
            <a:r>
              <a:rPr lang="ru-RU" sz="2000" b="1" dirty="0" err="1">
                <a:latin typeface="Arial" charset="0"/>
              </a:rPr>
              <a:t>г.г</a:t>
            </a:r>
            <a:r>
              <a:rPr lang="ru-RU" sz="2000" b="1" dirty="0">
                <a:latin typeface="Arial" charset="0"/>
              </a:rPr>
              <a:t>. по разделу 1100 «Физическая культура и спорт»</a:t>
            </a:r>
          </a:p>
        </p:txBody>
      </p:sp>
      <p:sp>
        <p:nvSpPr>
          <p:cNvPr id="83970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3971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2023 </a:t>
            </a:r>
            <a:r>
              <a:rPr lang="ru-RU" b="1" dirty="0"/>
              <a:t>год – </a:t>
            </a:r>
            <a:r>
              <a:rPr lang="ru-RU" b="1" dirty="0" smtClean="0"/>
              <a:t>620,0 </a:t>
            </a:r>
            <a:r>
              <a:rPr lang="ru-RU" b="1" dirty="0" err="1"/>
              <a:t>т.р</a:t>
            </a:r>
            <a:r>
              <a:rPr lang="ru-RU" b="1" dirty="0"/>
              <a:t>. </a:t>
            </a:r>
          </a:p>
        </p:txBody>
      </p:sp>
      <p:sp>
        <p:nvSpPr>
          <p:cNvPr id="83972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2025 </a:t>
            </a:r>
            <a:r>
              <a:rPr lang="ru-RU" b="1" dirty="0"/>
              <a:t>год – 530,0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83973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2024 </a:t>
            </a:r>
            <a:r>
              <a:rPr lang="ru-RU" b="1" dirty="0"/>
              <a:t>год – 530,0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83974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Физическая культуры– 330,0 </a:t>
            </a:r>
            <a:r>
              <a:rPr lang="ru-RU" sz="1200" dirty="0" err="1" smtClean="0"/>
              <a:t>т.руб</a:t>
            </a:r>
            <a:r>
              <a:rPr lang="ru-RU" sz="1200" dirty="0" smtClean="0"/>
              <a:t>.</a:t>
            </a:r>
          </a:p>
          <a:p>
            <a:pPr eaLnBrk="1" hangingPunct="1"/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Массовый спорт – 200,0 </a:t>
            </a:r>
            <a:r>
              <a:rPr lang="ru-RU" sz="1200" dirty="0" err="1"/>
              <a:t>т.руб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</p:txBody>
      </p:sp>
      <p:sp>
        <p:nvSpPr>
          <p:cNvPr id="83975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Физическая культура – </a:t>
            </a:r>
            <a:r>
              <a:rPr lang="ru-RU" sz="1200" dirty="0" smtClean="0"/>
              <a:t>420,0 </a:t>
            </a:r>
            <a:r>
              <a:rPr lang="ru-RU" sz="1200" dirty="0" err="1" smtClean="0"/>
              <a:t>т.руб</a:t>
            </a:r>
            <a:r>
              <a:rPr lang="ru-RU" sz="1200" dirty="0" smtClean="0"/>
              <a:t>.</a:t>
            </a:r>
          </a:p>
          <a:p>
            <a:pPr eaLnBrk="1" hangingPunct="1"/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 Массовый спорт – 200,0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</p:txBody>
      </p:sp>
      <p:sp>
        <p:nvSpPr>
          <p:cNvPr id="83976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Физическая культура –330,0 </a:t>
            </a:r>
            <a:r>
              <a:rPr lang="ru-RU" sz="1200" dirty="0" err="1" smtClean="0"/>
              <a:t>т.руб</a:t>
            </a:r>
            <a:r>
              <a:rPr lang="ru-RU" sz="1200" dirty="0" smtClean="0"/>
              <a:t>.</a:t>
            </a:r>
          </a:p>
          <a:p>
            <a:pPr eaLnBrk="1" hangingPunct="1"/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 Массовый спорт – 200,0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Char char="Ø"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Заголовок 1"/>
          <p:cNvSpPr txBox="1">
            <a:spLocks/>
          </p:cNvSpPr>
          <p:nvPr/>
        </p:nvSpPr>
        <p:spPr bwMode="auto">
          <a:xfrm>
            <a:off x="209550" y="188913"/>
            <a:ext cx="89344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Муниципальные программы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Тейковского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муниципального района</a:t>
            </a:r>
          </a:p>
          <a:p>
            <a:pPr algn="ctr" eaLnBrk="1" hangingPunct="1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год 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220812,2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 (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81,4%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общих расходов бюджета)</a:t>
            </a:r>
          </a:p>
          <a:p>
            <a:pPr algn="ctr" eaLnBrk="1" hangingPunct="1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2024 год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193650,0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(79,6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%)         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год 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184919,0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(79,2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%)</a:t>
            </a:r>
          </a:p>
        </p:txBody>
      </p:sp>
      <p:grpSp>
        <p:nvGrpSpPr>
          <p:cNvPr id="84995" name="Скругленный прямоугольник 3"/>
          <p:cNvGrpSpPr>
            <a:grpSpLocks/>
          </p:cNvGrpSpPr>
          <p:nvPr/>
        </p:nvGrpSpPr>
        <p:grpSpPr bwMode="auto">
          <a:xfrm>
            <a:off x="323850" y="3789363"/>
            <a:ext cx="4249738" cy="1058681"/>
            <a:chOff x="92" y="2454"/>
            <a:chExt cx="2651" cy="378"/>
          </a:xfrm>
        </p:grpSpPr>
        <p:pic>
          <p:nvPicPr>
            <p:cNvPr id="8502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454"/>
              <a:ext cx="2651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7" name="Text Box 6"/>
            <p:cNvSpPr txBox="1">
              <a:spLocks noChangeArrowheads="1"/>
            </p:cNvSpPr>
            <p:nvPr/>
          </p:nvSpPr>
          <p:spPr bwMode="auto">
            <a:xfrm>
              <a:off x="118" y="2473"/>
              <a:ext cx="2557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dirty="0">
                  <a:latin typeface="Times New Roman" pitchFamily="18" charset="0"/>
                </a:rPr>
                <a:t>«Развитие физической культуры и спорта в </a:t>
              </a:r>
              <a:r>
                <a:rPr lang="ru-RU" altLang="ru-RU" sz="1400" dirty="0" err="1">
                  <a:latin typeface="Times New Roman" pitchFamily="18" charset="0"/>
                </a:rPr>
                <a:t>Тейковском</a:t>
              </a:r>
              <a:r>
                <a:rPr lang="ru-RU" altLang="ru-RU" sz="1400" dirty="0">
                  <a:latin typeface="Times New Roman" pitchFamily="18" charset="0"/>
                </a:rPr>
                <a:t> муниципальном районе»</a:t>
              </a:r>
            </a:p>
            <a:p>
              <a:pPr algn="ctr" eaLnBrk="1" hangingPunct="1"/>
              <a:r>
                <a:rPr lang="ru-RU" altLang="ru-RU" sz="1200" b="1" dirty="0" smtClean="0">
                  <a:latin typeface="Times New Roman" pitchFamily="18" charset="0"/>
                </a:rPr>
                <a:t>2023 – 620,0 </a:t>
              </a:r>
              <a:r>
                <a:rPr lang="ru-RU" altLang="ru-RU" sz="1200" b="1" dirty="0" err="1" smtClean="0">
                  <a:latin typeface="Times New Roman" pitchFamily="18" charset="0"/>
                </a:rPr>
                <a:t>т.руб</a:t>
              </a:r>
              <a:r>
                <a:rPr lang="ru-RU" altLang="ru-RU" sz="1200" b="1" dirty="0" smtClean="0">
                  <a:latin typeface="Times New Roman" pitchFamily="18" charset="0"/>
                </a:rPr>
                <a:t>.; 2024-2025 – по 530,0 </a:t>
              </a:r>
              <a:r>
                <a:rPr lang="ru-RU" altLang="ru-RU" sz="1200" b="1" dirty="0" err="1" smtClean="0">
                  <a:latin typeface="Times New Roman" pitchFamily="18" charset="0"/>
                </a:rPr>
                <a:t>т.руб</a:t>
              </a:r>
              <a:r>
                <a:rPr lang="ru-RU" altLang="ru-RU" sz="1200" b="1" dirty="0" smtClean="0">
                  <a:latin typeface="Times New Roman" pitchFamily="18" charset="0"/>
                </a:rPr>
                <a:t>. ежегодно</a:t>
              </a:r>
              <a:r>
                <a:rPr lang="ru-RU" altLang="ru-RU" sz="1400" b="1" dirty="0" smtClean="0">
                  <a:latin typeface="Times New Roman" pitchFamily="18" charset="0"/>
                </a:rPr>
                <a:t>                   </a:t>
              </a:r>
              <a:endParaRPr lang="ru-RU" altLang="ru-RU" sz="1400" b="1" dirty="0">
                <a:latin typeface="Times New Roman" pitchFamily="18" charset="0"/>
              </a:endParaRPr>
            </a:p>
            <a:p>
              <a:pPr algn="ctr" eaLnBrk="1" hangingPunct="1"/>
              <a:endParaRPr lang="ru-RU" altLang="ru-RU" sz="1400" b="1" dirty="0">
                <a:latin typeface="Times New Roman" pitchFamily="18" charset="0"/>
              </a:endParaRPr>
            </a:p>
          </p:txBody>
        </p:sp>
      </p:grpSp>
      <p:grpSp>
        <p:nvGrpSpPr>
          <p:cNvPr id="84996" name="Скругленный прямоугольник 6"/>
          <p:cNvGrpSpPr>
            <a:grpSpLocks/>
          </p:cNvGrpSpPr>
          <p:nvPr/>
        </p:nvGrpSpPr>
        <p:grpSpPr bwMode="auto">
          <a:xfrm>
            <a:off x="4643438" y="3644900"/>
            <a:ext cx="4319587" cy="1584325"/>
            <a:chOff x="2880" y="2485"/>
            <a:chExt cx="2711" cy="525"/>
          </a:xfrm>
        </p:grpSpPr>
        <p:pic>
          <p:nvPicPr>
            <p:cNvPr id="85024" name="Скругленный прямоугольник 6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2880" y="2485"/>
              <a:ext cx="2711" cy="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5" name="Text Box 12"/>
            <p:cNvSpPr txBox="1">
              <a:spLocks noChangeArrowheads="1"/>
            </p:cNvSpPr>
            <p:nvPr/>
          </p:nvSpPr>
          <p:spPr bwMode="auto">
            <a:xfrm>
              <a:off x="2965" y="2526"/>
              <a:ext cx="2581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ru-RU" altLang="ru-RU" sz="1400" b="1">
                <a:latin typeface="Times New Roman" pitchFamily="18" charset="0"/>
              </a:endParaRPr>
            </a:p>
          </p:txBody>
        </p:sp>
      </p:grpSp>
      <p:grpSp>
        <p:nvGrpSpPr>
          <p:cNvPr id="84997" name="Скругленный прямоугольник 8"/>
          <p:cNvGrpSpPr>
            <a:grpSpLocks/>
          </p:cNvGrpSpPr>
          <p:nvPr/>
        </p:nvGrpSpPr>
        <p:grpSpPr bwMode="auto">
          <a:xfrm>
            <a:off x="4572000" y="5229225"/>
            <a:ext cx="4321175" cy="1425575"/>
            <a:chOff x="2880" y="3164"/>
            <a:chExt cx="2689" cy="748"/>
          </a:xfrm>
        </p:grpSpPr>
        <p:pic>
          <p:nvPicPr>
            <p:cNvPr id="85022" name="Скругленный прямоугольник 8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80" y="3164"/>
              <a:ext cx="2689" cy="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3" name="Text Box 15"/>
            <p:cNvSpPr txBox="1">
              <a:spLocks noChangeArrowheads="1"/>
            </p:cNvSpPr>
            <p:nvPr/>
          </p:nvSpPr>
          <p:spPr bwMode="auto">
            <a:xfrm>
              <a:off x="2880" y="3202"/>
              <a:ext cx="2689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dirty="0">
                  <a:latin typeface="Times New Roman" pitchFamily="18" charset="0"/>
                </a:rPr>
                <a:t>«Управление муниципальным имуществом </a:t>
              </a:r>
              <a:r>
                <a:rPr lang="ru-RU" altLang="ru-RU" sz="14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400" dirty="0">
                  <a:latin typeface="Times New Roman" pitchFamily="18" charset="0"/>
                </a:rPr>
                <a:t> муниципального района»</a:t>
              </a:r>
            </a:p>
            <a:p>
              <a:pPr algn="ctr" eaLnBrk="1" hangingPunct="1"/>
              <a:r>
                <a:rPr lang="ru-RU" altLang="ru-RU" sz="1400" b="1" dirty="0" smtClean="0">
                  <a:latin typeface="Times New Roman" pitchFamily="18" charset="0"/>
                </a:rPr>
                <a:t>2023 </a:t>
              </a:r>
              <a:r>
                <a:rPr lang="ru-RU" altLang="ru-RU" sz="1400" b="1" dirty="0">
                  <a:latin typeface="Times New Roman" pitchFamily="18" charset="0"/>
                </a:rPr>
                <a:t>г.- </a:t>
              </a:r>
              <a:r>
                <a:rPr lang="ru-RU" altLang="ru-RU" sz="1400" b="1" dirty="0" smtClean="0">
                  <a:latin typeface="Times New Roman" pitchFamily="18" charset="0"/>
                </a:rPr>
                <a:t>2024 </a:t>
              </a:r>
              <a:r>
                <a:rPr lang="ru-RU" altLang="ru-RU" sz="1400" b="1" dirty="0">
                  <a:latin typeface="Times New Roman" pitchFamily="18" charset="0"/>
                </a:rPr>
                <a:t>г.- по 2575,0 </a:t>
              </a:r>
              <a:r>
                <a:rPr lang="ru-RU" altLang="ru-RU" sz="1400" b="1" dirty="0" err="1">
                  <a:latin typeface="Times New Roman" pitchFamily="18" charset="0"/>
                </a:rPr>
                <a:t>тыс.руб</a:t>
              </a:r>
              <a:r>
                <a:rPr lang="ru-RU" altLang="ru-RU" sz="1400" b="1" dirty="0">
                  <a:latin typeface="Times New Roman" pitchFamily="18" charset="0"/>
                </a:rPr>
                <a:t>. ежегодно;</a:t>
              </a:r>
            </a:p>
            <a:p>
              <a:pPr algn="ctr" eaLnBrk="1" hangingPunct="1"/>
              <a:r>
                <a:rPr lang="ru-RU" altLang="ru-RU" sz="1400" b="1" dirty="0">
                  <a:latin typeface="Times New Roman" pitchFamily="18" charset="0"/>
                </a:rPr>
                <a:t> </a:t>
              </a:r>
              <a:r>
                <a:rPr lang="ru-RU" altLang="ru-RU" sz="1400" b="1" dirty="0" smtClean="0">
                  <a:latin typeface="Times New Roman" pitchFamily="18" charset="0"/>
                </a:rPr>
                <a:t>2025 </a:t>
              </a:r>
              <a:r>
                <a:rPr lang="ru-RU" altLang="ru-RU" sz="1400" b="1" dirty="0">
                  <a:latin typeface="Times New Roman" pitchFamily="18" charset="0"/>
                </a:rPr>
                <a:t>г.-  1375,0 </a:t>
              </a:r>
              <a:r>
                <a:rPr lang="ru-RU" altLang="ru-RU" sz="1400" b="1" dirty="0" err="1">
                  <a:latin typeface="Times New Roman" pitchFamily="18" charset="0"/>
                </a:rPr>
                <a:t>тыс.руб</a:t>
              </a:r>
              <a:r>
                <a:rPr lang="ru-RU" altLang="ru-RU" sz="1400" b="1" dirty="0">
                  <a:latin typeface="Times New Roman" pitchFamily="18" charset="0"/>
                </a:rPr>
                <a:t>.</a:t>
              </a:r>
            </a:p>
            <a:p>
              <a:pPr algn="ctr" eaLnBrk="1" hangingPunct="1"/>
              <a:r>
                <a:rPr lang="ru-RU" altLang="ru-RU" sz="1400" b="1" dirty="0">
                  <a:latin typeface="Times New Roman" pitchFamily="18" charset="0"/>
                </a:rPr>
                <a:t>      </a:t>
              </a:r>
            </a:p>
          </p:txBody>
        </p:sp>
      </p:grpSp>
      <p:grpSp>
        <p:nvGrpSpPr>
          <p:cNvPr id="84998" name="Скругленный прямоугольник 11"/>
          <p:cNvGrpSpPr>
            <a:grpSpLocks/>
          </p:cNvGrpSpPr>
          <p:nvPr/>
        </p:nvGrpSpPr>
        <p:grpSpPr bwMode="auto">
          <a:xfrm>
            <a:off x="4643438" y="2349500"/>
            <a:ext cx="4295775" cy="1223963"/>
            <a:chOff x="2880" y="1718"/>
            <a:chExt cx="2662" cy="576"/>
          </a:xfrm>
        </p:grpSpPr>
        <p:pic>
          <p:nvPicPr>
            <p:cNvPr id="85020" name="Скругленный прямоугольник 11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2880" y="1718"/>
              <a:ext cx="266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1" name="Text Box 21"/>
            <p:cNvSpPr txBox="1">
              <a:spLocks noChangeArrowheads="1"/>
            </p:cNvSpPr>
            <p:nvPr/>
          </p:nvSpPr>
          <p:spPr bwMode="auto">
            <a:xfrm>
              <a:off x="2881" y="1718"/>
              <a:ext cx="2632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«Обеспечение безопасности граждан и профилактика правонарушений в  Тейковском муниципальном районе»</a:t>
              </a:r>
              <a:endParaRPr lang="ru-RU" altLang="ru-RU" sz="1400" b="1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ежегодно по 513,6 тыс.руб.</a:t>
              </a:r>
            </a:p>
            <a:p>
              <a:pPr algn="ctr" eaLnBrk="1" hangingPunct="1"/>
              <a:endParaRPr lang="ru-RU" altLang="ru-RU" sz="1400" b="1">
                <a:latin typeface="Times New Roman" pitchFamily="18" charset="0"/>
              </a:endParaRPr>
            </a:p>
            <a:p>
              <a:pPr algn="ctr" eaLnBrk="1" hangingPunct="1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84999" name="Скругленный прямоугольник 12"/>
          <p:cNvGrpSpPr>
            <a:grpSpLocks/>
          </p:cNvGrpSpPr>
          <p:nvPr/>
        </p:nvGrpSpPr>
        <p:grpSpPr bwMode="auto">
          <a:xfrm>
            <a:off x="4500563" y="1125538"/>
            <a:ext cx="4316412" cy="1131887"/>
            <a:chOff x="2897" y="866"/>
            <a:chExt cx="2711" cy="652"/>
          </a:xfrm>
        </p:grpSpPr>
        <p:pic>
          <p:nvPicPr>
            <p:cNvPr id="85018" name="Скругленный прямоугольник 12"/>
            <p:cNvPicPr>
              <a:picLocks noChangeArrowheads="1"/>
            </p:cNvPicPr>
            <p:nvPr/>
          </p:nvPicPr>
          <p:blipFill>
            <a:blip r:embed="rId6">
              <a:grayscl/>
            </a:blip>
            <a:srcRect/>
            <a:stretch>
              <a:fillRect/>
            </a:stretch>
          </p:blipFill>
          <p:spPr bwMode="auto">
            <a:xfrm>
              <a:off x="2939" y="866"/>
              <a:ext cx="2669" cy="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9" name="Text Box 24"/>
            <p:cNvSpPr txBox="1">
              <a:spLocks noChangeArrowheads="1"/>
            </p:cNvSpPr>
            <p:nvPr/>
          </p:nvSpPr>
          <p:spPr bwMode="auto">
            <a:xfrm>
              <a:off x="2897" y="866"/>
              <a:ext cx="2666" cy="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dirty="0">
                  <a:latin typeface="Times New Roman" pitchFamily="18" charset="0"/>
                </a:rPr>
                <a:t>« Экономическое развитие </a:t>
              </a:r>
              <a:r>
                <a:rPr lang="ru-RU" altLang="ru-RU" sz="14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400" dirty="0">
                  <a:latin typeface="Times New Roman" pitchFamily="18" charset="0"/>
                </a:rPr>
                <a:t> муниципального района» </a:t>
              </a:r>
            </a:p>
            <a:p>
              <a:pPr algn="ctr" eaLnBrk="1" hangingPunct="1"/>
              <a:r>
                <a:rPr lang="ru-RU" altLang="ru-RU" sz="1400" b="1" dirty="0" smtClean="0">
                  <a:latin typeface="Times New Roman" pitchFamily="18" charset="0"/>
                </a:rPr>
                <a:t>2023 </a:t>
              </a:r>
              <a:r>
                <a:rPr lang="ru-RU" altLang="ru-RU" sz="1400" b="1" dirty="0">
                  <a:latin typeface="Times New Roman" pitchFamily="18" charset="0"/>
                </a:rPr>
                <a:t>г.- </a:t>
              </a:r>
              <a:r>
                <a:rPr lang="ru-RU" altLang="ru-RU" sz="1400" b="1" dirty="0" smtClean="0">
                  <a:latin typeface="Times New Roman" pitchFamily="18" charset="0"/>
                </a:rPr>
                <a:t>2025  </a:t>
              </a:r>
              <a:r>
                <a:rPr lang="ru-RU" altLang="ru-RU" sz="1400" b="1" dirty="0" err="1">
                  <a:latin typeface="Times New Roman" pitchFamily="18" charset="0"/>
                </a:rPr>
                <a:t>г.г</a:t>
              </a:r>
              <a:r>
                <a:rPr lang="ru-RU" altLang="ru-RU" sz="1400" b="1" dirty="0">
                  <a:latin typeface="Times New Roman" pitchFamily="18" charset="0"/>
                </a:rPr>
                <a:t>. по </a:t>
              </a:r>
              <a:r>
                <a:rPr lang="ru-RU" altLang="ru-RU" sz="1400" b="1" dirty="0" smtClean="0">
                  <a:latin typeface="Times New Roman" pitchFamily="18" charset="0"/>
                </a:rPr>
                <a:t>500,0 </a:t>
              </a:r>
              <a:r>
                <a:rPr lang="ru-RU" altLang="ru-RU" sz="1400" b="1" dirty="0" err="1">
                  <a:latin typeface="Times New Roman" pitchFamily="18" charset="0"/>
                </a:rPr>
                <a:t>тыс.руб</a:t>
              </a:r>
              <a:r>
                <a:rPr lang="ru-RU" altLang="ru-RU" sz="1400" b="1" dirty="0" smtClean="0">
                  <a:latin typeface="Times New Roman" pitchFamily="18" charset="0"/>
                </a:rPr>
                <a:t>. ежегодно</a:t>
              </a:r>
              <a:endParaRPr lang="ru-RU" altLang="ru-RU" sz="1400" b="1" dirty="0">
                <a:latin typeface="Times New Roman" pitchFamily="18" charset="0"/>
              </a:endParaRPr>
            </a:p>
            <a:p>
              <a:pPr algn="ctr" eaLnBrk="1" hangingPunct="1"/>
              <a:endParaRPr lang="ru-RU" altLang="ru-RU" sz="1400" b="1" dirty="0">
                <a:latin typeface="Times New Roman" pitchFamily="18" charset="0"/>
              </a:endParaRPr>
            </a:p>
          </p:txBody>
        </p:sp>
      </p:grpSp>
      <p:grpSp>
        <p:nvGrpSpPr>
          <p:cNvPr id="85000" name="Скругленный прямоугольник 14"/>
          <p:cNvGrpSpPr>
            <a:grpSpLocks/>
          </p:cNvGrpSpPr>
          <p:nvPr/>
        </p:nvGrpSpPr>
        <p:grpSpPr bwMode="auto">
          <a:xfrm>
            <a:off x="250825" y="4941888"/>
            <a:ext cx="4248150" cy="1916112"/>
            <a:chOff x="87" y="3255"/>
            <a:chExt cx="2696" cy="735"/>
          </a:xfrm>
        </p:grpSpPr>
        <p:pic>
          <p:nvPicPr>
            <p:cNvPr id="85016" name="Скругленный прямоугольник 14"/>
            <p:cNvPicPr>
              <a:picLocks noChangeArrowheads="1"/>
            </p:cNvPicPr>
            <p:nvPr/>
          </p:nvPicPr>
          <p:blipFill>
            <a:blip r:embed="rId7">
              <a:grayscl/>
            </a:blip>
            <a:srcRect/>
            <a:stretch>
              <a:fillRect/>
            </a:stretch>
          </p:blipFill>
          <p:spPr bwMode="auto">
            <a:xfrm>
              <a:off x="87" y="3255"/>
              <a:ext cx="2696" cy="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7" name="Text Box 27"/>
            <p:cNvSpPr txBox="1">
              <a:spLocks noChangeArrowheads="1"/>
            </p:cNvSpPr>
            <p:nvPr/>
          </p:nvSpPr>
          <p:spPr bwMode="auto">
            <a:xfrm>
              <a:off x="106" y="3294"/>
              <a:ext cx="2547" cy="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dirty="0">
                  <a:latin typeface="Times New Roman" pitchFamily="18" charset="0"/>
                </a:rPr>
                <a:t>«Обеспечение качественным  жильем, услугами жилищно-коммунального хозяйства и улучшение состояния коммунальной инфраструктуры»    </a:t>
              </a:r>
            </a:p>
            <a:p>
              <a:pPr algn="ctr" eaLnBrk="1" hangingPunct="1"/>
              <a:r>
                <a:rPr lang="ru-RU" altLang="ru-RU" sz="1400" b="1" dirty="0" smtClean="0">
                  <a:latin typeface="Times New Roman" pitchFamily="18" charset="0"/>
                </a:rPr>
                <a:t>2023 </a:t>
              </a:r>
              <a:r>
                <a:rPr lang="ru-RU" altLang="ru-RU" sz="1400" b="1" dirty="0">
                  <a:latin typeface="Times New Roman" pitchFamily="18" charset="0"/>
                </a:rPr>
                <a:t>г.- </a:t>
              </a:r>
              <a:r>
                <a:rPr lang="ru-RU" altLang="ru-RU" sz="1400" b="1" dirty="0" smtClean="0">
                  <a:latin typeface="Times New Roman" pitchFamily="18" charset="0"/>
                </a:rPr>
                <a:t>17968,8 </a:t>
              </a:r>
              <a:r>
                <a:rPr lang="ru-RU" altLang="ru-RU" sz="1400" b="1" dirty="0" err="1">
                  <a:latin typeface="Times New Roman" pitchFamily="18" charset="0"/>
                </a:rPr>
                <a:t>т.р</a:t>
              </a:r>
              <a:r>
                <a:rPr lang="ru-RU" altLang="ru-RU" sz="1400" b="1" dirty="0">
                  <a:latin typeface="Times New Roman" pitchFamily="18" charset="0"/>
                </a:rPr>
                <a:t>.; </a:t>
              </a:r>
              <a:r>
                <a:rPr lang="ru-RU" altLang="ru-RU" sz="1400" b="1" dirty="0" smtClean="0">
                  <a:latin typeface="Times New Roman" pitchFamily="18" charset="0"/>
                </a:rPr>
                <a:t>2024 </a:t>
              </a:r>
              <a:r>
                <a:rPr lang="ru-RU" altLang="ru-RU" sz="1400" b="1" dirty="0">
                  <a:latin typeface="Times New Roman" pitchFamily="18" charset="0"/>
                </a:rPr>
                <a:t>г.- </a:t>
              </a:r>
              <a:r>
                <a:rPr lang="ru-RU" altLang="ru-RU" sz="1400" b="1" dirty="0" smtClean="0">
                  <a:latin typeface="Times New Roman" pitchFamily="18" charset="0"/>
                </a:rPr>
                <a:t>13515,6 </a:t>
              </a:r>
              <a:r>
                <a:rPr lang="ru-RU" altLang="ru-RU" sz="1400" b="1" dirty="0" err="1">
                  <a:latin typeface="Times New Roman" pitchFamily="18" charset="0"/>
                </a:rPr>
                <a:t>тыс.руб</a:t>
              </a:r>
              <a:r>
                <a:rPr lang="ru-RU" altLang="ru-RU" sz="1400" b="1" dirty="0">
                  <a:latin typeface="Times New Roman" pitchFamily="18" charset="0"/>
                </a:rPr>
                <a:t>.; </a:t>
              </a:r>
              <a:r>
                <a:rPr lang="ru-RU" altLang="ru-RU" sz="1400" b="1" dirty="0" smtClean="0">
                  <a:latin typeface="Times New Roman" pitchFamily="18" charset="0"/>
                </a:rPr>
                <a:t>2025 </a:t>
              </a:r>
              <a:r>
                <a:rPr lang="ru-RU" altLang="ru-RU" sz="1400" b="1" dirty="0">
                  <a:latin typeface="Times New Roman" pitchFamily="18" charset="0"/>
                </a:rPr>
                <a:t>г. – </a:t>
              </a:r>
              <a:r>
                <a:rPr lang="ru-RU" altLang="ru-RU" sz="1400" b="1" dirty="0" smtClean="0">
                  <a:latin typeface="Times New Roman" pitchFamily="18" charset="0"/>
                </a:rPr>
                <a:t>13515,6 </a:t>
              </a:r>
              <a:r>
                <a:rPr lang="ru-RU" altLang="ru-RU" sz="1400" b="1" dirty="0" err="1">
                  <a:latin typeface="Times New Roman" pitchFamily="18" charset="0"/>
                </a:rPr>
                <a:t>т.руб</a:t>
              </a:r>
              <a:r>
                <a:rPr lang="ru-RU" altLang="ru-RU" sz="1400" b="1" dirty="0">
                  <a:latin typeface="Times New Roman" pitchFamily="18" charset="0"/>
                </a:rPr>
                <a:t>. </a:t>
              </a:r>
              <a:endParaRPr lang="ru-RU" altLang="ru-RU" sz="1400" dirty="0">
                <a:solidFill>
                  <a:schemeClr val="bg1"/>
                </a:solidFill>
                <a:latin typeface="Calibri" pitchFamily="34" charset="0"/>
              </a:endParaRPr>
            </a:p>
            <a:p>
              <a:pPr algn="ctr" eaLnBrk="1" hangingPunct="1"/>
              <a:endParaRPr lang="ru-RU" altLang="ru-RU" sz="14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85001" name="Скругленный прямоугольник 4"/>
          <p:cNvGrpSpPr>
            <a:grpSpLocks/>
          </p:cNvGrpSpPr>
          <p:nvPr/>
        </p:nvGrpSpPr>
        <p:grpSpPr bwMode="auto">
          <a:xfrm>
            <a:off x="323850" y="2276475"/>
            <a:ext cx="4140200" cy="1296988"/>
            <a:chOff x="88" y="1966"/>
            <a:chExt cx="2655" cy="369"/>
          </a:xfrm>
        </p:grpSpPr>
        <p:pic>
          <p:nvPicPr>
            <p:cNvPr id="85014" name="Скругленный прямоугольник 4"/>
            <p:cNvPicPr>
              <a:picLocks noChangeArrowheads="1"/>
            </p:cNvPicPr>
            <p:nvPr/>
          </p:nvPicPr>
          <p:blipFill>
            <a:blip r:embed="rId8">
              <a:grayscl/>
            </a:blip>
            <a:srcRect/>
            <a:stretch>
              <a:fillRect/>
            </a:stretch>
          </p:blipFill>
          <p:spPr bwMode="auto">
            <a:xfrm>
              <a:off x="88" y="1966"/>
              <a:ext cx="2655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5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51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dirty="0">
                  <a:latin typeface="Times New Roman" pitchFamily="18" charset="0"/>
                </a:rPr>
                <a:t>«Культура </a:t>
              </a:r>
              <a:r>
                <a:rPr lang="ru-RU" altLang="ru-RU" sz="14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400" dirty="0">
                  <a:latin typeface="Times New Roman" pitchFamily="18" charset="0"/>
                </a:rPr>
                <a:t> муниципального района»            </a:t>
              </a:r>
            </a:p>
            <a:p>
              <a:pPr algn="ctr" eaLnBrk="1" hangingPunct="1"/>
              <a:r>
                <a:rPr lang="ru-RU" altLang="ru-RU" sz="1400" b="1" dirty="0" smtClean="0">
                  <a:latin typeface="Times New Roman" pitchFamily="18" charset="0"/>
                </a:rPr>
                <a:t>2023 </a:t>
              </a:r>
              <a:r>
                <a:rPr lang="ru-RU" altLang="ru-RU" sz="1400" b="1" dirty="0">
                  <a:latin typeface="Times New Roman" pitchFamily="18" charset="0"/>
                </a:rPr>
                <a:t>– </a:t>
              </a:r>
              <a:r>
                <a:rPr lang="ru-RU" altLang="ru-RU" sz="1400" b="1" dirty="0" smtClean="0">
                  <a:latin typeface="Times New Roman" pitchFamily="18" charset="0"/>
                </a:rPr>
                <a:t>13398,5 </a:t>
              </a:r>
              <a:r>
                <a:rPr lang="ru-RU" altLang="ru-RU" sz="1400" b="1" dirty="0" err="1">
                  <a:latin typeface="Times New Roman" pitchFamily="18" charset="0"/>
                </a:rPr>
                <a:t>тыс.руб</a:t>
              </a:r>
              <a:r>
                <a:rPr lang="ru-RU" altLang="ru-RU" sz="1400" b="1" dirty="0">
                  <a:latin typeface="Times New Roman" pitchFamily="18" charset="0"/>
                </a:rPr>
                <a:t>.;</a:t>
              </a:r>
            </a:p>
            <a:p>
              <a:pPr algn="ctr" eaLnBrk="1" hangingPunct="1"/>
              <a:r>
                <a:rPr lang="ru-RU" altLang="ru-RU" sz="1400" b="1" dirty="0" smtClean="0">
                  <a:latin typeface="Times New Roman" pitchFamily="18" charset="0"/>
                </a:rPr>
                <a:t>2024- 8776,6 </a:t>
              </a:r>
              <a:r>
                <a:rPr lang="ru-RU" altLang="ru-RU" sz="1400" b="1" dirty="0" err="1">
                  <a:latin typeface="Times New Roman" pitchFamily="18" charset="0"/>
                </a:rPr>
                <a:t>тыс.руб</a:t>
              </a:r>
              <a:r>
                <a:rPr lang="ru-RU" altLang="ru-RU" sz="1400" b="1" dirty="0">
                  <a:latin typeface="Times New Roman" pitchFamily="18" charset="0"/>
                </a:rPr>
                <a:t>., </a:t>
              </a:r>
              <a:r>
                <a:rPr lang="ru-RU" altLang="ru-RU" sz="1400" b="1" dirty="0" smtClean="0">
                  <a:latin typeface="Times New Roman" pitchFamily="18" charset="0"/>
                </a:rPr>
                <a:t>2025 </a:t>
              </a:r>
              <a:r>
                <a:rPr lang="ru-RU" altLang="ru-RU" sz="1400" dirty="0" smtClean="0">
                  <a:latin typeface="Times New Roman" pitchFamily="18" charset="0"/>
                </a:rPr>
                <a:t>–</a:t>
              </a:r>
              <a:r>
                <a:rPr lang="ru-RU" altLang="ru-RU" sz="1400" b="1" dirty="0" smtClean="0">
                  <a:latin typeface="Times New Roman" pitchFamily="18" charset="0"/>
                </a:rPr>
                <a:t> 8776,6 </a:t>
              </a:r>
              <a:r>
                <a:rPr lang="ru-RU" altLang="ru-RU" sz="1400" b="1" dirty="0" err="1">
                  <a:latin typeface="Times New Roman" pitchFamily="18" charset="0"/>
                </a:rPr>
                <a:t>тыс.руб</a:t>
              </a:r>
              <a:r>
                <a:rPr lang="ru-RU" altLang="ru-RU" sz="1400" b="1" dirty="0">
                  <a:latin typeface="Times New Roman" pitchFamily="18" charset="0"/>
                </a:rPr>
                <a:t>.</a:t>
              </a:r>
            </a:p>
          </p:txBody>
        </p:sp>
      </p:grpSp>
      <p:grpSp>
        <p:nvGrpSpPr>
          <p:cNvPr id="85002" name="Скругленный прямоугольник 11"/>
          <p:cNvGrpSpPr>
            <a:grpSpLocks/>
          </p:cNvGrpSpPr>
          <p:nvPr/>
        </p:nvGrpSpPr>
        <p:grpSpPr bwMode="auto">
          <a:xfrm>
            <a:off x="4643438" y="2349500"/>
            <a:ext cx="4295775" cy="1223963"/>
            <a:chOff x="2880" y="1718"/>
            <a:chExt cx="2662" cy="576"/>
          </a:xfrm>
        </p:grpSpPr>
        <p:pic>
          <p:nvPicPr>
            <p:cNvPr id="85012" name="Скругленный прямоугольник 11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2880" y="1718"/>
              <a:ext cx="266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3" name="Text Box 21"/>
            <p:cNvSpPr txBox="1">
              <a:spLocks noChangeArrowheads="1"/>
            </p:cNvSpPr>
            <p:nvPr/>
          </p:nvSpPr>
          <p:spPr bwMode="auto">
            <a:xfrm>
              <a:off x="2881" y="1718"/>
              <a:ext cx="2632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>
                  <a:latin typeface="Times New Roman" pitchFamily="18" charset="0"/>
                </a:rPr>
                <a:t>«Обеспечение безопасности граждан и профилактика правонарушений в  Тейковском муниципальном районе»</a:t>
              </a:r>
              <a:endParaRPr lang="ru-RU" altLang="ru-RU" sz="1400" b="1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ежегодно по 513,6 тыс.руб.</a:t>
              </a:r>
            </a:p>
            <a:p>
              <a:pPr algn="ctr" eaLnBrk="1" hangingPunct="1"/>
              <a:endParaRPr lang="ru-RU" altLang="ru-RU" sz="1400" b="1">
                <a:latin typeface="Times New Roman" pitchFamily="18" charset="0"/>
              </a:endParaRPr>
            </a:p>
            <a:p>
              <a:pPr algn="ctr" eaLnBrk="1" hangingPunct="1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85003" name="Скругленный прямоугольник 11"/>
          <p:cNvGrpSpPr>
            <a:grpSpLocks/>
          </p:cNvGrpSpPr>
          <p:nvPr/>
        </p:nvGrpSpPr>
        <p:grpSpPr bwMode="auto">
          <a:xfrm>
            <a:off x="4643438" y="2349500"/>
            <a:ext cx="4295775" cy="1223963"/>
            <a:chOff x="2880" y="1718"/>
            <a:chExt cx="2662" cy="576"/>
          </a:xfrm>
        </p:grpSpPr>
        <p:pic>
          <p:nvPicPr>
            <p:cNvPr id="85010" name="Скругленный прямоугольник 11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2880" y="1718"/>
              <a:ext cx="266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1" name="Text Box 21"/>
            <p:cNvSpPr txBox="1">
              <a:spLocks noChangeArrowheads="1"/>
            </p:cNvSpPr>
            <p:nvPr/>
          </p:nvSpPr>
          <p:spPr bwMode="auto">
            <a:xfrm>
              <a:off x="2881" y="1718"/>
              <a:ext cx="2632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dirty="0">
                  <a:latin typeface="Times New Roman" pitchFamily="18" charset="0"/>
                </a:rPr>
                <a:t>«Реализация молодежной политики на территории  </a:t>
              </a:r>
              <a:r>
                <a:rPr lang="ru-RU" altLang="ru-RU" sz="14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400" dirty="0">
                  <a:latin typeface="Times New Roman" pitchFamily="18" charset="0"/>
                </a:rPr>
                <a:t> муниципального района»</a:t>
              </a:r>
            </a:p>
            <a:p>
              <a:pPr algn="ctr" eaLnBrk="1" hangingPunct="1"/>
              <a:r>
                <a:rPr lang="ru-RU" altLang="ru-RU" sz="1400" b="1" dirty="0" smtClean="0">
                  <a:latin typeface="Times New Roman" pitchFamily="18" charset="0"/>
                </a:rPr>
                <a:t>2023 </a:t>
              </a:r>
              <a:r>
                <a:rPr lang="ru-RU" altLang="ru-RU" sz="1400" b="1" dirty="0">
                  <a:latin typeface="Times New Roman" pitchFamily="18" charset="0"/>
                </a:rPr>
                <a:t>– </a:t>
              </a:r>
              <a:r>
                <a:rPr lang="ru-RU" altLang="ru-RU" sz="1400" b="1" dirty="0" smtClean="0">
                  <a:latin typeface="Times New Roman" pitchFamily="18" charset="0"/>
                </a:rPr>
                <a:t>2025 </a:t>
              </a:r>
              <a:r>
                <a:rPr lang="ru-RU" altLang="ru-RU" sz="1400" b="1" dirty="0" err="1">
                  <a:latin typeface="Times New Roman" pitchFamily="18" charset="0"/>
                </a:rPr>
                <a:t>г.г</a:t>
              </a:r>
              <a:r>
                <a:rPr lang="ru-RU" altLang="ru-RU" sz="1400" b="1" dirty="0">
                  <a:latin typeface="Times New Roman" pitchFamily="18" charset="0"/>
                </a:rPr>
                <a:t>. по 340,0 </a:t>
              </a:r>
              <a:r>
                <a:rPr lang="ru-RU" altLang="ru-RU" sz="1400" b="1" dirty="0" err="1">
                  <a:latin typeface="Times New Roman" pitchFamily="18" charset="0"/>
                </a:rPr>
                <a:t>тыс.руб</a:t>
              </a:r>
              <a:r>
                <a:rPr lang="ru-RU" altLang="ru-RU" sz="1400" b="1" dirty="0" smtClean="0">
                  <a:latin typeface="Times New Roman" pitchFamily="18" charset="0"/>
                </a:rPr>
                <a:t>. ежегодно</a:t>
              </a:r>
              <a:endParaRPr lang="ru-RU" altLang="ru-RU" sz="1400" b="1" dirty="0">
                <a:latin typeface="Times New Roman" pitchFamily="18" charset="0"/>
              </a:endParaRPr>
            </a:p>
            <a:p>
              <a:pPr algn="ctr" eaLnBrk="1" hangingPunct="1"/>
              <a:endParaRPr lang="ru-RU" altLang="ru-RU" sz="1400" b="1" dirty="0">
                <a:latin typeface="Times New Roman" pitchFamily="18" charset="0"/>
              </a:endParaRPr>
            </a:p>
            <a:p>
              <a:pPr algn="ctr" eaLnBrk="1" hangingPunct="1"/>
              <a:endParaRPr lang="ru-RU" altLang="ru-RU" sz="1400" b="1" dirty="0">
                <a:latin typeface="Times New Roman" pitchFamily="18" charset="0"/>
              </a:endParaRPr>
            </a:p>
            <a:p>
              <a:pPr algn="ctr" eaLnBrk="1" hangingPunct="1"/>
              <a:endParaRPr lang="ru-RU" altLang="ru-RU" sz="1400" dirty="0">
                <a:latin typeface="Times New Roman" pitchFamily="18" charset="0"/>
              </a:endParaRPr>
            </a:p>
          </p:txBody>
        </p:sp>
      </p:grpSp>
      <p:grpSp>
        <p:nvGrpSpPr>
          <p:cNvPr id="85004" name="Скругленный прямоугольник 5"/>
          <p:cNvGrpSpPr>
            <a:grpSpLocks/>
          </p:cNvGrpSpPr>
          <p:nvPr/>
        </p:nvGrpSpPr>
        <p:grpSpPr bwMode="auto">
          <a:xfrm>
            <a:off x="179388" y="1125538"/>
            <a:ext cx="4319587" cy="1338262"/>
            <a:chOff x="84" y="1306"/>
            <a:chExt cx="2581" cy="573"/>
          </a:xfrm>
        </p:grpSpPr>
        <p:pic>
          <p:nvPicPr>
            <p:cNvPr id="4122" name="Скругленный прямоугольник 5"/>
            <p:cNvPicPr>
              <a:picLocks noChangeArrowheads="1"/>
            </p:cNvPicPr>
            <p:nvPr/>
          </p:nvPicPr>
          <p:blipFill>
            <a:blip r:embed="rId9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5009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dirty="0">
                  <a:latin typeface="Times New Roman" pitchFamily="18" charset="0"/>
                </a:rPr>
                <a:t>«Развитие образования </a:t>
              </a:r>
              <a:r>
                <a:rPr lang="ru-RU" altLang="ru-RU" sz="14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400" dirty="0">
                  <a:latin typeface="Times New Roman" pitchFamily="18" charset="0"/>
                </a:rPr>
                <a:t>  муниципального </a:t>
              </a:r>
              <a:r>
                <a:rPr lang="ru-RU" altLang="ru-RU" sz="1400" dirty="0" smtClean="0">
                  <a:latin typeface="Times New Roman" pitchFamily="18" charset="0"/>
                </a:rPr>
                <a:t>района на 2020-2025 годы»  </a:t>
              </a:r>
              <a:endParaRPr lang="ru-RU" altLang="ru-RU" sz="1400" dirty="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400" dirty="0">
                  <a:latin typeface="Times New Roman" pitchFamily="18" charset="0"/>
                </a:rPr>
                <a:t>   </a:t>
              </a:r>
              <a:r>
                <a:rPr lang="ru-RU" altLang="ru-RU" sz="1400" b="1" dirty="0" smtClean="0">
                  <a:latin typeface="Times New Roman" pitchFamily="18" charset="0"/>
                </a:rPr>
                <a:t>2023 </a:t>
              </a:r>
              <a:r>
                <a:rPr lang="ru-RU" altLang="ru-RU" sz="1400" b="1" dirty="0">
                  <a:latin typeface="Times New Roman" pitchFamily="18" charset="0"/>
                </a:rPr>
                <a:t>г</a:t>
              </a:r>
              <a:r>
                <a:rPr lang="ru-RU" altLang="ru-RU" sz="1400" dirty="0">
                  <a:latin typeface="Times New Roman" pitchFamily="18" charset="0"/>
                </a:rPr>
                <a:t>.- </a:t>
              </a:r>
              <a:r>
                <a:rPr lang="ru-RU" altLang="ru-RU" sz="1400" b="1" dirty="0" smtClean="0">
                  <a:latin typeface="Times New Roman" pitchFamily="18" charset="0"/>
                </a:rPr>
                <a:t>155275,4  </a:t>
              </a:r>
              <a:r>
                <a:rPr lang="ru-RU" altLang="ru-RU" sz="1400" b="1" dirty="0" err="1">
                  <a:latin typeface="Times New Roman" pitchFamily="18" charset="0"/>
                </a:rPr>
                <a:t>тыс.руб</a:t>
              </a:r>
              <a:r>
                <a:rPr lang="ru-RU" altLang="ru-RU" sz="1400" b="1" dirty="0">
                  <a:latin typeface="Times New Roman" pitchFamily="18" charset="0"/>
                </a:rPr>
                <a:t>.    </a:t>
              </a:r>
            </a:p>
            <a:p>
              <a:pPr algn="ctr" eaLnBrk="1" hangingPunct="1"/>
              <a:r>
                <a:rPr lang="ru-RU" altLang="ru-RU" sz="1400" b="1" dirty="0" smtClean="0">
                  <a:latin typeface="Times New Roman" pitchFamily="18" charset="0"/>
                </a:rPr>
                <a:t>2024- 151741,6 </a:t>
              </a:r>
              <a:r>
                <a:rPr lang="ru-RU" altLang="ru-RU" sz="1400" b="1" dirty="0">
                  <a:latin typeface="Times New Roman" pitchFamily="18" charset="0"/>
                </a:rPr>
                <a:t>тыс.руб.,</a:t>
              </a:r>
              <a:r>
                <a:rPr lang="ru-RU" altLang="ru-RU" sz="1400" b="1" dirty="0" smtClean="0">
                  <a:latin typeface="Times New Roman" pitchFamily="18" charset="0"/>
                </a:rPr>
                <a:t>2025- 145796,1 </a:t>
              </a:r>
              <a:r>
                <a:rPr lang="ru-RU" altLang="ru-RU" sz="1400" b="1" dirty="0" err="1">
                  <a:latin typeface="Times New Roman" pitchFamily="18" charset="0"/>
                </a:rPr>
                <a:t>тыс.руб</a:t>
              </a:r>
              <a:r>
                <a:rPr lang="ru-RU" altLang="ru-RU" sz="1400" b="1" dirty="0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85005" name="Text Box 37"/>
          <p:cNvSpPr txBox="1">
            <a:spLocks noChangeArrowheads="1"/>
          </p:cNvSpPr>
          <p:nvPr/>
        </p:nvSpPr>
        <p:spPr bwMode="auto">
          <a:xfrm>
            <a:off x="4875213" y="39941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ru-RU" sz="1400"/>
          </a:p>
        </p:txBody>
      </p:sp>
      <p:sp>
        <p:nvSpPr>
          <p:cNvPr id="85006" name="Text Box 38"/>
          <p:cNvSpPr txBox="1">
            <a:spLocks noChangeArrowheads="1"/>
          </p:cNvSpPr>
          <p:nvPr/>
        </p:nvSpPr>
        <p:spPr bwMode="auto">
          <a:xfrm>
            <a:off x="5019675" y="39941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400"/>
              <a:t>«</a:t>
            </a:r>
          </a:p>
        </p:txBody>
      </p:sp>
      <p:sp>
        <p:nvSpPr>
          <p:cNvPr id="85007" name="Text Box 39"/>
          <p:cNvSpPr txBox="1">
            <a:spLocks noChangeArrowheads="1"/>
          </p:cNvSpPr>
          <p:nvPr/>
        </p:nvSpPr>
        <p:spPr bwMode="auto">
          <a:xfrm>
            <a:off x="4643438" y="3789363"/>
            <a:ext cx="424815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400" dirty="0"/>
              <a:t>«Повышение безопасности дорожного движения </a:t>
            </a:r>
          </a:p>
          <a:p>
            <a:pPr eaLnBrk="1" hangingPunct="1"/>
            <a:r>
              <a:rPr lang="ru-RU" sz="1400" dirty="0" err="1"/>
              <a:t>Тейковского</a:t>
            </a:r>
            <a:r>
              <a:rPr lang="ru-RU" sz="1400" dirty="0"/>
              <a:t> муниципального района»</a:t>
            </a:r>
          </a:p>
          <a:p>
            <a:pPr eaLnBrk="1" hangingPunct="1"/>
            <a:r>
              <a:rPr lang="ru-RU" sz="1400" dirty="0"/>
              <a:t>                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г.-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17822,2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pPr eaLnBrk="1" hangingPunct="1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2024- 8089,3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</a:p>
          <a:p>
            <a:pPr eaLnBrk="1" hangingPunct="1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2025 г. – 8659,1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>
    <p:wheel spokes="8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017" name="Скругленный прямоугольник 5"/>
          <p:cNvGrpSpPr>
            <a:grpSpLocks/>
          </p:cNvGrpSpPr>
          <p:nvPr/>
        </p:nvGrpSpPr>
        <p:grpSpPr bwMode="auto">
          <a:xfrm>
            <a:off x="179388" y="836613"/>
            <a:ext cx="4319587" cy="2160587"/>
            <a:chOff x="84" y="1306"/>
            <a:chExt cx="2581" cy="573"/>
          </a:xfrm>
        </p:grpSpPr>
        <p:pic>
          <p:nvPicPr>
            <p:cNvPr id="2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40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.</a:t>
              </a:r>
            </a:p>
          </p:txBody>
        </p:sp>
      </p:grpSp>
      <p:grpSp>
        <p:nvGrpSpPr>
          <p:cNvPr id="86018" name="Скругленный прямоугольник 5"/>
          <p:cNvGrpSpPr>
            <a:grpSpLocks/>
          </p:cNvGrpSpPr>
          <p:nvPr/>
        </p:nvGrpSpPr>
        <p:grpSpPr bwMode="auto">
          <a:xfrm>
            <a:off x="179388" y="2781300"/>
            <a:ext cx="4321175" cy="2160588"/>
            <a:chOff x="84" y="1306"/>
            <a:chExt cx="2581" cy="573"/>
          </a:xfrm>
        </p:grpSpPr>
        <p:pic>
          <p:nvPicPr>
            <p:cNvPr id="3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38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86019" name="Text Box 28"/>
          <p:cNvSpPr txBox="1">
            <a:spLocks noChangeArrowheads="1"/>
          </p:cNvSpPr>
          <p:nvPr/>
        </p:nvSpPr>
        <p:spPr bwMode="auto">
          <a:xfrm>
            <a:off x="1095375" y="7127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ru-RU"/>
          </a:p>
        </p:txBody>
      </p:sp>
      <p:sp>
        <p:nvSpPr>
          <p:cNvPr id="86020" name="Text Box 29"/>
          <p:cNvSpPr txBox="1">
            <a:spLocks noChangeArrowheads="1"/>
          </p:cNvSpPr>
          <p:nvPr/>
        </p:nvSpPr>
        <p:spPr bwMode="auto">
          <a:xfrm>
            <a:off x="827088" y="7651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ru-RU"/>
          </a:p>
        </p:txBody>
      </p:sp>
      <p:sp>
        <p:nvSpPr>
          <p:cNvPr id="86021" name="Text Box 31"/>
          <p:cNvSpPr txBox="1">
            <a:spLocks noChangeArrowheads="1"/>
          </p:cNvSpPr>
          <p:nvPr/>
        </p:nvSpPr>
        <p:spPr bwMode="auto">
          <a:xfrm>
            <a:off x="250825" y="1052513"/>
            <a:ext cx="39608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600" dirty="0"/>
              <a:t>    «Открытый и безопасный район</a:t>
            </a:r>
            <a:r>
              <a:rPr lang="ru-RU" sz="1600" dirty="0" smtClean="0"/>
              <a:t>»</a:t>
            </a:r>
          </a:p>
          <a:p>
            <a:pPr eaLnBrk="1" hangingPunct="1"/>
            <a:endParaRPr lang="ru-RU" sz="1600" dirty="0"/>
          </a:p>
          <a:p>
            <a:pPr eaLnBrk="1" hangingPunct="1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г.-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2086,8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г.-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– по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2118,2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ежегодно                                           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1600" dirty="0"/>
              <a:t> </a:t>
            </a:r>
            <a:endParaRPr lang="ru-RU" sz="1400" b="1" dirty="0"/>
          </a:p>
        </p:txBody>
      </p:sp>
      <p:sp>
        <p:nvSpPr>
          <p:cNvPr id="86023" name="Text Box 33"/>
          <p:cNvSpPr txBox="1">
            <a:spLocks noChangeArrowheads="1"/>
          </p:cNvSpPr>
          <p:nvPr/>
        </p:nvSpPr>
        <p:spPr bwMode="auto">
          <a:xfrm>
            <a:off x="4643438" y="333375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dirty="0"/>
              <a:t> </a:t>
            </a:r>
          </a:p>
        </p:txBody>
      </p:sp>
      <p:sp>
        <p:nvSpPr>
          <p:cNvPr id="86024" name="Text Box 34"/>
          <p:cNvSpPr txBox="1">
            <a:spLocks noChangeArrowheads="1"/>
          </p:cNvSpPr>
          <p:nvPr/>
        </p:nvSpPr>
        <p:spPr bwMode="auto">
          <a:xfrm>
            <a:off x="395288" y="2924175"/>
            <a:ext cx="3979862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dirty="0">
                <a:latin typeface="Times New Roman" pitchFamily="18" charset="0"/>
              </a:rPr>
              <a:t>«</a:t>
            </a:r>
            <a:r>
              <a:rPr lang="ru-RU" sz="1600" dirty="0">
                <a:latin typeface="Times New Roman" pitchFamily="18" charset="0"/>
              </a:rPr>
              <a:t>Планировка территории и проведение комплексных кадастровых работ на территории </a:t>
            </a:r>
            <a:r>
              <a:rPr lang="ru-RU" sz="1600" dirty="0" err="1">
                <a:latin typeface="Times New Roman" pitchFamily="18" charset="0"/>
              </a:rPr>
              <a:t>Тейковского</a:t>
            </a:r>
            <a:r>
              <a:rPr lang="ru-RU" sz="1600" dirty="0">
                <a:latin typeface="Times New Roman" pitchFamily="18" charset="0"/>
              </a:rPr>
              <a:t> муниципального района»</a:t>
            </a:r>
          </a:p>
          <a:p>
            <a:pPr eaLnBrk="1" hangingPunct="1"/>
            <a:r>
              <a:rPr lang="ru-RU" sz="1600" dirty="0"/>
              <a:t>     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2023г.- 8226,2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2024 – 4399,0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2025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г.-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2243,7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6025" name="Text Box 35"/>
          <p:cNvSpPr txBox="1">
            <a:spLocks noChangeArrowheads="1"/>
          </p:cNvSpPr>
          <p:nvPr/>
        </p:nvSpPr>
        <p:spPr bwMode="auto">
          <a:xfrm flipV="1">
            <a:off x="4643438" y="4149725"/>
            <a:ext cx="4032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400"/>
              <a:t>                    </a:t>
            </a:r>
            <a:r>
              <a:rPr lang="ru-RU" sz="1200" b="1"/>
              <a:t>                       </a:t>
            </a:r>
          </a:p>
        </p:txBody>
      </p:sp>
      <p:sp>
        <p:nvSpPr>
          <p:cNvPr id="86026" name="Text Box 36"/>
          <p:cNvSpPr txBox="1">
            <a:spLocks noChangeArrowheads="1"/>
          </p:cNvSpPr>
          <p:nvPr/>
        </p:nvSpPr>
        <p:spPr bwMode="auto">
          <a:xfrm>
            <a:off x="683568" y="3700463"/>
            <a:ext cx="37630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ru-RU" sz="1400" b="1" dirty="0"/>
              <a:t>             </a:t>
            </a:r>
          </a:p>
        </p:txBody>
      </p:sp>
      <p:sp>
        <p:nvSpPr>
          <p:cNvPr id="86027" name="Rectangle 25"/>
          <p:cNvSpPr>
            <a:spLocks noChangeArrowheads="1"/>
          </p:cNvSpPr>
          <p:nvPr/>
        </p:nvSpPr>
        <p:spPr bwMode="auto">
          <a:xfrm>
            <a:off x="4456113" y="3276600"/>
            <a:ext cx="233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1400" b="1"/>
              <a:t>.</a:t>
            </a:r>
            <a:endParaRPr lang="ru-RU" sz="1400" b="1"/>
          </a:p>
        </p:txBody>
      </p:sp>
      <p:sp>
        <p:nvSpPr>
          <p:cNvPr id="86028" name="Rectangle 26"/>
          <p:cNvSpPr>
            <a:spLocks noChangeArrowheads="1"/>
          </p:cNvSpPr>
          <p:nvPr/>
        </p:nvSpPr>
        <p:spPr bwMode="auto">
          <a:xfrm flipV="1">
            <a:off x="250825" y="5861050"/>
            <a:ext cx="443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1400" b="1"/>
              <a:t>.</a:t>
            </a:r>
            <a:endParaRPr lang="ru-RU" sz="1400" b="1"/>
          </a:p>
        </p:txBody>
      </p:sp>
      <p:grpSp>
        <p:nvGrpSpPr>
          <p:cNvPr id="86029" name="Скругленный прямоугольник 5"/>
          <p:cNvGrpSpPr>
            <a:grpSpLocks/>
          </p:cNvGrpSpPr>
          <p:nvPr/>
        </p:nvGrpSpPr>
        <p:grpSpPr bwMode="auto">
          <a:xfrm>
            <a:off x="250825" y="4868863"/>
            <a:ext cx="4249738" cy="1989137"/>
            <a:chOff x="84" y="1306"/>
            <a:chExt cx="2581" cy="573"/>
          </a:xfrm>
        </p:grpSpPr>
        <p:pic>
          <p:nvPicPr>
            <p:cNvPr id="7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36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86030" name="Text Box 30"/>
          <p:cNvSpPr txBox="1">
            <a:spLocks noChangeArrowheads="1"/>
          </p:cNvSpPr>
          <p:nvPr/>
        </p:nvSpPr>
        <p:spPr bwMode="auto">
          <a:xfrm>
            <a:off x="395288" y="5157788"/>
            <a:ext cx="3960812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400" b="1" dirty="0"/>
              <a:t>«</a:t>
            </a:r>
            <a:r>
              <a:rPr lang="ru-RU" sz="1400" dirty="0"/>
              <a:t>Совершенствование местного самоуправления </a:t>
            </a:r>
            <a:r>
              <a:rPr lang="ru-RU" sz="1400" dirty="0" err="1"/>
              <a:t>Тейковского</a:t>
            </a:r>
            <a:r>
              <a:rPr lang="ru-RU" sz="1400" dirty="0"/>
              <a:t> муниципального района</a:t>
            </a:r>
            <a:r>
              <a:rPr lang="ru-RU" sz="1400" b="1" dirty="0"/>
              <a:t>»</a:t>
            </a:r>
          </a:p>
          <a:p>
            <a:pPr eaLnBrk="1" hangingPunct="1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– 2025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г. – 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50,0 тыс. руб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ежегодно       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6031" name="Скругленный прямоугольник 5"/>
          <p:cNvGrpSpPr>
            <a:grpSpLocks/>
          </p:cNvGrpSpPr>
          <p:nvPr/>
        </p:nvGrpSpPr>
        <p:grpSpPr bwMode="auto">
          <a:xfrm>
            <a:off x="4716463" y="2708275"/>
            <a:ext cx="4176712" cy="1584325"/>
            <a:chOff x="84" y="1306"/>
            <a:chExt cx="2581" cy="573"/>
          </a:xfrm>
        </p:grpSpPr>
        <p:pic>
          <p:nvPicPr>
            <p:cNvPr id="6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34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86032" name="Text Box 34"/>
          <p:cNvSpPr txBox="1">
            <a:spLocks noChangeArrowheads="1"/>
          </p:cNvSpPr>
          <p:nvPr/>
        </p:nvSpPr>
        <p:spPr bwMode="auto">
          <a:xfrm>
            <a:off x="4811049" y="2852738"/>
            <a:ext cx="402974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ru-RU" sz="1400" b="1" dirty="0"/>
              <a:t>«Поддержка населения  в </a:t>
            </a:r>
          </a:p>
          <a:p>
            <a:pPr eaLnBrk="1" hangingPunct="1"/>
            <a:r>
              <a:rPr lang="ru-RU" sz="1400" b="1" dirty="0" err="1"/>
              <a:t>Тейковском</a:t>
            </a:r>
            <a:r>
              <a:rPr lang="ru-RU" sz="1400" b="1" dirty="0"/>
              <a:t> муниципальном районе»                               </a:t>
            </a:r>
            <a:r>
              <a:rPr lang="ru-RU" sz="1400" b="1" dirty="0" smtClean="0"/>
              <a:t>                    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1949,3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</a:p>
          <a:p>
            <a:pPr eaLnBrk="1" hangingPunct="1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г.г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  1014,7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ежегодно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Заголовок 1"/>
          <p:cNvSpPr txBox="1">
            <a:spLocks/>
          </p:cNvSpPr>
          <p:nvPr/>
        </p:nvSpPr>
        <p:spPr bwMode="auto">
          <a:xfrm>
            <a:off x="611560" y="188913"/>
            <a:ext cx="799586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 dirty="0">
                <a:latin typeface="Times New Roman" pitchFamily="18" charset="0"/>
              </a:rPr>
              <a:t>Развитие образования </a:t>
            </a:r>
            <a:r>
              <a:rPr lang="ru-RU" altLang="ru-RU" b="1" i="1" dirty="0" err="1">
                <a:latin typeface="Times New Roman" pitchFamily="18" charset="0"/>
              </a:rPr>
              <a:t>Тейковского</a:t>
            </a:r>
            <a:r>
              <a:rPr lang="ru-RU" altLang="ru-RU" b="1" i="1" dirty="0">
                <a:latin typeface="Times New Roman" pitchFamily="18" charset="0"/>
              </a:rPr>
              <a:t> муниципального </a:t>
            </a:r>
            <a:r>
              <a:rPr lang="ru-RU" altLang="ru-RU" b="1" i="1" dirty="0" smtClean="0">
                <a:latin typeface="Times New Roman" pitchFamily="18" charset="0"/>
              </a:rPr>
              <a:t>района на 2020-2025 г.</a:t>
            </a:r>
            <a:endParaRPr lang="ru-RU" altLang="ru-RU" b="1" i="1" dirty="0">
              <a:latin typeface="Times New Roman" pitchFamily="18" charset="0"/>
            </a:endParaRPr>
          </a:p>
          <a:p>
            <a:pPr algn="ctr" eaLnBrk="1" hangingPunct="1"/>
            <a:r>
              <a:rPr lang="ru-RU" altLang="ru-RU" b="1" i="1" dirty="0" smtClean="0">
                <a:latin typeface="Times New Roman" pitchFamily="18" charset="0"/>
              </a:rPr>
              <a:t>2023 </a:t>
            </a:r>
            <a:r>
              <a:rPr lang="ru-RU" altLang="ru-RU" b="1" i="1" dirty="0">
                <a:latin typeface="Times New Roman" pitchFamily="18" charset="0"/>
              </a:rPr>
              <a:t>год   -  </a:t>
            </a:r>
            <a:r>
              <a:rPr lang="ru-RU" altLang="ru-RU" b="1" i="1" dirty="0" smtClean="0">
                <a:latin typeface="Times New Roman" pitchFamily="18" charset="0"/>
              </a:rPr>
              <a:t>155275,4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 </a:t>
            </a:r>
            <a:r>
              <a:rPr lang="ru-RU" altLang="ru-RU" b="1" i="1" dirty="0" smtClean="0">
                <a:latin typeface="Times New Roman" pitchFamily="18" charset="0"/>
              </a:rPr>
              <a:t>(57,2% </a:t>
            </a:r>
            <a:r>
              <a:rPr lang="ru-RU" altLang="ru-RU" b="1" i="1" dirty="0">
                <a:latin typeface="Times New Roman" pitchFamily="18" charset="0"/>
              </a:rPr>
              <a:t>от общего объёма расхода бюджета); </a:t>
            </a:r>
            <a:r>
              <a:rPr lang="ru-RU" altLang="ru-RU" b="1" i="1" dirty="0" smtClean="0">
                <a:latin typeface="Times New Roman" pitchFamily="18" charset="0"/>
              </a:rPr>
              <a:t>2024 год </a:t>
            </a:r>
            <a:r>
              <a:rPr lang="ru-RU" altLang="ru-RU" b="1" i="1" dirty="0">
                <a:latin typeface="Times New Roman" pitchFamily="18" charset="0"/>
              </a:rPr>
              <a:t>– </a:t>
            </a:r>
            <a:r>
              <a:rPr lang="ru-RU" altLang="ru-RU" b="1" i="1" dirty="0" smtClean="0">
                <a:latin typeface="Times New Roman" pitchFamily="18" charset="0"/>
              </a:rPr>
              <a:t>151741,6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., </a:t>
            </a:r>
            <a:r>
              <a:rPr lang="ru-RU" altLang="ru-RU" b="1" i="1" dirty="0" smtClean="0">
                <a:latin typeface="Times New Roman" pitchFamily="18" charset="0"/>
              </a:rPr>
              <a:t>2025 год </a:t>
            </a:r>
            <a:r>
              <a:rPr lang="ru-RU" altLang="ru-RU" b="1" i="1" dirty="0">
                <a:latin typeface="Times New Roman" pitchFamily="18" charset="0"/>
              </a:rPr>
              <a:t>– </a:t>
            </a:r>
            <a:r>
              <a:rPr lang="ru-RU" altLang="ru-RU" b="1" i="1" dirty="0" smtClean="0">
                <a:latin typeface="Times New Roman" pitchFamily="18" charset="0"/>
              </a:rPr>
              <a:t>145796,1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</a:t>
            </a:r>
          </a:p>
        </p:txBody>
      </p:sp>
      <p:grpSp>
        <p:nvGrpSpPr>
          <p:cNvPr id="87043" name="Скругленный прямоугольник 3"/>
          <p:cNvGrpSpPr>
            <a:grpSpLocks/>
          </p:cNvGrpSpPr>
          <p:nvPr/>
        </p:nvGrpSpPr>
        <p:grpSpPr bwMode="auto">
          <a:xfrm>
            <a:off x="395288" y="3213100"/>
            <a:ext cx="4176712" cy="1584325"/>
            <a:chOff x="92" y="2454"/>
            <a:chExt cx="2618" cy="318"/>
          </a:xfrm>
        </p:grpSpPr>
        <p:pic>
          <p:nvPicPr>
            <p:cNvPr id="8706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454"/>
              <a:ext cx="2573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7" name="Text Box 6"/>
            <p:cNvSpPr txBox="1">
              <a:spLocks noChangeArrowheads="1"/>
            </p:cNvSpPr>
            <p:nvPr/>
          </p:nvSpPr>
          <p:spPr bwMode="auto">
            <a:xfrm>
              <a:off x="118" y="2457"/>
              <a:ext cx="2592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dirty="0">
                  <a:latin typeface="Times New Roman" pitchFamily="18" charset="0"/>
                </a:rPr>
                <a:t>Подпрограмма «Финансовое обеспечение предоставления мер социальной поддержки в сфере образования»</a:t>
              </a:r>
            </a:p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 </a:t>
              </a:r>
              <a:r>
                <a:rPr lang="ru-RU" altLang="ru-RU" sz="1400" b="1" dirty="0" smtClean="0">
                  <a:latin typeface="Times New Roman" pitchFamily="18" charset="0"/>
                </a:rPr>
                <a:t>2023 </a:t>
              </a:r>
              <a:r>
                <a:rPr lang="ru-RU" altLang="ru-RU" sz="1400" b="1" dirty="0">
                  <a:latin typeface="Times New Roman" pitchFamily="18" charset="0"/>
                </a:rPr>
                <a:t>– </a:t>
              </a:r>
              <a:r>
                <a:rPr lang="ru-RU" altLang="ru-RU" sz="1400" b="1" dirty="0" smtClean="0">
                  <a:latin typeface="Times New Roman" pitchFamily="18" charset="0"/>
                </a:rPr>
                <a:t>4550,7</a:t>
              </a:r>
              <a:r>
                <a:rPr lang="ru-RU" altLang="ru-RU" sz="1400" dirty="0" smtClean="0">
                  <a:latin typeface="Times New Roman" pitchFamily="18" charset="0"/>
                </a:rPr>
                <a:t> </a:t>
              </a:r>
              <a:r>
                <a:rPr lang="ru-RU" altLang="ru-RU" sz="1400" dirty="0" err="1">
                  <a:latin typeface="Times New Roman" pitchFamily="18" charset="0"/>
                </a:rPr>
                <a:t>т.руб</a:t>
              </a:r>
              <a:r>
                <a:rPr lang="ru-RU" altLang="ru-RU" sz="1400" dirty="0">
                  <a:latin typeface="Times New Roman" pitchFamily="18" charset="0"/>
                </a:rPr>
                <a:t>.</a:t>
              </a:r>
            </a:p>
            <a:p>
              <a:pPr algn="ctr" eaLnBrk="1" hangingPunct="1"/>
              <a:r>
                <a:rPr lang="ru-RU" altLang="ru-RU" sz="1400" b="1" dirty="0">
                  <a:latin typeface="Times New Roman" pitchFamily="18" charset="0"/>
                </a:rPr>
                <a:t> </a:t>
              </a:r>
              <a:r>
                <a:rPr lang="ru-RU" altLang="ru-RU" sz="1400" b="1" dirty="0" smtClean="0">
                  <a:latin typeface="Times New Roman" pitchFamily="18" charset="0"/>
                </a:rPr>
                <a:t>2024- 4763,7 </a:t>
              </a:r>
              <a:r>
                <a:rPr lang="ru-RU" altLang="ru-RU" sz="1400" b="1" dirty="0" err="1">
                  <a:latin typeface="Times New Roman" pitchFamily="18" charset="0"/>
                </a:rPr>
                <a:t>тыс.руб</a:t>
              </a:r>
              <a:r>
                <a:rPr lang="ru-RU" altLang="ru-RU" sz="1400" b="1" dirty="0">
                  <a:latin typeface="Times New Roman" pitchFamily="18" charset="0"/>
                </a:rPr>
                <a:t>., </a:t>
              </a:r>
              <a:r>
                <a:rPr lang="ru-RU" altLang="ru-RU" sz="1400" b="1" dirty="0" smtClean="0">
                  <a:latin typeface="Times New Roman" pitchFamily="18" charset="0"/>
                </a:rPr>
                <a:t>2025 </a:t>
              </a:r>
              <a:r>
                <a:rPr lang="ru-RU" altLang="ru-RU" sz="1400" b="1" dirty="0">
                  <a:latin typeface="Times New Roman" pitchFamily="18" charset="0"/>
                </a:rPr>
                <a:t>– </a:t>
              </a:r>
              <a:r>
                <a:rPr lang="ru-RU" altLang="ru-RU" sz="1400" b="1" dirty="0" smtClean="0">
                  <a:latin typeface="Times New Roman" pitchFamily="18" charset="0"/>
                </a:rPr>
                <a:t>1065,7 </a:t>
              </a:r>
              <a:r>
                <a:rPr lang="ru-RU" altLang="ru-RU" sz="1400" dirty="0" err="1">
                  <a:latin typeface="Times New Roman" pitchFamily="18" charset="0"/>
                </a:rPr>
                <a:t>т.руб</a:t>
              </a:r>
              <a:r>
                <a:rPr lang="ru-RU" altLang="ru-RU" sz="1400" dirty="0">
                  <a:latin typeface="Times New Roman" pitchFamily="18" charset="0"/>
                </a:rPr>
                <a:t>.</a:t>
              </a:r>
            </a:p>
            <a:p>
              <a:pPr algn="ctr" eaLnBrk="1" hangingPunct="1"/>
              <a:endParaRPr lang="ru-RU" altLang="ru-RU" sz="1400" b="1" dirty="0">
                <a:latin typeface="Times New Roman" pitchFamily="18" charset="0"/>
              </a:endParaRPr>
            </a:p>
            <a:p>
              <a:pPr algn="ctr" eaLnBrk="1" hangingPunct="1"/>
              <a:endParaRPr lang="ru-RU" altLang="ru-RU" sz="1400" b="1" dirty="0">
                <a:latin typeface="Times New Roman" pitchFamily="18" charset="0"/>
              </a:endParaRPr>
            </a:p>
          </p:txBody>
        </p:sp>
      </p:grpSp>
      <p:grpSp>
        <p:nvGrpSpPr>
          <p:cNvPr id="87044" name="Скругленный прямоугольник 5"/>
          <p:cNvGrpSpPr>
            <a:grpSpLocks/>
          </p:cNvGrpSpPr>
          <p:nvPr/>
        </p:nvGrpSpPr>
        <p:grpSpPr bwMode="auto">
          <a:xfrm>
            <a:off x="395288" y="1341438"/>
            <a:ext cx="4064000" cy="2085975"/>
            <a:chOff x="84" y="1273"/>
            <a:chExt cx="2581" cy="818"/>
          </a:xfrm>
        </p:grpSpPr>
        <p:pic>
          <p:nvPicPr>
            <p:cNvPr id="87064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5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ru-RU" altLang="ru-RU" sz="140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«Развитие общего образования»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2017  -3309,9 тыс.руб.;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2018 – 3639,7 тыс.руб.; 2019 – 0,0 тыс.руб.</a:t>
              </a:r>
            </a:p>
            <a:p>
              <a:pPr algn="ctr" eaLnBrk="1" hangingPunct="1"/>
              <a:endParaRPr lang="ru-RU" altLang="ru-RU" sz="1600" b="1">
                <a:latin typeface="Times New Roman" pitchFamily="18" charset="0"/>
              </a:endParaRPr>
            </a:p>
          </p:txBody>
        </p:sp>
      </p:grpSp>
      <p:grpSp>
        <p:nvGrpSpPr>
          <p:cNvPr id="87045" name="Скругленный прямоугольник 6"/>
          <p:cNvGrpSpPr>
            <a:grpSpLocks/>
          </p:cNvGrpSpPr>
          <p:nvPr/>
        </p:nvGrpSpPr>
        <p:grpSpPr bwMode="auto">
          <a:xfrm>
            <a:off x="4859338" y="2492375"/>
            <a:ext cx="4033837" cy="1873250"/>
            <a:chOff x="2842" y="2398"/>
            <a:chExt cx="2707" cy="671"/>
          </a:xfrm>
        </p:grpSpPr>
        <p:pic>
          <p:nvPicPr>
            <p:cNvPr id="87062" name="Скругленный прямоугольник 6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3" name="Text Box 12"/>
            <p:cNvSpPr txBox="1">
              <a:spLocks noChangeArrowheads="1"/>
            </p:cNvSpPr>
            <p:nvPr/>
          </p:nvSpPr>
          <p:spPr bwMode="auto">
            <a:xfrm>
              <a:off x="2881" y="2398"/>
              <a:ext cx="2616" cy="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ru-RU" altLang="ru-RU" sz="1400" dirty="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400" dirty="0">
                  <a:latin typeface="Times New Roman" pitchFamily="18" charset="0"/>
                </a:rPr>
                <a:t>Подпрограмма «Финансовое обеспечение предоставления общедоступного и бесплатного образования в муниципальных образовательных учреждениях»</a:t>
              </a:r>
            </a:p>
            <a:p>
              <a:pPr algn="ctr" eaLnBrk="1" hangingPunct="1"/>
              <a:r>
                <a:rPr lang="ru-RU" altLang="ru-RU" sz="1400" b="1" dirty="0" smtClean="0">
                  <a:latin typeface="Times New Roman" pitchFamily="18" charset="0"/>
                </a:rPr>
                <a:t>2023- 84027,9 </a:t>
              </a:r>
              <a:r>
                <a:rPr lang="ru-RU" altLang="ru-RU" sz="1400" b="1" dirty="0" err="1">
                  <a:latin typeface="Times New Roman" pitchFamily="18" charset="0"/>
                </a:rPr>
                <a:t>т.р</a:t>
              </a:r>
              <a:r>
                <a:rPr lang="ru-RU" altLang="ru-RU" sz="1400" dirty="0">
                  <a:latin typeface="Times New Roman" pitchFamily="18" charset="0"/>
                </a:rPr>
                <a:t>.</a:t>
              </a:r>
              <a:r>
                <a:rPr lang="ru-RU" altLang="ru-RU" sz="1400" b="1" dirty="0">
                  <a:latin typeface="Times New Roman" pitchFamily="18" charset="0"/>
                </a:rPr>
                <a:t>; </a:t>
              </a:r>
              <a:r>
                <a:rPr lang="ru-RU" altLang="ru-RU" sz="1400" b="1" dirty="0" smtClean="0">
                  <a:latin typeface="Times New Roman" pitchFamily="18" charset="0"/>
                </a:rPr>
                <a:t>2024 </a:t>
              </a:r>
              <a:r>
                <a:rPr lang="ru-RU" altLang="ru-RU" sz="1400" b="1" dirty="0">
                  <a:latin typeface="Times New Roman" pitchFamily="18" charset="0"/>
                </a:rPr>
                <a:t>– </a:t>
              </a:r>
              <a:r>
                <a:rPr lang="ru-RU" altLang="ru-RU" sz="1400" b="1" dirty="0" smtClean="0">
                  <a:latin typeface="Times New Roman" pitchFamily="18" charset="0"/>
                </a:rPr>
                <a:t>2025 </a:t>
              </a:r>
              <a:r>
                <a:rPr lang="ru-RU" altLang="ru-RU" sz="1400" b="1" dirty="0" err="1">
                  <a:latin typeface="Times New Roman" pitchFamily="18" charset="0"/>
                </a:rPr>
                <a:t>г.г</a:t>
              </a:r>
              <a:r>
                <a:rPr lang="ru-RU" altLang="ru-RU" sz="1400" b="1" dirty="0">
                  <a:latin typeface="Times New Roman" pitchFamily="18" charset="0"/>
                </a:rPr>
                <a:t>. по </a:t>
              </a:r>
              <a:r>
                <a:rPr lang="ru-RU" altLang="ru-RU" sz="1400" b="1" dirty="0" smtClean="0">
                  <a:latin typeface="Times New Roman" pitchFamily="18" charset="0"/>
                </a:rPr>
                <a:t>85091,6 </a:t>
              </a:r>
              <a:r>
                <a:rPr lang="ru-RU" altLang="ru-RU" sz="1400" b="1" dirty="0" err="1">
                  <a:latin typeface="Times New Roman" pitchFamily="18" charset="0"/>
                </a:rPr>
                <a:t>т.руб</a:t>
              </a:r>
              <a:r>
                <a:rPr lang="ru-RU" altLang="ru-RU" sz="1400" b="1" dirty="0">
                  <a:latin typeface="Times New Roman" pitchFamily="18" charset="0"/>
                </a:rPr>
                <a:t>. ежегодно</a:t>
              </a:r>
            </a:p>
          </p:txBody>
        </p:sp>
      </p:grpSp>
      <p:pic>
        <p:nvPicPr>
          <p:cNvPr id="87046" name="Скругленный прямоугольник 8"/>
          <p:cNvPicPr>
            <a:picLocks noChangeArrowheads="1"/>
          </p:cNvPicPr>
          <p:nvPr/>
        </p:nvPicPr>
        <p:blipFill>
          <a:blip r:embed="rId5">
            <a:grayscl/>
          </a:blip>
          <a:srcRect/>
          <a:stretch>
            <a:fillRect/>
          </a:stretch>
        </p:blipFill>
        <p:spPr bwMode="auto">
          <a:xfrm>
            <a:off x="4859338" y="5734050"/>
            <a:ext cx="405765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7" name="Text Box 15"/>
          <p:cNvSpPr txBox="1">
            <a:spLocks noChangeArrowheads="1"/>
          </p:cNvSpPr>
          <p:nvPr/>
        </p:nvSpPr>
        <p:spPr bwMode="auto">
          <a:xfrm>
            <a:off x="4932363" y="5734050"/>
            <a:ext cx="372586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400" dirty="0">
                <a:latin typeface="Times New Roman" pitchFamily="18" charset="0"/>
              </a:rPr>
              <a:t>Подпрограмма « Выявление и поддержка одаренных детей»</a:t>
            </a:r>
          </a:p>
          <a:p>
            <a:pPr algn="ctr" eaLnBrk="1" hangingPunct="1"/>
            <a:r>
              <a:rPr lang="ru-RU" altLang="ru-RU" sz="1400" b="1" dirty="0" smtClean="0">
                <a:latin typeface="Times New Roman" pitchFamily="18" charset="0"/>
              </a:rPr>
              <a:t>2023- 646,4 тыс.руб.2024-2025 </a:t>
            </a:r>
            <a:r>
              <a:rPr lang="ru-RU" altLang="ru-RU" sz="1400" b="1" dirty="0">
                <a:latin typeface="Times New Roman" pitchFamily="18" charset="0"/>
              </a:rPr>
              <a:t>г. по 476,4 </a:t>
            </a:r>
            <a:r>
              <a:rPr lang="ru-RU" altLang="ru-RU" sz="1400" dirty="0" err="1">
                <a:latin typeface="Times New Roman" pitchFamily="18" charset="0"/>
              </a:rPr>
              <a:t>тыс.руб.ежегодно</a:t>
            </a:r>
            <a:r>
              <a:rPr lang="ru-RU" altLang="ru-RU" sz="1400" b="1" dirty="0">
                <a:latin typeface="Times New Roman" pitchFamily="18" charset="0"/>
              </a:rPr>
              <a:t> </a:t>
            </a:r>
          </a:p>
        </p:txBody>
      </p:sp>
      <p:grpSp>
        <p:nvGrpSpPr>
          <p:cNvPr id="87048" name="Скругленный прямоугольник 9"/>
          <p:cNvGrpSpPr>
            <a:grpSpLocks/>
          </p:cNvGrpSpPr>
          <p:nvPr/>
        </p:nvGrpSpPr>
        <p:grpSpPr bwMode="auto">
          <a:xfrm>
            <a:off x="395288" y="4797425"/>
            <a:ext cx="4064000" cy="1520825"/>
            <a:chOff x="114" y="2636"/>
            <a:chExt cx="2587" cy="543"/>
          </a:xfrm>
        </p:grpSpPr>
        <p:pic>
          <p:nvPicPr>
            <p:cNvPr id="87060" name="Скругленный прямоугольник 9"/>
            <p:cNvPicPr>
              <a:picLocks noChangeArrowheads="1"/>
            </p:cNvPicPr>
            <p:nvPr/>
          </p:nvPicPr>
          <p:blipFill>
            <a:blip r:embed="rId6">
              <a:grayscl/>
            </a:blip>
            <a:srcRect/>
            <a:stretch>
              <a:fillRect/>
            </a:stretch>
          </p:blipFill>
          <p:spPr bwMode="auto">
            <a:xfrm>
              <a:off x="114" y="2662"/>
              <a:ext cx="2581" cy="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1" name="Text Box 18"/>
            <p:cNvSpPr txBox="1">
              <a:spLocks noChangeArrowheads="1"/>
            </p:cNvSpPr>
            <p:nvPr/>
          </p:nvSpPr>
          <p:spPr bwMode="auto">
            <a:xfrm>
              <a:off x="114" y="2636"/>
              <a:ext cx="2587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ru-RU" altLang="ru-RU" sz="1400" dirty="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400" dirty="0">
                  <a:latin typeface="Times New Roman" pitchFamily="18" charset="0"/>
                </a:rPr>
                <a:t>Подпрограмма «Реализация основных общеобразовательных программ»</a:t>
              </a:r>
              <a:r>
                <a:rPr lang="ru-RU" altLang="ru-RU" sz="1600" dirty="0">
                  <a:latin typeface="Times New Roman" pitchFamily="18" charset="0"/>
                </a:rPr>
                <a:t> </a:t>
              </a:r>
            </a:p>
            <a:p>
              <a:pPr algn="ctr" eaLnBrk="1" hangingPunct="1"/>
              <a:r>
                <a:rPr lang="ru-RU" altLang="ru-RU" sz="1400" b="1" dirty="0" smtClean="0">
                  <a:latin typeface="Times New Roman" pitchFamily="18" charset="0"/>
                </a:rPr>
                <a:t>2023 </a:t>
              </a:r>
              <a:r>
                <a:rPr lang="ru-RU" altLang="ru-RU" sz="1400" b="1" dirty="0">
                  <a:latin typeface="Times New Roman" pitchFamily="18" charset="0"/>
                </a:rPr>
                <a:t>– </a:t>
              </a:r>
              <a:r>
                <a:rPr lang="ru-RU" altLang="ru-RU" sz="1400" b="1" dirty="0" smtClean="0">
                  <a:latin typeface="Times New Roman" pitchFamily="18" charset="0"/>
                </a:rPr>
                <a:t>53442,8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.;</a:t>
              </a:r>
              <a:r>
                <a:rPr lang="ru-RU" altLang="ru-RU" sz="1400" b="1" dirty="0">
                  <a:latin typeface="Times New Roman" pitchFamily="18" charset="0"/>
                </a:rPr>
                <a:t> </a:t>
              </a:r>
              <a:r>
                <a:rPr lang="ru-RU" altLang="ru-RU" sz="1400" b="1" dirty="0" smtClean="0">
                  <a:latin typeface="Times New Roman" pitchFamily="18" charset="0"/>
                </a:rPr>
                <a:t>2024- 53796,5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</a:t>
              </a:r>
              <a:r>
                <a:rPr lang="ru-RU" altLang="ru-RU" sz="1400" b="1" dirty="0">
                  <a:latin typeface="Times New Roman" pitchFamily="18" charset="0"/>
                </a:rPr>
                <a:t> </a:t>
              </a:r>
            </a:p>
            <a:p>
              <a:pPr algn="ctr" eaLnBrk="1" hangingPunct="1"/>
              <a:r>
                <a:rPr lang="ru-RU" altLang="ru-RU" sz="1400" b="1" dirty="0" smtClean="0">
                  <a:latin typeface="Times New Roman" pitchFamily="18" charset="0"/>
                </a:rPr>
                <a:t>2025 </a:t>
              </a:r>
              <a:r>
                <a:rPr lang="ru-RU" altLang="ru-RU" sz="1400" b="1" dirty="0">
                  <a:latin typeface="Times New Roman" pitchFamily="18" charset="0"/>
                </a:rPr>
                <a:t>– </a:t>
              </a:r>
              <a:r>
                <a:rPr lang="ru-RU" altLang="ru-RU" sz="1400" b="1" dirty="0" smtClean="0">
                  <a:latin typeface="Times New Roman" pitchFamily="18" charset="0"/>
                </a:rPr>
                <a:t>49656,1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</a:t>
              </a:r>
              <a:r>
                <a:rPr lang="ru-RU" altLang="ru-RU" sz="1600" b="1" dirty="0">
                  <a:latin typeface="Times New Roman" pitchFamily="18" charset="0"/>
                </a:rPr>
                <a:t> </a:t>
              </a:r>
              <a:endParaRPr lang="ru-RU" alt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87049" name="Скругленный прямоугольник 4"/>
          <p:cNvPicPr>
            <a:picLocks noChangeArrowheads="1"/>
          </p:cNvPicPr>
          <p:nvPr/>
        </p:nvPicPr>
        <p:blipFill>
          <a:blip r:embed="rId7">
            <a:grayscl/>
          </a:blip>
          <a:srcRect/>
          <a:stretch>
            <a:fillRect/>
          </a:stretch>
        </p:blipFill>
        <p:spPr bwMode="auto">
          <a:xfrm>
            <a:off x="4859338" y="1196975"/>
            <a:ext cx="40147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50" name="Text Box 30"/>
          <p:cNvSpPr txBox="1">
            <a:spLocks noChangeArrowheads="1"/>
          </p:cNvSpPr>
          <p:nvPr/>
        </p:nvSpPr>
        <p:spPr bwMode="auto">
          <a:xfrm>
            <a:off x="4859338" y="1052513"/>
            <a:ext cx="38671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sz="1600" dirty="0">
              <a:latin typeface="Times New Roman" pitchFamily="18" charset="0"/>
            </a:endParaRPr>
          </a:p>
          <a:p>
            <a:pPr algn="ctr" eaLnBrk="1" hangingPunct="1"/>
            <a:r>
              <a:rPr lang="ru-RU" altLang="ru-RU" sz="1400" dirty="0">
                <a:latin typeface="Times New Roman" pitchFamily="18" charset="0"/>
              </a:rPr>
              <a:t>Подпрограмма «Реализация дополнительных общеобразовательных программ»  </a:t>
            </a:r>
          </a:p>
          <a:p>
            <a:pPr algn="ctr" eaLnBrk="1" hangingPunct="1"/>
            <a:r>
              <a:rPr lang="ru-RU" altLang="ru-RU" sz="1400" b="1" dirty="0" smtClean="0">
                <a:latin typeface="Times New Roman" pitchFamily="18" charset="0"/>
              </a:rPr>
              <a:t>2023- 4525,2 </a:t>
            </a:r>
            <a:r>
              <a:rPr lang="ru-RU" altLang="ru-RU" sz="1400" dirty="0" err="1">
                <a:latin typeface="Times New Roman" pitchFamily="18" charset="0"/>
              </a:rPr>
              <a:t>тыс.руб</a:t>
            </a:r>
            <a:r>
              <a:rPr lang="ru-RU" altLang="ru-RU" sz="1400" dirty="0">
                <a:latin typeface="Times New Roman" pitchFamily="18" charset="0"/>
              </a:rPr>
              <a:t>.;</a:t>
            </a:r>
            <a:r>
              <a:rPr lang="ru-RU" altLang="ru-RU" sz="1400" b="1" dirty="0">
                <a:latin typeface="Times New Roman" pitchFamily="18" charset="0"/>
              </a:rPr>
              <a:t> </a:t>
            </a:r>
            <a:r>
              <a:rPr lang="ru-RU" altLang="ru-RU" sz="1400" b="1" dirty="0" smtClean="0">
                <a:latin typeface="Times New Roman" pitchFamily="18" charset="0"/>
              </a:rPr>
              <a:t>2024 </a:t>
            </a:r>
            <a:r>
              <a:rPr lang="ru-RU" altLang="ru-RU" sz="1400" b="1" dirty="0">
                <a:latin typeface="Times New Roman" pitchFamily="18" charset="0"/>
              </a:rPr>
              <a:t>-</a:t>
            </a:r>
            <a:r>
              <a:rPr lang="ru-RU" altLang="ru-RU" sz="1400" b="1" dirty="0" smtClean="0">
                <a:latin typeface="Times New Roman" pitchFamily="18" charset="0"/>
              </a:rPr>
              <a:t>2025 </a:t>
            </a:r>
            <a:r>
              <a:rPr lang="ru-RU" altLang="ru-RU" sz="1400" b="1" dirty="0" err="1">
                <a:latin typeface="Times New Roman" pitchFamily="18" charset="0"/>
              </a:rPr>
              <a:t>г.г</a:t>
            </a:r>
            <a:r>
              <a:rPr lang="ru-RU" altLang="ru-RU" sz="1400" b="1" dirty="0">
                <a:latin typeface="Times New Roman" pitchFamily="18" charset="0"/>
              </a:rPr>
              <a:t>. по</a:t>
            </a:r>
          </a:p>
          <a:p>
            <a:pPr algn="ctr" eaLnBrk="1" hangingPunct="1"/>
            <a:r>
              <a:rPr lang="ru-RU" altLang="ru-RU" sz="1400" b="1" dirty="0" smtClean="0">
                <a:latin typeface="Times New Roman" pitchFamily="18" charset="0"/>
              </a:rPr>
              <a:t>3910,4 </a:t>
            </a:r>
            <a:r>
              <a:rPr lang="ru-RU" altLang="ru-RU" sz="1400" dirty="0" err="1">
                <a:latin typeface="Times New Roman" pitchFamily="18" charset="0"/>
              </a:rPr>
              <a:t>тыс.руб</a:t>
            </a:r>
            <a:r>
              <a:rPr lang="ru-RU" altLang="ru-RU" sz="1400" dirty="0">
                <a:latin typeface="Times New Roman" pitchFamily="18" charset="0"/>
              </a:rPr>
              <a:t>.</a:t>
            </a:r>
            <a:r>
              <a:rPr lang="ru-RU" altLang="ru-RU" sz="1400" b="1" dirty="0">
                <a:latin typeface="Times New Roman" pitchFamily="18" charset="0"/>
              </a:rPr>
              <a:t> ежегодно</a:t>
            </a:r>
          </a:p>
        </p:txBody>
      </p:sp>
      <p:grpSp>
        <p:nvGrpSpPr>
          <p:cNvPr id="87051" name="Скругленный прямоугольник 6"/>
          <p:cNvGrpSpPr>
            <a:grpSpLocks/>
          </p:cNvGrpSpPr>
          <p:nvPr/>
        </p:nvGrpSpPr>
        <p:grpSpPr bwMode="auto">
          <a:xfrm>
            <a:off x="4859338" y="4365625"/>
            <a:ext cx="4032250" cy="1295400"/>
            <a:chOff x="2842" y="2398"/>
            <a:chExt cx="2707" cy="628"/>
          </a:xfrm>
        </p:grpSpPr>
        <p:pic>
          <p:nvPicPr>
            <p:cNvPr id="87058" name="Скругленный прямоугольник 6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59" name="Text Box 12"/>
            <p:cNvSpPr txBox="1">
              <a:spLocks noChangeArrowheads="1"/>
            </p:cNvSpPr>
            <p:nvPr/>
          </p:nvSpPr>
          <p:spPr bwMode="auto">
            <a:xfrm>
              <a:off x="2881" y="2398"/>
              <a:ext cx="2625" cy="6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ru-RU" altLang="ru-RU" sz="1600" dirty="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400" dirty="0">
                  <a:latin typeface="Times New Roman" pitchFamily="18" charset="0"/>
                </a:rPr>
                <a:t>Подпрограмма «Организация отдыха и оздоровление детей»</a:t>
              </a:r>
            </a:p>
            <a:p>
              <a:pPr algn="ctr" eaLnBrk="1" hangingPunct="1"/>
              <a:r>
                <a:rPr lang="ru-RU" altLang="ru-RU" sz="1400" b="1" dirty="0" smtClean="0">
                  <a:latin typeface="Times New Roman" pitchFamily="18" charset="0"/>
                </a:rPr>
                <a:t>2023 </a:t>
              </a:r>
              <a:r>
                <a:rPr lang="ru-RU" altLang="ru-RU" sz="1400" b="1" dirty="0">
                  <a:latin typeface="Times New Roman" pitchFamily="18" charset="0"/>
                </a:rPr>
                <a:t>– </a:t>
              </a:r>
              <a:r>
                <a:rPr lang="ru-RU" altLang="ru-RU" sz="1400" b="1" dirty="0" smtClean="0">
                  <a:latin typeface="Times New Roman" pitchFamily="18" charset="0"/>
                </a:rPr>
                <a:t>2025 </a:t>
              </a:r>
              <a:r>
                <a:rPr lang="ru-RU" altLang="ru-RU" sz="1400" b="1" dirty="0" err="1">
                  <a:latin typeface="Times New Roman" pitchFamily="18" charset="0"/>
                </a:rPr>
                <a:t>г.г</a:t>
              </a:r>
              <a:r>
                <a:rPr lang="ru-RU" altLang="ru-RU" sz="1400" b="1" dirty="0">
                  <a:latin typeface="Times New Roman" pitchFamily="18" charset="0"/>
                </a:rPr>
                <a:t>. по </a:t>
              </a:r>
              <a:r>
                <a:rPr lang="ru-RU" altLang="ru-RU" sz="1400" b="1" dirty="0" smtClean="0">
                  <a:latin typeface="Times New Roman" pitchFamily="18" charset="0"/>
                </a:rPr>
                <a:t>794,4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 </a:t>
              </a:r>
              <a:r>
                <a:rPr lang="ru-RU" altLang="ru-RU" sz="1400" dirty="0" smtClean="0">
                  <a:latin typeface="Times New Roman" pitchFamily="18" charset="0"/>
                </a:rPr>
                <a:t>ежегодно</a:t>
              </a:r>
              <a:endParaRPr lang="ru-RU" altLang="ru-RU" sz="1400" dirty="0">
                <a:latin typeface="Times New Roman" pitchFamily="18" charset="0"/>
              </a:endParaRPr>
            </a:p>
            <a:p>
              <a:pPr algn="ctr" eaLnBrk="1" hangingPunct="1"/>
              <a:endParaRPr lang="ru-RU" altLang="ru-RU" sz="1400" b="1" dirty="0">
                <a:latin typeface="Times New Roman" pitchFamily="18" charset="0"/>
              </a:endParaRPr>
            </a:p>
          </p:txBody>
        </p:sp>
      </p:grpSp>
      <p:grpSp>
        <p:nvGrpSpPr>
          <p:cNvPr id="87052" name="Скругленный прямоугольник 5"/>
          <p:cNvGrpSpPr>
            <a:grpSpLocks/>
          </p:cNvGrpSpPr>
          <p:nvPr/>
        </p:nvGrpSpPr>
        <p:grpSpPr bwMode="auto">
          <a:xfrm>
            <a:off x="395288" y="1341438"/>
            <a:ext cx="4064000" cy="2085975"/>
            <a:chOff x="84" y="1273"/>
            <a:chExt cx="2581" cy="818"/>
          </a:xfrm>
        </p:grpSpPr>
        <p:pic>
          <p:nvPicPr>
            <p:cNvPr id="87056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57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ru-RU" altLang="ru-RU" sz="140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«Развитие общего образования»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2017  -3309,9 тыс.руб.;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2018 – 3639,7 тыс.руб.; 2019 – 0,0 тыс.руб.</a:t>
              </a:r>
            </a:p>
            <a:p>
              <a:pPr algn="ctr" eaLnBrk="1" hangingPunct="1"/>
              <a:endParaRPr lang="ru-RU" altLang="ru-RU" sz="1600" b="1">
                <a:latin typeface="Times New Roman" pitchFamily="18" charset="0"/>
              </a:endParaRPr>
            </a:p>
          </p:txBody>
        </p:sp>
      </p:grpSp>
      <p:grpSp>
        <p:nvGrpSpPr>
          <p:cNvPr id="87053" name="Скругленный прямоугольник 5"/>
          <p:cNvGrpSpPr>
            <a:grpSpLocks/>
          </p:cNvGrpSpPr>
          <p:nvPr/>
        </p:nvGrpSpPr>
        <p:grpSpPr bwMode="auto">
          <a:xfrm>
            <a:off x="395288" y="1341438"/>
            <a:ext cx="4064000" cy="2085975"/>
            <a:chOff x="84" y="1273"/>
            <a:chExt cx="2581" cy="818"/>
          </a:xfrm>
        </p:grpSpPr>
        <p:pic>
          <p:nvPicPr>
            <p:cNvPr id="87054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55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ru-RU" altLang="ru-RU" sz="1400" dirty="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400" dirty="0">
                  <a:latin typeface="Times New Roman" pitchFamily="18" charset="0"/>
                </a:rPr>
                <a:t>Подпрограмма «Развитие общего образования</a:t>
              </a:r>
              <a:r>
                <a:rPr lang="ru-RU" altLang="ru-RU" sz="1400" dirty="0" smtClean="0">
                  <a:latin typeface="Times New Roman" pitchFamily="18" charset="0"/>
                </a:rPr>
                <a:t>»</a:t>
              </a:r>
            </a:p>
            <a:p>
              <a:pPr algn="ctr" eaLnBrk="1" hangingPunct="1"/>
              <a:endParaRPr lang="ru-RU" altLang="ru-RU" sz="1400" dirty="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400" b="1" dirty="0" smtClean="0">
                  <a:latin typeface="Times New Roman" pitchFamily="18" charset="0"/>
                </a:rPr>
                <a:t>2023 г</a:t>
              </a:r>
              <a:r>
                <a:rPr lang="ru-RU" altLang="ru-RU" sz="1400" b="1" dirty="0">
                  <a:latin typeface="Times New Roman" pitchFamily="18" charset="0"/>
                </a:rPr>
                <a:t>.- </a:t>
              </a:r>
              <a:r>
                <a:rPr lang="ru-RU" altLang="ru-RU" sz="1400" b="1" dirty="0" smtClean="0">
                  <a:latin typeface="Times New Roman" pitchFamily="18" charset="0"/>
                </a:rPr>
                <a:t>6938,0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.;</a:t>
              </a:r>
            </a:p>
            <a:p>
              <a:pPr algn="ctr" eaLnBrk="1" hangingPunct="1"/>
              <a:r>
                <a:rPr lang="ru-RU" altLang="ru-RU" sz="1400" b="1" dirty="0" smtClean="0">
                  <a:latin typeface="Times New Roman" pitchFamily="18" charset="0"/>
                </a:rPr>
                <a:t>2024 г. </a:t>
              </a:r>
              <a:r>
                <a:rPr lang="ru-RU" altLang="ru-RU" sz="1400" b="1" dirty="0">
                  <a:latin typeface="Times New Roman" pitchFamily="18" charset="0"/>
                </a:rPr>
                <a:t>– </a:t>
              </a:r>
              <a:r>
                <a:rPr lang="ru-RU" altLang="ru-RU" sz="1400" b="1" dirty="0" smtClean="0">
                  <a:latin typeface="Times New Roman" pitchFamily="18" charset="0"/>
                </a:rPr>
                <a:t>2638,6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 smtClean="0">
                  <a:latin typeface="Times New Roman" pitchFamily="18" charset="0"/>
                </a:rPr>
                <a:t>.;</a:t>
              </a:r>
            </a:p>
            <a:p>
              <a:pPr algn="ctr" eaLnBrk="1" hangingPunct="1"/>
              <a:r>
                <a:rPr lang="ru-RU" altLang="ru-RU" sz="1400" b="1" dirty="0" smtClean="0">
                  <a:latin typeface="Times New Roman" pitchFamily="18" charset="0"/>
                </a:rPr>
                <a:t> 2025 г. </a:t>
              </a:r>
              <a:r>
                <a:rPr lang="ru-RU" altLang="ru-RU" sz="1400" b="1" dirty="0">
                  <a:latin typeface="Times New Roman" pitchFamily="18" charset="0"/>
                </a:rPr>
                <a:t>– </a:t>
              </a:r>
              <a:r>
                <a:rPr lang="ru-RU" altLang="ru-RU" sz="1400" b="1" dirty="0" smtClean="0">
                  <a:latin typeface="Times New Roman" pitchFamily="18" charset="0"/>
                </a:rPr>
                <a:t>4531,5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</a:t>
              </a:r>
            </a:p>
            <a:p>
              <a:pPr algn="ctr" eaLnBrk="1" hangingPunct="1"/>
              <a:endParaRPr lang="ru-RU" altLang="ru-RU" sz="1400" b="1" dirty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>
                <a:latin typeface="Times New Roman" pitchFamily="18" charset="0"/>
              </a:rPr>
              <a:t>Проект бюджета Тейковского муниципального района сформирован в соответствии с требованиями бюджетного и налогового законодательства Российской Федерации, на основании: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Основных направлениях бюджетной  и налоговой политики </a:t>
            </a:r>
            <a:r>
              <a:rPr lang="ru-RU" sz="2000" dirty="0" err="1">
                <a:latin typeface="Times New Roman" pitchFamily="18" charset="0"/>
              </a:rPr>
              <a:t>Тейковского</a:t>
            </a:r>
            <a:r>
              <a:rPr lang="ru-RU" sz="2000" dirty="0">
                <a:latin typeface="Times New Roman" pitchFamily="18" charset="0"/>
              </a:rPr>
              <a:t> муниципального района на </a:t>
            </a:r>
            <a:r>
              <a:rPr lang="ru-RU" sz="2000" dirty="0" smtClean="0">
                <a:latin typeface="Times New Roman" pitchFamily="18" charset="0"/>
              </a:rPr>
              <a:t>2023 </a:t>
            </a:r>
            <a:r>
              <a:rPr lang="ru-RU" sz="2000" dirty="0">
                <a:latin typeface="Times New Roman" pitchFamily="18" charset="0"/>
              </a:rPr>
              <a:t>год и плановый период </a:t>
            </a:r>
            <a:r>
              <a:rPr lang="ru-RU" sz="2000" dirty="0" smtClean="0">
                <a:latin typeface="Times New Roman" pitchFamily="18" charset="0"/>
              </a:rPr>
              <a:t>2024 </a:t>
            </a:r>
            <a:r>
              <a:rPr lang="ru-RU" sz="2000" dirty="0">
                <a:latin typeface="Times New Roman" pitchFamily="18" charset="0"/>
              </a:rPr>
              <a:t>и </a:t>
            </a:r>
            <a:r>
              <a:rPr lang="ru-RU" sz="2000" dirty="0" smtClean="0">
                <a:latin typeface="Times New Roman" pitchFamily="18" charset="0"/>
              </a:rPr>
              <a:t>2025 </a:t>
            </a:r>
            <a:r>
              <a:rPr lang="ru-RU" sz="2000" dirty="0">
                <a:latin typeface="Times New Roman" pitchFamily="18" charset="0"/>
              </a:rPr>
              <a:t>годов</a:t>
            </a:r>
          </a:p>
          <a:p>
            <a:r>
              <a:rPr lang="ru-RU" sz="2000" dirty="0">
                <a:latin typeface="Times New Roman" pitchFamily="18" charset="0"/>
              </a:rPr>
              <a:t>Прогноза социально-экономического развития </a:t>
            </a:r>
            <a:r>
              <a:rPr lang="ru-RU" sz="2000" dirty="0" err="1">
                <a:latin typeface="Times New Roman" pitchFamily="18" charset="0"/>
              </a:rPr>
              <a:t>Тейковского</a:t>
            </a:r>
            <a:r>
              <a:rPr lang="ru-RU" sz="2000" dirty="0">
                <a:latin typeface="Times New Roman" pitchFamily="18" charset="0"/>
              </a:rPr>
              <a:t> муниципального района на </a:t>
            </a:r>
            <a:r>
              <a:rPr lang="ru-RU" sz="2000" dirty="0" smtClean="0">
                <a:latin typeface="Times New Roman" pitchFamily="18" charset="0"/>
              </a:rPr>
              <a:t>2023 </a:t>
            </a:r>
            <a:r>
              <a:rPr lang="ru-RU" sz="2000" dirty="0">
                <a:latin typeface="Times New Roman" pitchFamily="18" charset="0"/>
              </a:rPr>
              <a:t>год и плановый период </a:t>
            </a:r>
            <a:r>
              <a:rPr lang="ru-RU" sz="2000" dirty="0" smtClean="0">
                <a:latin typeface="Times New Roman" pitchFamily="18" charset="0"/>
              </a:rPr>
              <a:t>2024 </a:t>
            </a:r>
            <a:r>
              <a:rPr lang="ru-RU" sz="2000" dirty="0">
                <a:latin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</a:rPr>
              <a:t>2025 </a:t>
            </a:r>
            <a:r>
              <a:rPr lang="ru-RU" sz="2000" dirty="0">
                <a:latin typeface="Times New Roman" pitchFamily="18" charset="0"/>
              </a:rPr>
              <a:t>годов</a:t>
            </a:r>
          </a:p>
          <a:p>
            <a:r>
              <a:rPr lang="ru-RU" sz="2000" dirty="0">
                <a:latin typeface="Times New Roman" pitchFamily="18" charset="0"/>
              </a:rPr>
              <a:t>Муниципальных программах </a:t>
            </a:r>
            <a:r>
              <a:rPr lang="ru-RU" sz="2000" dirty="0" err="1">
                <a:latin typeface="Times New Roman" pitchFamily="18" charset="0"/>
              </a:rPr>
              <a:t>Тейковского</a:t>
            </a:r>
            <a:r>
              <a:rPr lang="ru-RU" sz="2000" dirty="0">
                <a:latin typeface="Times New Roman" pitchFamily="18" charset="0"/>
              </a:rPr>
              <a:t> муниципального района</a:t>
            </a:r>
          </a:p>
          <a:p>
            <a:r>
              <a:rPr lang="ru-RU" sz="2000" dirty="0">
                <a:latin typeface="Times New Roman" pitchFamily="18" charset="0"/>
              </a:rPr>
              <a:t>Ожидаемом исполнении бюджета </a:t>
            </a:r>
            <a:r>
              <a:rPr lang="ru-RU" sz="2000" dirty="0" err="1">
                <a:latin typeface="Times New Roman" pitchFamily="18" charset="0"/>
              </a:rPr>
              <a:t>Тейковского</a:t>
            </a:r>
            <a:r>
              <a:rPr lang="ru-RU" sz="2000" dirty="0">
                <a:latin typeface="Times New Roman" pitchFamily="18" charset="0"/>
              </a:rPr>
              <a:t> муниципального района за </a:t>
            </a:r>
            <a:r>
              <a:rPr lang="ru-RU" sz="2000" dirty="0" smtClean="0">
                <a:latin typeface="Times New Roman" pitchFamily="18" charset="0"/>
              </a:rPr>
              <a:t>2022 </a:t>
            </a:r>
            <a:r>
              <a:rPr lang="ru-RU" sz="2000" dirty="0">
                <a:latin typeface="Times New Roman" pitchFamily="18" charset="0"/>
              </a:rPr>
              <a:t>год</a:t>
            </a:r>
          </a:p>
          <a:p>
            <a:r>
              <a:rPr lang="ru-RU" sz="2000" dirty="0">
                <a:latin typeface="Times New Roman" pitchFamily="18" charset="0"/>
              </a:rPr>
              <a:t>Бюджетного прогноза </a:t>
            </a:r>
            <a:r>
              <a:rPr lang="ru-RU" sz="2000" dirty="0" err="1">
                <a:latin typeface="Times New Roman" pitchFamily="18" charset="0"/>
              </a:rPr>
              <a:t>Тейковского</a:t>
            </a:r>
            <a:r>
              <a:rPr lang="ru-RU" sz="2000" dirty="0">
                <a:latin typeface="Times New Roman" pitchFamily="18" charset="0"/>
              </a:rPr>
              <a:t> муниципального района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65" name="Скругленный прямоугольник 5"/>
          <p:cNvGrpSpPr>
            <a:grpSpLocks/>
          </p:cNvGrpSpPr>
          <p:nvPr/>
        </p:nvGrpSpPr>
        <p:grpSpPr bwMode="auto">
          <a:xfrm>
            <a:off x="4643438" y="1341438"/>
            <a:ext cx="4064000" cy="1943100"/>
            <a:chOff x="84" y="1273"/>
            <a:chExt cx="2581" cy="818"/>
          </a:xfrm>
        </p:grpSpPr>
        <p:pic>
          <p:nvPicPr>
            <p:cNvPr id="88069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8070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ru-RU" altLang="ru-RU" sz="1400" dirty="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400" dirty="0">
                  <a:latin typeface="Times New Roman" pitchFamily="18" charset="0"/>
                </a:rPr>
                <a:t>Подпрограмма «Развитие кадрового потенциала системы образования»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2023- 2025 </a:t>
              </a:r>
              <a:r>
                <a:rPr lang="ru-RU" altLang="ru-RU" sz="1600" b="1" dirty="0">
                  <a:latin typeface="Times New Roman" pitchFamily="18" charset="0"/>
                </a:rPr>
                <a:t>по 270,0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 smtClean="0">
                  <a:latin typeface="Times New Roman" pitchFamily="18" charset="0"/>
                </a:rPr>
                <a:t>.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ежегодно</a:t>
              </a:r>
              <a:endParaRPr lang="ru-RU" altLang="ru-RU" sz="1600" b="1" dirty="0">
                <a:latin typeface="Times New Roman" pitchFamily="18" charset="0"/>
              </a:endParaRPr>
            </a:p>
            <a:p>
              <a:pPr algn="ctr" eaLnBrk="1" hangingPunct="1"/>
              <a:endParaRPr lang="ru-RU" altLang="ru-RU" sz="1200" b="1" dirty="0">
                <a:latin typeface="Times New Roman" pitchFamily="18" charset="0"/>
              </a:endParaRPr>
            </a:p>
            <a:p>
              <a:pPr algn="ctr" eaLnBrk="1" hangingPunct="1"/>
              <a:endParaRPr lang="ru-RU" altLang="ru-RU" sz="1600" b="1" dirty="0">
                <a:latin typeface="Times New Roman" pitchFamily="18" charset="0"/>
              </a:endParaRPr>
            </a:p>
          </p:txBody>
        </p:sp>
      </p:grpSp>
      <p:grpSp>
        <p:nvGrpSpPr>
          <p:cNvPr id="88066" name="Скругленный прямоугольник 5"/>
          <p:cNvGrpSpPr>
            <a:grpSpLocks/>
          </p:cNvGrpSpPr>
          <p:nvPr/>
        </p:nvGrpSpPr>
        <p:grpSpPr bwMode="auto">
          <a:xfrm>
            <a:off x="323850" y="2636838"/>
            <a:ext cx="4032250" cy="2160587"/>
            <a:chOff x="84" y="1273"/>
            <a:chExt cx="2581" cy="818"/>
          </a:xfrm>
        </p:grpSpPr>
        <p:pic>
          <p:nvPicPr>
            <p:cNvPr id="88067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8068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ru-RU" altLang="ru-RU" sz="1400" dirty="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400" dirty="0">
                  <a:latin typeface="Times New Roman" pitchFamily="18" charset="0"/>
                </a:rPr>
                <a:t>Подпрограмма «Организация целевой подготовки педагогов для работы в муниципальных образовательных организациях </a:t>
              </a:r>
              <a:r>
                <a:rPr lang="ru-RU" altLang="ru-RU" sz="14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400" dirty="0">
                  <a:latin typeface="Times New Roman" pitchFamily="18" charset="0"/>
                </a:rPr>
                <a:t> муниципального района»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г.  </a:t>
              </a:r>
              <a:r>
                <a:rPr lang="ru-RU" altLang="ru-RU" sz="1600" b="1" dirty="0">
                  <a:latin typeface="Times New Roman" pitchFamily="18" charset="0"/>
                </a:rPr>
                <a:t>- </a:t>
              </a:r>
              <a:r>
                <a:rPr lang="ru-RU" altLang="ru-RU" sz="1600" b="1" dirty="0" smtClean="0">
                  <a:latin typeface="Times New Roman" pitchFamily="18" charset="0"/>
                </a:rPr>
                <a:t> </a:t>
              </a:r>
              <a:r>
                <a:rPr lang="ru-RU" altLang="ru-RU" sz="1600" b="1" dirty="0">
                  <a:latin typeface="Times New Roman" pitchFamily="18" charset="0"/>
                </a:rPr>
                <a:t>80,0 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</a:t>
              </a:r>
            </a:p>
            <a:p>
              <a:pPr algn="ctr" eaLnBrk="1" hangingPunct="1"/>
              <a:endParaRPr lang="ru-RU" altLang="ru-RU" sz="1200" b="1" dirty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089" name="Скругленный прямоугольник 3"/>
          <p:cNvGrpSpPr>
            <a:grpSpLocks/>
          </p:cNvGrpSpPr>
          <p:nvPr/>
        </p:nvGrpSpPr>
        <p:grpSpPr bwMode="auto">
          <a:xfrm>
            <a:off x="2268538" y="3500438"/>
            <a:ext cx="4535487" cy="1873250"/>
            <a:chOff x="92" y="2380"/>
            <a:chExt cx="2721" cy="506"/>
          </a:xfrm>
        </p:grpSpPr>
        <p:pic>
          <p:nvPicPr>
            <p:cNvPr id="89098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380"/>
              <a:ext cx="272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099" name="Text Box 6"/>
            <p:cNvSpPr txBox="1">
              <a:spLocks noChangeArrowheads="1"/>
            </p:cNvSpPr>
            <p:nvPr/>
          </p:nvSpPr>
          <p:spPr bwMode="auto">
            <a:xfrm>
              <a:off x="118" y="2443"/>
              <a:ext cx="250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Подпрограмма «Повышение туристической привлекательности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района»</a:t>
              </a:r>
            </a:p>
            <a:p>
              <a:pPr algn="ctr" eaLnBrk="1" hangingPunct="1"/>
              <a:r>
                <a:rPr lang="ru-RU" altLang="ru-RU" sz="1600" b="1" dirty="0">
                  <a:latin typeface="Times New Roman" pitchFamily="18" charset="0"/>
                </a:rPr>
                <a:t> </a:t>
              </a:r>
              <a:r>
                <a:rPr lang="ru-RU" altLang="ru-RU" sz="1600" b="1" dirty="0" smtClean="0">
                  <a:latin typeface="Times New Roman" pitchFamily="18" charset="0"/>
                </a:rPr>
                <a:t>2023 </a:t>
              </a:r>
              <a:r>
                <a:rPr lang="ru-RU" altLang="ru-RU" sz="1600" b="1" dirty="0">
                  <a:latin typeface="Times New Roman" pitchFamily="18" charset="0"/>
                </a:rPr>
                <a:t>– </a:t>
              </a:r>
              <a:r>
                <a:rPr lang="ru-RU" altLang="ru-RU" sz="1600" b="1" dirty="0" smtClean="0">
                  <a:latin typeface="Times New Roman" pitchFamily="18" charset="0"/>
                </a:rPr>
                <a:t>1300,0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.,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2024 </a:t>
              </a:r>
              <a:r>
                <a:rPr lang="ru-RU" altLang="ru-RU" sz="1600" b="1" dirty="0">
                  <a:latin typeface="Times New Roman" pitchFamily="18" charset="0"/>
                </a:rPr>
                <a:t>– </a:t>
              </a:r>
              <a:r>
                <a:rPr lang="ru-RU" altLang="ru-RU" sz="1600" b="1" dirty="0" smtClean="0">
                  <a:latin typeface="Times New Roman" pitchFamily="18" charset="0"/>
                </a:rPr>
                <a:t>2025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по 300,0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 ежегодно</a:t>
              </a:r>
            </a:p>
          </p:txBody>
        </p:sp>
      </p:grpSp>
      <p:sp>
        <p:nvSpPr>
          <p:cNvPr id="89090" name="Заголовок 1"/>
          <p:cNvSpPr txBox="1">
            <a:spLocks/>
          </p:cNvSpPr>
          <p:nvPr/>
        </p:nvSpPr>
        <p:spPr bwMode="auto">
          <a:xfrm>
            <a:off x="542925" y="260350"/>
            <a:ext cx="7954963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 dirty="0">
                <a:latin typeface="Times New Roman" pitchFamily="18" charset="0"/>
              </a:rPr>
              <a:t>Развитие культуры и туризма в </a:t>
            </a:r>
            <a:r>
              <a:rPr lang="ru-RU" altLang="ru-RU" b="1" i="1" dirty="0" err="1">
                <a:latin typeface="Times New Roman" pitchFamily="18" charset="0"/>
              </a:rPr>
              <a:t>Тейковском</a:t>
            </a:r>
            <a:r>
              <a:rPr lang="ru-RU" altLang="ru-RU" b="1" i="1" dirty="0">
                <a:latin typeface="Times New Roman" pitchFamily="18" charset="0"/>
              </a:rPr>
              <a:t> муниципальном районе</a:t>
            </a:r>
          </a:p>
          <a:p>
            <a:pPr algn="ctr" eaLnBrk="1" hangingPunct="1"/>
            <a:r>
              <a:rPr lang="ru-RU" altLang="ru-RU" b="1" i="1" dirty="0" smtClean="0">
                <a:latin typeface="Times New Roman" pitchFamily="18" charset="0"/>
              </a:rPr>
              <a:t>2023 </a:t>
            </a:r>
            <a:r>
              <a:rPr lang="ru-RU" altLang="ru-RU" b="1" i="1" dirty="0">
                <a:latin typeface="Times New Roman" pitchFamily="18" charset="0"/>
              </a:rPr>
              <a:t>год – </a:t>
            </a:r>
            <a:r>
              <a:rPr lang="ru-RU" altLang="ru-RU" b="1" i="1" dirty="0" smtClean="0">
                <a:latin typeface="Times New Roman" pitchFamily="18" charset="0"/>
              </a:rPr>
              <a:t>13398,5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 </a:t>
            </a:r>
            <a:r>
              <a:rPr lang="ru-RU" altLang="ru-RU" b="1" i="1" dirty="0" smtClean="0">
                <a:latin typeface="Times New Roman" pitchFamily="18" charset="0"/>
              </a:rPr>
              <a:t>(4,9% </a:t>
            </a:r>
            <a:r>
              <a:rPr lang="ru-RU" altLang="ru-RU" b="1" i="1" dirty="0">
                <a:latin typeface="Times New Roman" pitchFamily="18" charset="0"/>
              </a:rPr>
              <a:t>от общего объёма расхода бюджета); </a:t>
            </a:r>
            <a:r>
              <a:rPr lang="ru-RU" altLang="ru-RU" b="1" i="1" dirty="0" smtClean="0">
                <a:latin typeface="Times New Roman" pitchFamily="18" charset="0"/>
              </a:rPr>
              <a:t>2024 г. </a:t>
            </a:r>
            <a:r>
              <a:rPr lang="ru-RU" altLang="ru-RU" b="1" i="1" dirty="0">
                <a:latin typeface="Times New Roman" pitchFamily="18" charset="0"/>
              </a:rPr>
              <a:t>– </a:t>
            </a:r>
            <a:r>
              <a:rPr lang="ru-RU" altLang="ru-RU" b="1" i="1" dirty="0" smtClean="0">
                <a:latin typeface="Times New Roman" pitchFamily="18" charset="0"/>
              </a:rPr>
              <a:t>8776,6 </a:t>
            </a:r>
            <a:r>
              <a:rPr lang="ru-RU" altLang="ru-RU" b="1" i="1" dirty="0" err="1" smtClean="0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., </a:t>
            </a:r>
            <a:r>
              <a:rPr lang="ru-RU" altLang="ru-RU" b="1" i="1" dirty="0" smtClean="0">
                <a:latin typeface="Times New Roman" pitchFamily="18" charset="0"/>
              </a:rPr>
              <a:t>2025 г. </a:t>
            </a:r>
            <a:r>
              <a:rPr lang="ru-RU" altLang="ru-RU" b="1" i="1" dirty="0">
                <a:latin typeface="Times New Roman" pitchFamily="18" charset="0"/>
              </a:rPr>
              <a:t>– </a:t>
            </a:r>
            <a:r>
              <a:rPr lang="ru-RU" altLang="ru-RU" b="1" i="1" dirty="0" smtClean="0">
                <a:latin typeface="Times New Roman" pitchFamily="18" charset="0"/>
              </a:rPr>
              <a:t>8776,6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</a:t>
            </a:r>
          </a:p>
        </p:txBody>
      </p:sp>
      <p:grpSp>
        <p:nvGrpSpPr>
          <p:cNvPr id="89091" name="Скругленный прямоугольник 5"/>
          <p:cNvGrpSpPr>
            <a:grpSpLocks/>
          </p:cNvGrpSpPr>
          <p:nvPr/>
        </p:nvGrpSpPr>
        <p:grpSpPr bwMode="auto">
          <a:xfrm>
            <a:off x="395288" y="1484313"/>
            <a:ext cx="4122737" cy="1584325"/>
            <a:chOff x="84" y="1252"/>
            <a:chExt cx="2581" cy="480"/>
          </a:xfrm>
        </p:grpSpPr>
        <p:pic>
          <p:nvPicPr>
            <p:cNvPr id="89096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252"/>
              <a:ext cx="2581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097" name="Text Box 9"/>
            <p:cNvSpPr txBox="1">
              <a:spLocks noChangeArrowheads="1"/>
            </p:cNvSpPr>
            <p:nvPr/>
          </p:nvSpPr>
          <p:spPr bwMode="auto">
            <a:xfrm>
              <a:off x="114" y="1304"/>
              <a:ext cx="2493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Подпрограмма «Развитие культуры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</a:t>
              </a:r>
              <a:r>
                <a:rPr lang="ru-RU" altLang="ru-RU" sz="1600" dirty="0" smtClean="0">
                  <a:latin typeface="Times New Roman" pitchFamily="18" charset="0"/>
                </a:rPr>
                <a:t>»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</a:t>
              </a:r>
              <a:r>
                <a:rPr lang="ru-RU" altLang="ru-RU" sz="1600" b="1" dirty="0">
                  <a:latin typeface="Times New Roman" pitchFamily="18" charset="0"/>
                </a:rPr>
                <a:t>– </a:t>
              </a:r>
              <a:r>
                <a:rPr lang="ru-RU" altLang="ru-RU" sz="1600" b="1" dirty="0" smtClean="0">
                  <a:latin typeface="Times New Roman" pitchFamily="18" charset="0"/>
                </a:rPr>
                <a:t>10106,3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.;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2024 </a:t>
              </a:r>
              <a:r>
                <a:rPr lang="ru-RU" altLang="ru-RU" sz="1600" b="1" dirty="0">
                  <a:latin typeface="Times New Roman" pitchFamily="18" charset="0"/>
                </a:rPr>
                <a:t>– </a:t>
              </a:r>
              <a:r>
                <a:rPr lang="ru-RU" altLang="ru-RU" sz="1600" b="1" dirty="0" smtClean="0">
                  <a:latin typeface="Times New Roman" pitchFamily="18" charset="0"/>
                </a:rPr>
                <a:t>2025 </a:t>
              </a:r>
              <a:r>
                <a:rPr lang="ru-RU" altLang="ru-RU" sz="1600" b="1" dirty="0" err="1" smtClean="0">
                  <a:latin typeface="Times New Roman" pitchFamily="18" charset="0"/>
                </a:rPr>
                <a:t>г.г</a:t>
              </a:r>
              <a:r>
                <a:rPr lang="ru-RU" altLang="ru-RU" sz="1600" b="1" dirty="0" smtClean="0">
                  <a:latin typeface="Times New Roman" pitchFamily="18" charset="0"/>
                </a:rPr>
                <a:t>. по 6992,9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 smtClean="0">
                  <a:latin typeface="Times New Roman" pitchFamily="18" charset="0"/>
                </a:rPr>
                <a:t>.  </a:t>
              </a:r>
              <a:endParaRPr lang="ru-RU" altLang="ru-RU" sz="1600" b="1" dirty="0">
                <a:latin typeface="Times New Roman" pitchFamily="18" charset="0"/>
              </a:endParaRPr>
            </a:p>
          </p:txBody>
        </p:sp>
      </p:grpSp>
      <p:grpSp>
        <p:nvGrpSpPr>
          <p:cNvPr id="89092" name="Скругленный прямоугольник 4"/>
          <p:cNvGrpSpPr>
            <a:grpSpLocks/>
          </p:cNvGrpSpPr>
          <p:nvPr/>
        </p:nvGrpSpPr>
        <p:grpSpPr bwMode="auto">
          <a:xfrm>
            <a:off x="4716463" y="1412875"/>
            <a:ext cx="4129087" cy="1584325"/>
            <a:chOff x="125" y="1966"/>
            <a:chExt cx="2547" cy="369"/>
          </a:xfrm>
        </p:grpSpPr>
        <p:pic>
          <p:nvPicPr>
            <p:cNvPr id="89094" name="Скругленный прямоугольник 4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140" y="1966"/>
              <a:ext cx="2532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095" name="Text Box 30"/>
            <p:cNvSpPr txBox="1">
              <a:spLocks noChangeArrowheads="1"/>
            </p:cNvSpPr>
            <p:nvPr/>
          </p:nvSpPr>
          <p:spPr bwMode="auto">
            <a:xfrm>
              <a:off x="125" y="2018"/>
              <a:ext cx="2533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Подпрограмма «Предоставление дополнительного образования в сфере культуры и искусства» </a:t>
              </a:r>
            </a:p>
            <a:p>
              <a:pPr algn="ctr" eaLnBrk="1" hangingPunct="1"/>
              <a:r>
                <a:rPr lang="ru-RU" altLang="ru-RU" sz="1400" b="1" dirty="0" smtClean="0">
                  <a:latin typeface="Times New Roman" pitchFamily="18" charset="0"/>
                </a:rPr>
                <a:t>2023 </a:t>
              </a:r>
              <a:r>
                <a:rPr lang="ru-RU" altLang="ru-RU" sz="1400" b="1" dirty="0">
                  <a:latin typeface="Times New Roman" pitchFamily="18" charset="0"/>
                </a:rPr>
                <a:t>– </a:t>
              </a:r>
              <a:r>
                <a:rPr lang="ru-RU" altLang="ru-RU" sz="1400" b="1" dirty="0" smtClean="0">
                  <a:latin typeface="Times New Roman" pitchFamily="18" charset="0"/>
                </a:rPr>
                <a:t>1992,2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.;</a:t>
              </a:r>
            </a:p>
            <a:p>
              <a:pPr algn="ctr" eaLnBrk="1" hangingPunct="1"/>
              <a:r>
                <a:rPr lang="ru-RU" altLang="ru-RU" sz="1400" b="1" dirty="0" smtClean="0">
                  <a:latin typeface="Times New Roman" pitchFamily="18" charset="0"/>
                </a:rPr>
                <a:t>2024- 2025 </a:t>
              </a:r>
              <a:r>
                <a:rPr lang="ru-RU" altLang="ru-RU" sz="1400" b="1" dirty="0" err="1" smtClean="0">
                  <a:latin typeface="Times New Roman" pitchFamily="18" charset="0"/>
                </a:rPr>
                <a:t>г.г</a:t>
              </a:r>
              <a:r>
                <a:rPr lang="ru-RU" altLang="ru-RU" sz="1400" b="1" dirty="0" smtClean="0">
                  <a:latin typeface="Times New Roman" pitchFamily="18" charset="0"/>
                </a:rPr>
                <a:t>. по 1483,7 </a:t>
              </a:r>
              <a:r>
                <a:rPr lang="ru-RU" altLang="ru-RU" sz="1400" b="1" dirty="0" err="1" smtClean="0">
                  <a:latin typeface="Times New Roman" pitchFamily="18" charset="0"/>
                </a:rPr>
                <a:t>тыс.руб</a:t>
              </a:r>
              <a:r>
                <a:rPr lang="ru-RU" altLang="ru-RU" sz="1400" b="1" dirty="0" smtClean="0">
                  <a:latin typeface="Times New Roman" pitchFamily="18" charset="0"/>
                </a:rPr>
                <a:t>. ежегодно</a:t>
              </a:r>
              <a:r>
                <a:rPr lang="ru-RU" altLang="ru-RU" sz="1600" b="1" dirty="0" smtClean="0">
                  <a:latin typeface="Times New Roman" pitchFamily="18" charset="0"/>
                </a:rPr>
                <a:t> </a:t>
              </a:r>
              <a:endParaRPr lang="ru-RU" altLang="ru-RU" sz="1600" b="1" dirty="0">
                <a:latin typeface="Times New Roman" pitchFamily="18" charset="0"/>
              </a:endParaRPr>
            </a:p>
          </p:txBody>
        </p:sp>
      </p:grpSp>
      <p:sp>
        <p:nvSpPr>
          <p:cNvPr id="89093" name="Заголовок 1"/>
          <p:cNvSpPr txBox="1">
            <a:spLocks/>
          </p:cNvSpPr>
          <p:nvPr/>
        </p:nvSpPr>
        <p:spPr bwMode="auto">
          <a:xfrm>
            <a:off x="684213" y="3409819"/>
            <a:ext cx="80645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b="1" i="1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wheel spokes="2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13" name="Скругленный прямоугольник 3"/>
          <p:cNvGrpSpPr>
            <a:grpSpLocks/>
          </p:cNvGrpSpPr>
          <p:nvPr/>
        </p:nvGrpSpPr>
        <p:grpSpPr bwMode="auto">
          <a:xfrm>
            <a:off x="2268538" y="1916113"/>
            <a:ext cx="4535487" cy="2376487"/>
            <a:chOff x="92" y="2380"/>
            <a:chExt cx="2721" cy="506"/>
          </a:xfrm>
        </p:grpSpPr>
        <p:pic>
          <p:nvPicPr>
            <p:cNvPr id="90123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380"/>
              <a:ext cx="272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0124" name="Text Box 6"/>
            <p:cNvSpPr txBox="1">
              <a:spLocks noChangeArrowheads="1"/>
            </p:cNvSpPr>
            <p:nvPr/>
          </p:nvSpPr>
          <p:spPr bwMode="auto">
            <a:xfrm>
              <a:off x="118" y="2443"/>
              <a:ext cx="250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Подпрограмма «Организация физкультурных мероприятий, спортивных мероприятий и участие спортсменов Тейковского муниципального района в соревнованиях»</a:t>
              </a:r>
            </a:p>
            <a:p>
              <a:pPr algn="ctr" eaLnBrk="1" hangingPunct="1"/>
              <a:r>
                <a:rPr lang="ru-RU" altLang="ru-RU" sz="1600" b="1">
                  <a:latin typeface="Times New Roman" pitchFamily="18" charset="0"/>
                </a:rPr>
                <a:t>2019 – 297,8 </a:t>
              </a:r>
              <a:r>
                <a:rPr lang="ru-RU" altLang="ru-RU" sz="1600">
                  <a:latin typeface="Times New Roman" pitchFamily="18" charset="0"/>
                </a:rPr>
                <a:t>тыс.руб.;</a:t>
              </a:r>
            </a:p>
            <a:p>
              <a:pPr algn="ctr" eaLnBrk="1" hangingPunct="1"/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2020 г. – 300,0</a:t>
              </a:r>
              <a:r>
                <a:rPr lang="ru-RU" altLang="ru-RU" sz="1600">
                  <a:latin typeface="Times New Roman" pitchFamily="18" charset="0"/>
                </a:rPr>
                <a:t> тыс.руб.</a:t>
              </a:r>
              <a:r>
                <a:rPr lang="ru-RU" altLang="ru-RU" sz="1400" b="1">
                  <a:latin typeface="Times New Roman" pitchFamily="18" charset="0"/>
                </a:rPr>
                <a:t>; </a:t>
              </a:r>
              <a:r>
                <a:rPr lang="ru-RU" altLang="ru-RU" sz="1600" b="1">
                  <a:latin typeface="Times New Roman" pitchFamily="18" charset="0"/>
                </a:rPr>
                <a:t>2021- 330,0 т.р.</a:t>
              </a:r>
            </a:p>
          </p:txBody>
        </p:sp>
      </p:grpSp>
      <p:sp>
        <p:nvSpPr>
          <p:cNvPr id="90114" name="Заголовок 1"/>
          <p:cNvSpPr txBox="1">
            <a:spLocks/>
          </p:cNvSpPr>
          <p:nvPr/>
        </p:nvSpPr>
        <p:spPr bwMode="auto">
          <a:xfrm>
            <a:off x="542925" y="260350"/>
            <a:ext cx="7954963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b="1" i="1">
              <a:latin typeface="Times New Roman" pitchFamily="18" charset="0"/>
            </a:endParaRPr>
          </a:p>
        </p:txBody>
      </p:sp>
      <p:sp>
        <p:nvSpPr>
          <p:cNvPr id="90115" name="Заголовок 1"/>
          <p:cNvSpPr txBox="1">
            <a:spLocks/>
          </p:cNvSpPr>
          <p:nvPr/>
        </p:nvSpPr>
        <p:spPr bwMode="auto">
          <a:xfrm>
            <a:off x="684213" y="404813"/>
            <a:ext cx="80645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 dirty="0">
                <a:latin typeface="Times New Roman" pitchFamily="18" charset="0"/>
              </a:rPr>
              <a:t>Развитие физической культуры и спорта в </a:t>
            </a:r>
            <a:r>
              <a:rPr lang="ru-RU" altLang="ru-RU" b="1" i="1" dirty="0" err="1">
                <a:latin typeface="Times New Roman" pitchFamily="18" charset="0"/>
              </a:rPr>
              <a:t>Тейковском</a:t>
            </a:r>
            <a:r>
              <a:rPr lang="ru-RU" altLang="ru-RU" b="1" i="1" dirty="0">
                <a:latin typeface="Times New Roman" pitchFamily="18" charset="0"/>
              </a:rPr>
              <a:t> муниципальном районе       </a:t>
            </a:r>
          </a:p>
          <a:p>
            <a:pPr algn="ctr" eaLnBrk="1" hangingPunct="1"/>
            <a:r>
              <a:rPr lang="ru-RU" altLang="ru-RU" b="1" dirty="0">
                <a:latin typeface="Times New Roman" pitchFamily="18" charset="0"/>
              </a:rPr>
              <a:t>       </a:t>
            </a:r>
            <a:r>
              <a:rPr lang="ru-RU" altLang="ru-RU" b="1" i="1" dirty="0" smtClean="0">
                <a:latin typeface="Times New Roman" pitchFamily="18" charset="0"/>
              </a:rPr>
              <a:t>2023 </a:t>
            </a:r>
            <a:r>
              <a:rPr lang="ru-RU" altLang="ru-RU" b="1" i="1" dirty="0">
                <a:latin typeface="Times New Roman" pitchFamily="18" charset="0"/>
              </a:rPr>
              <a:t>год    -  </a:t>
            </a:r>
            <a:r>
              <a:rPr lang="ru-RU" altLang="ru-RU" b="1" i="1" dirty="0" smtClean="0">
                <a:latin typeface="Times New Roman" pitchFamily="18" charset="0"/>
              </a:rPr>
              <a:t>620,0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 (0,2 % от общего объёма расхода бюджета); </a:t>
            </a:r>
            <a:r>
              <a:rPr lang="ru-RU" altLang="ru-RU" b="1" i="1" dirty="0" smtClean="0">
                <a:latin typeface="Times New Roman" pitchFamily="18" charset="0"/>
              </a:rPr>
              <a:t>2024 </a:t>
            </a:r>
            <a:r>
              <a:rPr lang="ru-RU" altLang="ru-RU" b="1" i="1" dirty="0">
                <a:latin typeface="Times New Roman" pitchFamily="18" charset="0"/>
              </a:rPr>
              <a:t>– </a:t>
            </a:r>
            <a:r>
              <a:rPr lang="ru-RU" altLang="ru-RU" b="1" i="1" dirty="0" smtClean="0">
                <a:latin typeface="Times New Roman" pitchFamily="18" charset="0"/>
              </a:rPr>
              <a:t>2025 </a:t>
            </a:r>
            <a:r>
              <a:rPr lang="ru-RU" altLang="ru-RU" b="1" i="1" dirty="0">
                <a:latin typeface="Times New Roman" pitchFamily="18" charset="0"/>
              </a:rPr>
              <a:t>годы по 530,0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</a:t>
            </a:r>
          </a:p>
        </p:txBody>
      </p:sp>
      <p:grpSp>
        <p:nvGrpSpPr>
          <p:cNvPr id="90116" name="Скругленный прямоугольник 3"/>
          <p:cNvGrpSpPr>
            <a:grpSpLocks/>
          </p:cNvGrpSpPr>
          <p:nvPr/>
        </p:nvGrpSpPr>
        <p:grpSpPr bwMode="auto">
          <a:xfrm>
            <a:off x="2268537" y="1820863"/>
            <a:ext cx="4535488" cy="2544762"/>
            <a:chOff x="92" y="2380"/>
            <a:chExt cx="2721" cy="506"/>
          </a:xfrm>
        </p:grpSpPr>
        <p:pic>
          <p:nvPicPr>
            <p:cNvPr id="9012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380"/>
              <a:ext cx="272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0122" name="Text Box 6"/>
            <p:cNvSpPr txBox="1">
              <a:spLocks noChangeArrowheads="1"/>
            </p:cNvSpPr>
            <p:nvPr/>
          </p:nvSpPr>
          <p:spPr bwMode="auto">
            <a:xfrm>
              <a:off x="118" y="2443"/>
              <a:ext cx="250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Подпрограмма «Организация физкультурно-массовых, спортивных мероприятий и участие спортсменов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 в районных, областных, зональных и региональных соревнованиях»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</a:t>
              </a:r>
              <a:r>
                <a:rPr lang="ru-RU" altLang="ru-RU" sz="1600" b="1" dirty="0">
                  <a:latin typeface="Times New Roman" pitchFamily="18" charset="0"/>
                </a:rPr>
                <a:t>– </a:t>
              </a:r>
              <a:r>
                <a:rPr lang="ru-RU" altLang="ru-RU" sz="1600" b="1" dirty="0" smtClean="0">
                  <a:latin typeface="Times New Roman" pitchFamily="18" charset="0"/>
                </a:rPr>
                <a:t>420,0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.;</a:t>
              </a:r>
            </a:p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 </a:t>
              </a:r>
              <a:r>
                <a:rPr lang="ru-RU" altLang="ru-RU" sz="1600" b="1" dirty="0" smtClean="0">
                  <a:latin typeface="Times New Roman" pitchFamily="18" charset="0"/>
                </a:rPr>
                <a:t>2024 – 2025 </a:t>
              </a:r>
              <a:r>
                <a:rPr lang="ru-RU" altLang="ru-RU" sz="1600" b="1" dirty="0" err="1" smtClean="0">
                  <a:latin typeface="Times New Roman" pitchFamily="18" charset="0"/>
                </a:rPr>
                <a:t>г.г</a:t>
              </a:r>
              <a:r>
                <a:rPr lang="ru-RU" altLang="ru-RU" sz="1600" b="1" dirty="0" smtClean="0">
                  <a:latin typeface="Times New Roman" pitchFamily="18" charset="0"/>
                </a:rPr>
                <a:t>. по 330,0</a:t>
              </a:r>
              <a:r>
                <a:rPr lang="ru-RU" altLang="ru-RU" sz="1600" dirty="0" smtClean="0">
                  <a:latin typeface="Times New Roman" pitchFamily="18" charset="0"/>
                </a:rPr>
                <a:t>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 smtClean="0">
                  <a:latin typeface="Times New Roman" pitchFamily="18" charset="0"/>
                </a:rPr>
                <a:t>.</a:t>
              </a:r>
              <a:r>
                <a:rPr lang="ru-RU" altLang="ru-RU" sz="1600" b="1" dirty="0" smtClean="0">
                  <a:latin typeface="Times New Roman" pitchFamily="18" charset="0"/>
                </a:rPr>
                <a:t> ежегодно</a:t>
              </a:r>
              <a:endParaRPr lang="ru-RU" altLang="ru-RU" sz="1600" b="1" dirty="0">
                <a:latin typeface="Times New Roman" pitchFamily="18" charset="0"/>
              </a:endParaRPr>
            </a:p>
          </p:txBody>
        </p:sp>
      </p:grpSp>
      <p:grpSp>
        <p:nvGrpSpPr>
          <p:cNvPr id="90117" name="Скругленный прямоугольник 5"/>
          <p:cNvGrpSpPr>
            <a:grpSpLocks/>
          </p:cNvGrpSpPr>
          <p:nvPr/>
        </p:nvGrpSpPr>
        <p:grpSpPr bwMode="auto">
          <a:xfrm>
            <a:off x="2411413" y="4724400"/>
            <a:ext cx="4321175" cy="1584325"/>
            <a:chOff x="84" y="1306"/>
            <a:chExt cx="2581" cy="573"/>
          </a:xfrm>
        </p:grpSpPr>
        <p:pic>
          <p:nvPicPr>
            <p:cNvPr id="6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90120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b="1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90118" name="Text Box 13"/>
          <p:cNvSpPr txBox="1">
            <a:spLocks noChangeArrowheads="1"/>
          </p:cNvSpPr>
          <p:nvPr/>
        </p:nvSpPr>
        <p:spPr bwMode="auto">
          <a:xfrm>
            <a:off x="2463800" y="4941888"/>
            <a:ext cx="38735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400" dirty="0"/>
              <a:t>«Реализация программ спортивной</a:t>
            </a:r>
          </a:p>
          <a:p>
            <a:pPr eaLnBrk="1" hangingPunct="1"/>
            <a:r>
              <a:rPr lang="ru-RU" sz="1400" dirty="0"/>
              <a:t> подготовки по видам спорта»</a:t>
            </a:r>
          </a:p>
          <a:p>
            <a:pPr eaLnBrk="1" hangingPunct="1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2023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годы по 200,0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ежегодно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heel spokes="2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Заголовок 1"/>
          <p:cNvSpPr txBox="1">
            <a:spLocks/>
          </p:cNvSpPr>
          <p:nvPr/>
        </p:nvSpPr>
        <p:spPr bwMode="auto">
          <a:xfrm>
            <a:off x="-100013" y="182563"/>
            <a:ext cx="9144001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b="1">
              <a:latin typeface="Times New Roman" pitchFamily="18" charset="0"/>
            </a:endParaRPr>
          </a:p>
        </p:txBody>
      </p:sp>
      <p:grpSp>
        <p:nvGrpSpPr>
          <p:cNvPr id="91138" name="Скругленный прямоугольник 6"/>
          <p:cNvGrpSpPr>
            <a:grpSpLocks/>
          </p:cNvGrpSpPr>
          <p:nvPr/>
        </p:nvGrpSpPr>
        <p:grpSpPr bwMode="auto">
          <a:xfrm>
            <a:off x="3779838" y="4149726"/>
            <a:ext cx="4392612" cy="2303610"/>
            <a:chOff x="2887" y="2454"/>
            <a:chExt cx="2707" cy="649"/>
          </a:xfrm>
        </p:grpSpPr>
        <p:pic>
          <p:nvPicPr>
            <p:cNvPr id="7183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87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1144" name="Text Box 12"/>
            <p:cNvSpPr txBox="1">
              <a:spLocks noChangeArrowheads="1"/>
            </p:cNvSpPr>
            <p:nvPr/>
          </p:nvSpPr>
          <p:spPr bwMode="auto">
            <a:xfrm>
              <a:off x="2887" y="2454"/>
              <a:ext cx="2620" cy="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Подпрограмма «Проведение капитального ремонта общего имущества в многоквартирных домах, расположенных на территории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района»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– 3593,2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.; </a:t>
              </a:r>
              <a:r>
                <a:rPr lang="ru-RU" altLang="ru-RU" sz="1600" b="1" dirty="0" smtClean="0">
                  <a:latin typeface="Times New Roman" pitchFamily="18" charset="0"/>
                </a:rPr>
                <a:t>2024-2025 </a:t>
              </a:r>
              <a:r>
                <a:rPr lang="ru-RU" altLang="ru-RU" sz="1600" b="1" dirty="0">
                  <a:latin typeface="Times New Roman" pitchFamily="18" charset="0"/>
                </a:rPr>
                <a:t>по </a:t>
              </a:r>
              <a:r>
                <a:rPr lang="ru-RU" altLang="ru-RU" sz="1600" b="1" dirty="0" smtClean="0">
                  <a:latin typeface="Times New Roman" pitchFamily="18" charset="0"/>
                </a:rPr>
                <a:t>2267,1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 ежегодно</a:t>
              </a:r>
            </a:p>
          </p:txBody>
        </p:sp>
      </p:grpSp>
      <p:grpSp>
        <p:nvGrpSpPr>
          <p:cNvPr id="91139" name="Скругленный прямоугольник 8"/>
          <p:cNvGrpSpPr>
            <a:grpSpLocks/>
          </p:cNvGrpSpPr>
          <p:nvPr/>
        </p:nvGrpSpPr>
        <p:grpSpPr bwMode="auto">
          <a:xfrm>
            <a:off x="755650" y="1844675"/>
            <a:ext cx="5184775" cy="1512888"/>
            <a:chOff x="2853" y="3199"/>
            <a:chExt cx="2707" cy="683"/>
          </a:xfrm>
        </p:grpSpPr>
        <p:pic>
          <p:nvPicPr>
            <p:cNvPr id="7181" name="Скругленный прямоугольник 8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2853" y="3199"/>
              <a:ext cx="2707" cy="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1142" name="Text Box 15"/>
            <p:cNvSpPr txBox="1">
              <a:spLocks noChangeArrowheads="1"/>
            </p:cNvSpPr>
            <p:nvPr/>
          </p:nvSpPr>
          <p:spPr bwMode="auto">
            <a:xfrm>
              <a:off x="2980" y="3244"/>
              <a:ext cx="2536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Подпрограмма «Развитие газификации 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района» 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</a:t>
              </a:r>
              <a:r>
                <a:rPr lang="ru-RU" altLang="ru-RU" sz="1600" b="1" dirty="0">
                  <a:latin typeface="Times New Roman" pitchFamily="18" charset="0"/>
                </a:rPr>
                <a:t>– </a:t>
              </a:r>
              <a:r>
                <a:rPr lang="ru-RU" altLang="ru-RU" sz="1600" b="1" dirty="0" smtClean="0">
                  <a:latin typeface="Times New Roman" pitchFamily="18" charset="0"/>
                </a:rPr>
                <a:t>2337,7 </a:t>
              </a:r>
              <a:r>
                <a:rPr lang="ru-RU" altLang="ru-RU" sz="1600" dirty="0" err="1">
                  <a:latin typeface="Times New Roman" pitchFamily="18" charset="0"/>
                </a:rPr>
                <a:t>т.руб</a:t>
              </a:r>
              <a:r>
                <a:rPr lang="ru-RU" altLang="ru-RU" sz="1600" dirty="0">
                  <a:latin typeface="Times New Roman" pitchFamily="18" charset="0"/>
                </a:rPr>
                <a:t>.;</a:t>
              </a:r>
            </a:p>
            <a:p>
              <a:pPr algn="ctr" eaLnBrk="1" hangingPunct="1"/>
              <a:r>
                <a:rPr lang="ru-RU" altLang="ru-RU" sz="1600" b="1" dirty="0">
                  <a:latin typeface="Times New Roman" pitchFamily="18" charset="0"/>
                </a:rPr>
                <a:t>2023- 337,7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 smtClean="0">
                  <a:latin typeface="Times New Roman" pitchFamily="18" charset="0"/>
                </a:rPr>
                <a:t>.; 2024- </a:t>
              </a:r>
              <a:r>
                <a:rPr lang="ru-RU" altLang="ru-RU" sz="1600" b="1" dirty="0">
                  <a:latin typeface="Times New Roman" pitchFamily="18" charset="0"/>
                </a:rPr>
                <a:t>337,7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91140" name="Заголовок 1"/>
          <p:cNvSpPr txBox="1">
            <a:spLocks/>
          </p:cNvSpPr>
          <p:nvPr/>
        </p:nvSpPr>
        <p:spPr bwMode="auto">
          <a:xfrm>
            <a:off x="0" y="333375"/>
            <a:ext cx="9144000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 dirty="0">
                <a:latin typeface="Times New Roman" pitchFamily="18" charset="0"/>
              </a:rPr>
              <a:t>Обеспечение качественным жильем,  услугами жилищно-коммунального хозяйства и улучшение состояния  коммунальной инфраструктуры</a:t>
            </a:r>
            <a:r>
              <a:rPr lang="ru-RU" altLang="ru-RU" sz="1400" b="1" dirty="0">
                <a:latin typeface="Times New Roman" pitchFamily="18" charset="0"/>
              </a:rPr>
              <a:t> </a:t>
            </a:r>
            <a:endParaRPr lang="ru-RU" altLang="ru-RU" b="1" i="1" dirty="0">
              <a:latin typeface="Times New Roman" pitchFamily="18" charset="0"/>
            </a:endParaRPr>
          </a:p>
          <a:p>
            <a:pPr algn="ctr" eaLnBrk="1" hangingPunct="1"/>
            <a:r>
              <a:rPr lang="ru-RU" altLang="ru-RU" b="1" i="1" dirty="0" smtClean="0">
                <a:latin typeface="Times New Roman" pitchFamily="18" charset="0"/>
              </a:rPr>
              <a:t>2023 </a:t>
            </a:r>
            <a:r>
              <a:rPr lang="ru-RU" altLang="ru-RU" b="1" i="1" dirty="0">
                <a:latin typeface="Times New Roman" pitchFamily="18" charset="0"/>
              </a:rPr>
              <a:t>год -  </a:t>
            </a:r>
            <a:r>
              <a:rPr lang="ru-RU" altLang="ru-RU" b="1" i="1" dirty="0" smtClean="0">
                <a:latin typeface="Times New Roman" pitchFamily="18" charset="0"/>
              </a:rPr>
              <a:t>17968,8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 </a:t>
            </a:r>
            <a:r>
              <a:rPr lang="ru-RU" altLang="ru-RU" b="1" i="1" dirty="0" smtClean="0">
                <a:latin typeface="Times New Roman" pitchFamily="18" charset="0"/>
              </a:rPr>
              <a:t>(6,6 </a:t>
            </a:r>
            <a:r>
              <a:rPr lang="ru-RU" altLang="ru-RU" b="1" i="1" dirty="0">
                <a:latin typeface="Times New Roman" pitchFamily="18" charset="0"/>
              </a:rPr>
              <a:t>% от общего объёма расхода бюджета);</a:t>
            </a:r>
          </a:p>
          <a:p>
            <a:pPr algn="ctr" eaLnBrk="1" hangingPunct="1"/>
            <a:r>
              <a:rPr lang="ru-RU" altLang="ru-RU" b="1" i="1" dirty="0" smtClean="0">
                <a:latin typeface="Times New Roman" pitchFamily="18" charset="0"/>
              </a:rPr>
              <a:t>2024 – 2025 годы по 13515,6 </a:t>
            </a:r>
            <a:r>
              <a:rPr lang="ru-RU" altLang="ru-RU" b="1" i="1" dirty="0" err="1" smtClean="0">
                <a:latin typeface="Times New Roman" pitchFamily="18" charset="0"/>
              </a:rPr>
              <a:t>тыс.руб</a:t>
            </a:r>
            <a:r>
              <a:rPr lang="ru-RU" altLang="ru-RU" b="1" i="1" dirty="0" smtClean="0">
                <a:latin typeface="Times New Roman" pitchFamily="18" charset="0"/>
              </a:rPr>
              <a:t>. ежегодно</a:t>
            </a:r>
            <a:endParaRPr lang="ru-RU" altLang="ru-RU" b="1" i="1" dirty="0">
              <a:latin typeface="Times New Roman" pitchFamily="18" charset="0"/>
            </a:endParaRPr>
          </a:p>
          <a:p>
            <a:pPr algn="ctr" eaLnBrk="1" hangingPunct="1"/>
            <a:endParaRPr lang="ru-RU" altLang="ru-RU" b="1" i="1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Заголовок 1"/>
          <p:cNvSpPr txBox="1">
            <a:spLocks/>
          </p:cNvSpPr>
          <p:nvPr/>
        </p:nvSpPr>
        <p:spPr bwMode="auto">
          <a:xfrm>
            <a:off x="-100013" y="182563"/>
            <a:ext cx="9144001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b="1">
              <a:latin typeface="Times New Roman" pitchFamily="18" charset="0"/>
            </a:endParaRPr>
          </a:p>
        </p:txBody>
      </p:sp>
      <p:grpSp>
        <p:nvGrpSpPr>
          <p:cNvPr id="92162" name="Скругленный прямоугольник 5"/>
          <p:cNvGrpSpPr>
            <a:grpSpLocks/>
          </p:cNvGrpSpPr>
          <p:nvPr/>
        </p:nvGrpSpPr>
        <p:grpSpPr bwMode="auto">
          <a:xfrm>
            <a:off x="4787900" y="404813"/>
            <a:ext cx="3960813" cy="1439862"/>
            <a:chOff x="50" y="1184"/>
            <a:chExt cx="2581" cy="506"/>
          </a:xfrm>
        </p:grpSpPr>
        <p:pic>
          <p:nvPicPr>
            <p:cNvPr id="92179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180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dirty="0">
                  <a:latin typeface="Times New Roman" pitchFamily="18" charset="0"/>
                </a:rPr>
                <a:t>Подпрограмма «Обеспечение населения  </a:t>
              </a:r>
              <a:r>
                <a:rPr lang="ru-RU" altLang="ru-RU" sz="14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400" dirty="0">
                  <a:latin typeface="Times New Roman" pitchFamily="18" charset="0"/>
                </a:rPr>
                <a:t> муниципального района теплоснабжением»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2023- 9650,0 </a:t>
              </a:r>
              <a:r>
                <a:rPr lang="ru-RU" altLang="ru-RU" sz="1600" b="1" dirty="0" err="1" smtClean="0">
                  <a:latin typeface="Times New Roman" pitchFamily="18" charset="0"/>
                </a:rPr>
                <a:t>тыс.руб</a:t>
              </a:r>
              <a:r>
                <a:rPr lang="ru-RU" altLang="ru-RU" sz="1600" b="1" dirty="0" smtClean="0">
                  <a:latin typeface="Times New Roman" pitchFamily="18" charset="0"/>
                </a:rPr>
                <a:t>.; 2024-2025 </a:t>
              </a:r>
              <a:r>
                <a:rPr lang="ru-RU" altLang="ru-RU" sz="1600" b="1" dirty="0" err="1" smtClean="0">
                  <a:latin typeface="Times New Roman" pitchFamily="18" charset="0"/>
                </a:rPr>
                <a:t>г.г</a:t>
              </a:r>
              <a:r>
                <a:rPr lang="ru-RU" altLang="ru-RU" sz="1600" b="1" dirty="0" smtClean="0">
                  <a:latin typeface="Times New Roman" pitchFamily="18" charset="0"/>
                </a:rPr>
                <a:t>. по 9362,3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 ежегодно </a:t>
              </a:r>
            </a:p>
          </p:txBody>
        </p:sp>
      </p:grpSp>
      <p:sp>
        <p:nvSpPr>
          <p:cNvPr id="92163" name="Заголовок 1"/>
          <p:cNvSpPr txBox="1">
            <a:spLocks/>
          </p:cNvSpPr>
          <p:nvPr/>
        </p:nvSpPr>
        <p:spPr bwMode="auto">
          <a:xfrm>
            <a:off x="0" y="2565400"/>
            <a:ext cx="9144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b="1" i="1">
              <a:latin typeface="Times New Roman" pitchFamily="18" charset="0"/>
            </a:endParaRPr>
          </a:p>
        </p:txBody>
      </p:sp>
      <p:grpSp>
        <p:nvGrpSpPr>
          <p:cNvPr id="92164" name="Скругленный прямоугольник 5"/>
          <p:cNvGrpSpPr>
            <a:grpSpLocks/>
          </p:cNvGrpSpPr>
          <p:nvPr/>
        </p:nvGrpSpPr>
        <p:grpSpPr bwMode="auto">
          <a:xfrm>
            <a:off x="395288" y="3219073"/>
            <a:ext cx="4032250" cy="3162255"/>
            <a:chOff x="50" y="1184"/>
            <a:chExt cx="2581" cy="536"/>
          </a:xfrm>
        </p:grpSpPr>
        <p:pic>
          <p:nvPicPr>
            <p:cNvPr id="92177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178" name="Text Box 9"/>
            <p:cNvSpPr txBox="1">
              <a:spLocks noChangeArrowheads="1"/>
            </p:cNvSpPr>
            <p:nvPr/>
          </p:nvSpPr>
          <p:spPr bwMode="auto">
            <a:xfrm>
              <a:off x="126" y="1203"/>
              <a:ext cx="2462" cy="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dirty="0">
                  <a:latin typeface="Times New Roman" pitchFamily="18" charset="0"/>
                </a:rPr>
                <a:t>Подпрограмма «Реализация мероприятий по участию в организации деятельности по накоплению, сбору (в том числе раздельному накоплению), сбору, транспортированию, обработке, утилизации, обезвреживанию, захоронению твердых коммунальных отходов на территории  </a:t>
              </a:r>
              <a:r>
                <a:rPr lang="ru-RU" altLang="ru-RU" sz="14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400" dirty="0">
                  <a:latin typeface="Times New Roman" pitchFamily="18" charset="0"/>
                </a:rPr>
                <a:t> муниципального района»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– 500,0 </a:t>
              </a:r>
              <a:r>
                <a:rPr lang="ru-RU" altLang="ru-RU" sz="1600" b="1" dirty="0" err="1" smtClean="0">
                  <a:latin typeface="Times New Roman" pitchFamily="18" charset="0"/>
                </a:rPr>
                <a:t>тыс.руб</a:t>
              </a:r>
              <a:r>
                <a:rPr lang="ru-RU" altLang="ru-RU" sz="1600" b="1" dirty="0" smtClean="0">
                  <a:latin typeface="Times New Roman" pitchFamily="18" charset="0"/>
                </a:rPr>
                <a:t>.; 2024-2025 </a:t>
              </a:r>
              <a:r>
                <a:rPr lang="ru-RU" altLang="ru-RU" sz="1600" b="1" dirty="0" err="1" smtClean="0">
                  <a:latin typeface="Times New Roman" pitchFamily="18" charset="0"/>
                </a:rPr>
                <a:t>г.г</a:t>
              </a:r>
              <a:r>
                <a:rPr lang="ru-RU" altLang="ru-RU" sz="1600" b="1" dirty="0" smtClean="0">
                  <a:latin typeface="Times New Roman" pitchFamily="18" charset="0"/>
                </a:rPr>
                <a:t>. </a:t>
              </a:r>
              <a:r>
                <a:rPr lang="ru-RU" altLang="ru-RU" sz="1600" b="1" dirty="0">
                  <a:latin typeface="Times New Roman" pitchFamily="18" charset="0"/>
                </a:rPr>
                <a:t>по 360,6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 smtClean="0">
                  <a:latin typeface="Times New Roman" pitchFamily="18" charset="0"/>
                </a:rPr>
                <a:t>. ежегодно</a:t>
              </a:r>
              <a:r>
                <a:rPr lang="ru-RU" altLang="ru-RU" sz="1600" b="1" dirty="0" smtClean="0">
                  <a:latin typeface="Times New Roman" pitchFamily="18" charset="0"/>
                </a:rPr>
                <a:t> </a:t>
              </a:r>
              <a:endParaRPr lang="ru-RU" altLang="ru-RU" sz="1600" b="1" dirty="0">
                <a:latin typeface="Times New Roman" pitchFamily="18" charset="0"/>
              </a:endParaRPr>
            </a:p>
          </p:txBody>
        </p:sp>
      </p:grpSp>
      <p:grpSp>
        <p:nvGrpSpPr>
          <p:cNvPr id="92165" name="Скругленный прямоугольник 5"/>
          <p:cNvGrpSpPr>
            <a:grpSpLocks/>
          </p:cNvGrpSpPr>
          <p:nvPr/>
        </p:nvGrpSpPr>
        <p:grpSpPr bwMode="auto">
          <a:xfrm>
            <a:off x="395288" y="333374"/>
            <a:ext cx="4105275" cy="2232025"/>
            <a:chOff x="50" y="1184"/>
            <a:chExt cx="2581" cy="506"/>
          </a:xfrm>
        </p:grpSpPr>
        <p:pic>
          <p:nvPicPr>
            <p:cNvPr id="92175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176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dirty="0">
                  <a:latin typeface="Times New Roman" pitchFamily="18" charset="0"/>
                </a:rPr>
                <a:t>Подпрограмма «Обеспечение водоснабжением жителей </a:t>
              </a:r>
              <a:r>
                <a:rPr lang="ru-RU" altLang="ru-RU" sz="14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400" dirty="0">
                  <a:latin typeface="Times New Roman" pitchFamily="18" charset="0"/>
                </a:rPr>
                <a:t> муниципального района</a:t>
              </a:r>
              <a:r>
                <a:rPr lang="ru-RU" altLang="ru-RU" sz="1400" dirty="0" smtClean="0">
                  <a:latin typeface="Times New Roman" pitchFamily="18" charset="0"/>
                </a:rPr>
                <a:t>»</a:t>
              </a:r>
            </a:p>
            <a:p>
              <a:pPr algn="ctr" eaLnBrk="1" hangingPunct="1"/>
              <a:endParaRPr lang="ru-RU" altLang="ru-RU" sz="1400" dirty="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– 1187,9 </a:t>
              </a:r>
              <a:r>
                <a:rPr lang="ru-RU" altLang="ru-RU" sz="1600" b="1" dirty="0" err="1" smtClean="0">
                  <a:latin typeface="Times New Roman" pitchFamily="18" charset="0"/>
                </a:rPr>
                <a:t>тыс.руб</a:t>
              </a:r>
              <a:r>
                <a:rPr lang="ru-RU" altLang="ru-RU" sz="1600" b="1" dirty="0" smtClean="0">
                  <a:latin typeface="Times New Roman" pitchFamily="18" charset="0"/>
                </a:rPr>
                <a:t>.; 2024-2025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по 887,9 </a:t>
              </a:r>
              <a:r>
                <a:rPr lang="ru-RU" altLang="ru-RU" sz="1600" b="1" dirty="0" err="1" smtClean="0">
                  <a:latin typeface="Times New Roman" pitchFamily="18" charset="0"/>
                </a:rPr>
                <a:t>тыс.руб</a:t>
              </a:r>
              <a:r>
                <a:rPr lang="ru-RU" altLang="ru-RU" sz="1600" b="1" dirty="0" smtClean="0">
                  <a:latin typeface="Times New Roman" pitchFamily="18" charset="0"/>
                </a:rPr>
                <a:t>. ежегодно</a:t>
              </a:r>
              <a:endParaRPr lang="ru-RU" altLang="ru-RU" sz="1600" b="1" dirty="0">
                <a:latin typeface="Times New Roman" pitchFamily="18" charset="0"/>
              </a:endParaRPr>
            </a:p>
            <a:p>
              <a:pPr algn="ctr" eaLnBrk="1" hangingPunct="1"/>
              <a:endParaRPr lang="ru-RU" altLang="ru-RU" sz="1600" b="1" dirty="0">
                <a:latin typeface="Times New Roman" pitchFamily="18" charset="0"/>
              </a:endParaRPr>
            </a:p>
          </p:txBody>
        </p:sp>
      </p:grpSp>
      <p:grpSp>
        <p:nvGrpSpPr>
          <p:cNvPr id="92166" name="Скругленный прямоугольник 5"/>
          <p:cNvGrpSpPr>
            <a:grpSpLocks/>
          </p:cNvGrpSpPr>
          <p:nvPr/>
        </p:nvGrpSpPr>
        <p:grpSpPr bwMode="auto">
          <a:xfrm>
            <a:off x="4787900" y="2060575"/>
            <a:ext cx="4105275" cy="1584325"/>
            <a:chOff x="50" y="1184"/>
            <a:chExt cx="2581" cy="506"/>
          </a:xfrm>
        </p:grpSpPr>
        <p:pic>
          <p:nvPicPr>
            <p:cNvPr id="92173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174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dirty="0">
                  <a:latin typeface="Times New Roman" pitchFamily="18" charset="0"/>
                </a:rPr>
                <a:t>Подпрограмма «Содержание территорий сельских кладбищ </a:t>
              </a:r>
              <a:r>
                <a:rPr lang="ru-RU" altLang="ru-RU" sz="14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400" dirty="0">
                  <a:latin typeface="Times New Roman" pitchFamily="18" charset="0"/>
                </a:rPr>
                <a:t> муниципального района»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г. – 600,0 </a:t>
              </a:r>
              <a:r>
                <a:rPr lang="ru-RU" altLang="ru-RU" sz="1600" b="1" dirty="0" err="1" smtClean="0">
                  <a:latin typeface="Times New Roman" pitchFamily="18" charset="0"/>
                </a:rPr>
                <a:t>тыс.руб</a:t>
              </a:r>
              <a:r>
                <a:rPr lang="ru-RU" altLang="ru-RU" sz="1600" b="1" dirty="0" smtClean="0">
                  <a:latin typeface="Times New Roman" pitchFamily="18" charset="0"/>
                </a:rPr>
                <a:t>.; 2024 - 2025г.г</a:t>
              </a:r>
              <a:r>
                <a:rPr lang="ru-RU" altLang="ru-RU" sz="1600" b="1" dirty="0">
                  <a:latin typeface="Times New Roman" pitchFamily="18" charset="0"/>
                </a:rPr>
                <a:t>.</a:t>
              </a:r>
            </a:p>
            <a:p>
              <a:pPr algn="ctr" eaLnBrk="1" hangingPunct="1"/>
              <a:r>
                <a:rPr lang="ru-RU" altLang="ru-RU" sz="1600" b="1" dirty="0">
                  <a:latin typeface="Times New Roman" pitchFamily="18" charset="0"/>
                </a:rPr>
                <a:t>ежегодно по 200,0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</a:t>
              </a:r>
              <a:r>
                <a:rPr lang="ru-RU" altLang="ru-RU" sz="1600" b="1" dirty="0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92168" name="Скругленный прямоугольник 5"/>
          <p:cNvGrpSpPr>
            <a:grpSpLocks/>
          </p:cNvGrpSpPr>
          <p:nvPr/>
        </p:nvGrpSpPr>
        <p:grpSpPr bwMode="auto">
          <a:xfrm>
            <a:off x="4859338" y="4005263"/>
            <a:ext cx="4105275" cy="1584325"/>
            <a:chOff x="50" y="1184"/>
            <a:chExt cx="2581" cy="506"/>
          </a:xfrm>
        </p:grpSpPr>
        <p:pic>
          <p:nvPicPr>
            <p:cNvPr id="92169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170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dirty="0">
                  <a:latin typeface="Times New Roman" pitchFamily="18" charset="0"/>
                </a:rPr>
                <a:t>Подпрограмма «Подготовка проектов внесения изменений в документы территориального планирования, правила землепользования и застройки»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</a:t>
              </a:r>
              <a:r>
                <a:rPr lang="ru-RU" altLang="ru-RU" sz="1600" b="1" dirty="0">
                  <a:latin typeface="Times New Roman" pitchFamily="18" charset="0"/>
                </a:rPr>
                <a:t>- </a:t>
              </a:r>
              <a:r>
                <a:rPr lang="ru-RU" altLang="ru-RU" sz="1600" b="1" dirty="0" smtClean="0">
                  <a:latin typeface="Times New Roman" pitchFamily="18" charset="0"/>
                </a:rPr>
                <a:t>2025 </a:t>
              </a:r>
              <a:r>
                <a:rPr lang="ru-RU" altLang="ru-RU" sz="1600" dirty="0">
                  <a:latin typeface="Times New Roman" pitchFamily="18" charset="0"/>
                </a:rPr>
                <a:t>по </a:t>
              </a:r>
              <a:r>
                <a:rPr lang="ru-RU" altLang="ru-RU" sz="1600" b="1" dirty="0">
                  <a:latin typeface="Times New Roman" pitchFamily="18" charset="0"/>
                </a:rPr>
                <a:t>100,0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</a:t>
              </a:r>
              <a:r>
                <a:rPr lang="ru-RU" altLang="ru-RU" sz="1400" b="1" dirty="0">
                  <a:latin typeface="Times New Roman" pitchFamily="18" charset="0"/>
                </a:rPr>
                <a:t> </a:t>
              </a:r>
            </a:p>
          </p:txBody>
        </p:sp>
      </p:grpSp>
    </p:spTree>
  </p:cSld>
  <p:clrMapOvr>
    <a:masterClrMapping/>
  </p:clrMapOvr>
  <p:transition spd="slow">
    <p:wedg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3186" name="Скругленный прямоугольник 6"/>
          <p:cNvGrpSpPr>
            <a:grpSpLocks/>
          </p:cNvGrpSpPr>
          <p:nvPr/>
        </p:nvGrpSpPr>
        <p:grpSpPr bwMode="auto">
          <a:xfrm>
            <a:off x="395288" y="1347446"/>
            <a:ext cx="3816350" cy="1937090"/>
            <a:chOff x="2842" y="2454"/>
            <a:chExt cx="2707" cy="580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3197" name="Text Box 12"/>
            <p:cNvSpPr txBox="1">
              <a:spLocks noChangeArrowheads="1"/>
            </p:cNvSpPr>
            <p:nvPr/>
          </p:nvSpPr>
          <p:spPr bwMode="auto">
            <a:xfrm>
              <a:off x="2915" y="2517"/>
              <a:ext cx="2634" cy="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b="1" dirty="0">
                  <a:latin typeface="Times New Roman" pitchFamily="18" charset="0"/>
                </a:rPr>
                <a:t>Подпрограмма «Создание условий для развития молодежной политики на территории </a:t>
              </a:r>
              <a:r>
                <a:rPr lang="ru-RU" altLang="ru-RU" sz="1400" b="1" dirty="0" err="1">
                  <a:latin typeface="Times New Roman" pitchFamily="18" charset="0"/>
                </a:rPr>
                <a:t>Тейковского</a:t>
              </a:r>
              <a:r>
                <a:rPr lang="ru-RU" altLang="ru-RU" sz="1400" b="1" dirty="0">
                  <a:latin typeface="Times New Roman" pitchFamily="18" charset="0"/>
                </a:rPr>
                <a:t> муниципального района» 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</a:t>
              </a:r>
              <a:r>
                <a:rPr lang="ru-RU" altLang="ru-RU" sz="1600" b="1" dirty="0">
                  <a:latin typeface="Times New Roman" pitchFamily="18" charset="0"/>
                </a:rPr>
                <a:t>–  </a:t>
              </a:r>
              <a:r>
                <a:rPr lang="ru-RU" altLang="ru-RU" sz="1600" b="1" dirty="0" smtClean="0">
                  <a:latin typeface="Times New Roman" pitchFamily="18" charset="0"/>
                </a:rPr>
                <a:t>2025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по 190,0</a:t>
              </a:r>
              <a:r>
                <a:rPr lang="ru-RU" altLang="ru-RU" sz="1600" dirty="0">
                  <a:latin typeface="Times New Roman" pitchFamily="18" charset="0"/>
                </a:rPr>
                <a:t>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</a:t>
              </a:r>
            </a:p>
            <a:p>
              <a:pPr algn="ctr" eaLnBrk="1" hangingPunct="1"/>
              <a:r>
                <a:rPr lang="ru-RU" altLang="ru-RU" sz="1600" b="1" dirty="0">
                  <a:latin typeface="Times New Roman" pitchFamily="18" charset="0"/>
                </a:rPr>
                <a:t>ежегодно</a:t>
              </a:r>
            </a:p>
          </p:txBody>
        </p:sp>
      </p:grpSp>
      <p:sp>
        <p:nvSpPr>
          <p:cNvPr id="93187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Реализация молодежной политики на территории в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Тейковского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 муниципального района </a:t>
            </a:r>
          </a:p>
          <a:p>
            <a:pPr algn="ctr" eaLnBrk="1" hangingPunct="1"/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г.г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. по 340,0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. (0,1 %</a:t>
            </a:r>
            <a:r>
              <a:rPr lang="ru-RU" altLang="ru-RU" b="1" i="1" dirty="0">
                <a:latin typeface="Times New Roman" pitchFamily="18" charset="0"/>
              </a:rPr>
              <a:t> </a:t>
            </a:r>
            <a:r>
              <a:rPr lang="ru-RU" altLang="ru-RU" sz="1600" b="1" i="1" dirty="0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 dirty="0">
                <a:latin typeface="Times New Roman" pitchFamily="18" charset="0"/>
              </a:rPr>
              <a:t>)</a:t>
            </a:r>
          </a:p>
          <a:p>
            <a:pPr algn="ctr" eaLnBrk="1" hangingPunct="1"/>
            <a:endParaRPr lang="ru-RU" altLang="ru-RU" sz="1600" b="1" i="1" dirty="0">
              <a:latin typeface="Times New Roman" pitchFamily="18" charset="0"/>
            </a:endParaRPr>
          </a:p>
          <a:p>
            <a:pPr algn="ctr" eaLnBrk="1" hangingPunct="1"/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188" name="Прямоугольник 1"/>
          <p:cNvSpPr>
            <a:spLocks noChangeArrowheads="1"/>
          </p:cNvSpPr>
          <p:nvPr/>
        </p:nvSpPr>
        <p:spPr bwMode="auto">
          <a:xfrm>
            <a:off x="827088" y="3284538"/>
            <a:ext cx="74882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 b="1" i="1" dirty="0" smtClean="0">
              <a:latin typeface="Times New Roman" pitchFamily="18" charset="0"/>
            </a:endParaRPr>
          </a:p>
          <a:p>
            <a:pPr algn="ctr" eaLnBrk="1" hangingPunct="1"/>
            <a:r>
              <a:rPr lang="ru-RU" altLang="ru-RU" b="1" i="1" dirty="0" smtClean="0">
                <a:latin typeface="Times New Roman" pitchFamily="18" charset="0"/>
              </a:rPr>
              <a:t>Экономическое </a:t>
            </a:r>
            <a:r>
              <a:rPr lang="ru-RU" altLang="ru-RU" b="1" i="1" dirty="0">
                <a:latin typeface="Times New Roman" pitchFamily="18" charset="0"/>
              </a:rPr>
              <a:t>развитие </a:t>
            </a:r>
            <a:r>
              <a:rPr lang="ru-RU" altLang="ru-RU" b="1" i="1" dirty="0" err="1">
                <a:latin typeface="Times New Roman" pitchFamily="18" charset="0"/>
              </a:rPr>
              <a:t>Тейковского</a:t>
            </a:r>
            <a:r>
              <a:rPr lang="ru-RU" altLang="ru-RU" b="1" i="1" dirty="0">
                <a:latin typeface="Times New Roman" pitchFamily="18" charset="0"/>
              </a:rPr>
              <a:t> муниципального района</a:t>
            </a:r>
          </a:p>
          <a:p>
            <a:pPr algn="ctr" eaLnBrk="1" hangingPunct="1"/>
            <a:r>
              <a:rPr lang="ru-RU" altLang="ru-RU" b="1" i="1" dirty="0" smtClean="0">
                <a:latin typeface="Times New Roman" pitchFamily="18" charset="0"/>
              </a:rPr>
              <a:t>2023 </a:t>
            </a:r>
            <a:r>
              <a:rPr lang="ru-RU" altLang="ru-RU" b="1" i="1" dirty="0">
                <a:latin typeface="Times New Roman" pitchFamily="18" charset="0"/>
              </a:rPr>
              <a:t>– </a:t>
            </a:r>
            <a:r>
              <a:rPr lang="ru-RU" altLang="ru-RU" b="1" i="1" dirty="0" smtClean="0">
                <a:latin typeface="Times New Roman" pitchFamily="18" charset="0"/>
              </a:rPr>
              <a:t>2025 годы  </a:t>
            </a:r>
            <a:r>
              <a:rPr lang="ru-RU" altLang="ru-RU" b="1" i="1" dirty="0">
                <a:latin typeface="Times New Roman" pitchFamily="18" charset="0"/>
              </a:rPr>
              <a:t>- по  </a:t>
            </a:r>
            <a:r>
              <a:rPr lang="ru-RU" altLang="ru-RU" b="1" i="1" dirty="0" smtClean="0">
                <a:latin typeface="Times New Roman" pitchFamily="18" charset="0"/>
              </a:rPr>
              <a:t>500,0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 smtClean="0">
                <a:latin typeface="Times New Roman" pitchFamily="18" charset="0"/>
              </a:rPr>
              <a:t>. ежегодно </a:t>
            </a:r>
            <a:r>
              <a:rPr lang="ru-RU" altLang="ru-RU" b="1" i="1" dirty="0">
                <a:latin typeface="Times New Roman" pitchFamily="18" charset="0"/>
              </a:rPr>
              <a:t>(0,2 % от общего объёма расхода бюджета)</a:t>
            </a:r>
          </a:p>
        </p:txBody>
      </p:sp>
      <p:pic>
        <p:nvPicPr>
          <p:cNvPr id="8206" name="Скругленный прямоугольник 5"/>
          <p:cNvPicPr>
            <a:picLocks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916238" y="4581525"/>
            <a:ext cx="374491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93190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3191" name="Text Box 9"/>
          <p:cNvSpPr txBox="1">
            <a:spLocks noChangeArrowheads="1"/>
          </p:cNvSpPr>
          <p:nvPr/>
        </p:nvSpPr>
        <p:spPr bwMode="auto">
          <a:xfrm rot="10800000" flipV="1">
            <a:off x="2916238" y="4581525"/>
            <a:ext cx="36845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600" dirty="0">
                <a:latin typeface="Times New Roman" pitchFamily="18" charset="0"/>
              </a:rPr>
              <a:t>Подпрограмма «Поддержка и развитие малого и среднего предпринимательства в </a:t>
            </a:r>
            <a:r>
              <a:rPr lang="ru-RU" altLang="ru-RU" sz="1600" dirty="0" err="1">
                <a:latin typeface="Times New Roman" pitchFamily="18" charset="0"/>
              </a:rPr>
              <a:t>Тейковском</a:t>
            </a:r>
            <a:r>
              <a:rPr lang="ru-RU" altLang="ru-RU" sz="1600" dirty="0">
                <a:latin typeface="Times New Roman" pitchFamily="18" charset="0"/>
              </a:rPr>
              <a:t> муниципальном районе»</a:t>
            </a:r>
          </a:p>
          <a:p>
            <a:pPr algn="ctr" eaLnBrk="1" hangingPunct="1"/>
            <a:r>
              <a:rPr lang="ru-RU" altLang="ru-RU" sz="1600" b="1" dirty="0" smtClean="0">
                <a:latin typeface="Times New Roman" pitchFamily="18" charset="0"/>
              </a:rPr>
              <a:t>2023 </a:t>
            </a:r>
            <a:r>
              <a:rPr lang="ru-RU" altLang="ru-RU" sz="1600" b="1" dirty="0">
                <a:latin typeface="Times New Roman" pitchFamily="18" charset="0"/>
              </a:rPr>
              <a:t>– </a:t>
            </a:r>
            <a:r>
              <a:rPr lang="ru-RU" altLang="ru-RU" sz="1600" b="1" dirty="0" smtClean="0">
                <a:latin typeface="Times New Roman" pitchFamily="18" charset="0"/>
              </a:rPr>
              <a:t>2025 </a:t>
            </a:r>
            <a:r>
              <a:rPr lang="ru-RU" altLang="ru-RU" sz="1600" b="1" dirty="0" err="1">
                <a:latin typeface="Times New Roman" pitchFamily="18" charset="0"/>
              </a:rPr>
              <a:t>г.г</a:t>
            </a:r>
            <a:r>
              <a:rPr lang="ru-RU" altLang="ru-RU" sz="1600" b="1" dirty="0">
                <a:latin typeface="Times New Roman" pitchFamily="18" charset="0"/>
              </a:rPr>
              <a:t>. по </a:t>
            </a:r>
            <a:r>
              <a:rPr lang="ru-RU" altLang="ru-RU" sz="1600" b="1" dirty="0" smtClean="0">
                <a:latin typeface="Times New Roman" pitchFamily="18" charset="0"/>
              </a:rPr>
              <a:t>50</a:t>
            </a:r>
            <a:r>
              <a:rPr lang="ru-RU" altLang="ru-RU" sz="1600" b="1" dirty="0" smtClean="0">
                <a:latin typeface="Times New Roman" pitchFamily="18" charset="0"/>
              </a:rPr>
              <a:t>0,0 </a:t>
            </a:r>
            <a:r>
              <a:rPr lang="ru-RU" altLang="ru-RU" sz="1600" dirty="0" err="1">
                <a:latin typeface="Times New Roman" pitchFamily="18" charset="0"/>
              </a:rPr>
              <a:t>тыс.руб</a:t>
            </a:r>
            <a:r>
              <a:rPr lang="ru-RU" altLang="ru-RU" sz="1600" b="1" dirty="0">
                <a:latin typeface="Times New Roman" pitchFamily="18" charset="0"/>
              </a:rPr>
              <a:t>.</a:t>
            </a:r>
          </a:p>
          <a:p>
            <a:pPr algn="ctr" eaLnBrk="1" hangingPunct="1"/>
            <a:r>
              <a:rPr lang="ru-RU" altLang="ru-RU" sz="1600" b="1" dirty="0">
                <a:latin typeface="Times New Roman" pitchFamily="18" charset="0"/>
              </a:rPr>
              <a:t>ежегодно </a:t>
            </a:r>
          </a:p>
        </p:txBody>
      </p:sp>
      <p:sp>
        <p:nvSpPr>
          <p:cNvPr id="93192" name="Text Box 9"/>
          <p:cNvSpPr txBox="1">
            <a:spLocks noChangeArrowheads="1"/>
          </p:cNvSpPr>
          <p:nvPr/>
        </p:nvSpPr>
        <p:spPr bwMode="auto">
          <a:xfrm rot="10800000" flipV="1">
            <a:off x="5679469" y="4210218"/>
            <a:ext cx="5257922" cy="1707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sz="1600" b="1">
              <a:latin typeface="Times New Roman" pitchFamily="18" charset="0"/>
            </a:endParaRPr>
          </a:p>
          <a:p>
            <a:pPr algn="ctr" eaLnBrk="1" hangingPunct="1"/>
            <a:endParaRPr lang="ru-RU" altLang="ru-RU" sz="1400">
              <a:latin typeface="Times New Roman" pitchFamily="18" charset="0"/>
            </a:endParaRPr>
          </a:p>
          <a:p>
            <a:pPr algn="ctr" eaLnBrk="1" hangingPunct="1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93193" name="Скругленный прямоугольник 6"/>
          <p:cNvGrpSpPr>
            <a:grpSpLocks/>
          </p:cNvGrpSpPr>
          <p:nvPr/>
        </p:nvGrpSpPr>
        <p:grpSpPr bwMode="auto">
          <a:xfrm>
            <a:off x="4716463" y="1324227"/>
            <a:ext cx="3816350" cy="1960313"/>
            <a:chOff x="2842" y="2454"/>
            <a:chExt cx="2707" cy="580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3195" name="Text Box 12"/>
            <p:cNvSpPr txBox="1">
              <a:spLocks noChangeArrowheads="1"/>
            </p:cNvSpPr>
            <p:nvPr/>
          </p:nvSpPr>
          <p:spPr bwMode="auto">
            <a:xfrm>
              <a:off x="2915" y="2507"/>
              <a:ext cx="2634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b="1" dirty="0">
                  <a:latin typeface="Times New Roman" pitchFamily="18" charset="0"/>
                </a:rPr>
                <a:t>Подпрограмма «Патриотическое воспитание  детей и молодежи и </a:t>
              </a:r>
              <a:r>
                <a:rPr lang="ru-RU" altLang="ru-RU" sz="1400" b="1" dirty="0" err="1">
                  <a:latin typeface="Times New Roman" pitchFamily="18" charset="0"/>
                </a:rPr>
                <a:t>подкоговка</a:t>
              </a:r>
              <a:r>
                <a:rPr lang="ru-RU" altLang="ru-RU" sz="1400" b="1" dirty="0">
                  <a:latin typeface="Times New Roman" pitchFamily="18" charset="0"/>
                </a:rPr>
                <a:t> молодежи </a:t>
              </a:r>
              <a:r>
                <a:rPr lang="ru-RU" altLang="ru-RU" sz="1400" b="1" dirty="0" err="1">
                  <a:latin typeface="Times New Roman" pitchFamily="18" charset="0"/>
                </a:rPr>
                <a:t>Тейковского</a:t>
              </a:r>
              <a:r>
                <a:rPr lang="ru-RU" altLang="ru-RU" sz="1400" b="1" dirty="0">
                  <a:latin typeface="Times New Roman" pitchFamily="18" charset="0"/>
                </a:rPr>
                <a:t> муниципального района к военной службе</a:t>
              </a:r>
              <a:r>
                <a:rPr lang="ru-RU" altLang="ru-RU" sz="1400" b="1" dirty="0" smtClean="0">
                  <a:latin typeface="Times New Roman" pitchFamily="18" charset="0"/>
                </a:rPr>
                <a:t>»</a:t>
              </a:r>
            </a:p>
            <a:p>
              <a:pPr algn="ctr" eaLnBrk="1" hangingPunct="1"/>
              <a:endParaRPr lang="ru-RU" altLang="ru-RU" sz="1400" b="1" dirty="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600" b="1" dirty="0">
                  <a:latin typeface="Times New Roman" pitchFamily="18" charset="0"/>
                </a:rPr>
                <a:t> </a:t>
              </a:r>
              <a:r>
                <a:rPr lang="ru-RU" altLang="ru-RU" sz="1600" b="1" dirty="0" smtClean="0">
                  <a:latin typeface="Times New Roman" pitchFamily="18" charset="0"/>
                </a:rPr>
                <a:t>2023 </a:t>
              </a:r>
              <a:r>
                <a:rPr lang="ru-RU" altLang="ru-RU" sz="1600" b="1" dirty="0">
                  <a:latin typeface="Times New Roman" pitchFamily="18" charset="0"/>
                </a:rPr>
                <a:t>– </a:t>
              </a:r>
              <a:r>
                <a:rPr lang="ru-RU" altLang="ru-RU" sz="1600" b="1" dirty="0" smtClean="0">
                  <a:latin typeface="Times New Roman" pitchFamily="18" charset="0"/>
                </a:rPr>
                <a:t>2025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по 150,0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</a:t>
              </a:r>
            </a:p>
            <a:p>
              <a:pPr algn="ctr" eaLnBrk="1" hangingPunct="1"/>
              <a:r>
                <a:rPr lang="ru-RU" altLang="ru-RU" sz="1600" b="1" dirty="0">
                  <a:latin typeface="Times New Roman" pitchFamily="18" charset="0"/>
                </a:rPr>
                <a:t>ежегодно</a:t>
              </a:r>
            </a:p>
          </p:txBody>
        </p:sp>
      </p:grpSp>
    </p:spTree>
  </p:cSld>
  <p:clrMapOvr>
    <a:masterClrMapping/>
  </p:clrMapOvr>
  <p:transition spd="slow">
    <p:cover dir="l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4210" name="Скругленный прямоугольник 6"/>
          <p:cNvGrpSpPr>
            <a:grpSpLocks/>
          </p:cNvGrpSpPr>
          <p:nvPr/>
        </p:nvGrpSpPr>
        <p:grpSpPr bwMode="auto">
          <a:xfrm>
            <a:off x="2051050" y="1484313"/>
            <a:ext cx="5113338" cy="1873250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4217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Подпрограмма </a:t>
              </a:r>
              <a:r>
                <a:rPr lang="ru-RU" altLang="ru-RU" sz="1600" dirty="0" smtClean="0">
                  <a:latin typeface="Times New Roman" pitchFamily="18" charset="0"/>
                </a:rPr>
                <a:t>«Проведение </a:t>
              </a:r>
              <a:r>
                <a:rPr lang="ru-RU" altLang="ru-RU" sz="1600" dirty="0">
                  <a:latin typeface="Times New Roman" pitchFamily="18" charset="0"/>
                </a:rPr>
                <a:t>комплексных кадастровых работ на территории 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района» </a:t>
              </a:r>
              <a:endParaRPr lang="ru-RU" altLang="ru-RU" sz="1600" dirty="0" smtClean="0">
                <a:latin typeface="Times New Roman" pitchFamily="18" charset="0"/>
              </a:endParaRPr>
            </a:p>
            <a:p>
              <a:pPr algn="ctr" eaLnBrk="1" hangingPunct="1"/>
              <a:endParaRPr lang="ru-RU" altLang="ru-RU" sz="1600" dirty="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г. – 875,9 </a:t>
              </a:r>
              <a:r>
                <a:rPr lang="ru-RU" altLang="ru-RU" sz="1600" b="1" dirty="0" err="1" smtClean="0">
                  <a:latin typeface="Times New Roman" pitchFamily="18" charset="0"/>
                </a:rPr>
                <a:t>тыс.руб</a:t>
              </a:r>
              <a:r>
                <a:rPr lang="ru-RU" altLang="ru-RU" sz="1600" b="1" dirty="0" smtClean="0">
                  <a:latin typeface="Times New Roman" pitchFamily="18" charset="0"/>
                </a:rPr>
                <a:t>.; 2024 г.- 1399,0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 smtClean="0">
                  <a:latin typeface="Times New Roman" pitchFamily="18" charset="0"/>
                </a:rPr>
                <a:t>.;</a:t>
              </a:r>
              <a:endParaRPr lang="ru-RU" altLang="ru-RU" sz="1600" b="1" dirty="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2025 г. – 1565,7 </a:t>
              </a:r>
              <a:r>
                <a:rPr lang="ru-RU" altLang="ru-RU" sz="1600" b="1" dirty="0" err="1" smtClean="0">
                  <a:latin typeface="Times New Roman" pitchFamily="18" charset="0"/>
                </a:rPr>
                <a:t>тыс.руб</a:t>
              </a:r>
              <a:r>
                <a:rPr lang="ru-RU" altLang="ru-RU" sz="1600" b="1" dirty="0" smtClean="0">
                  <a:latin typeface="Times New Roman" pitchFamily="18" charset="0"/>
                </a:rPr>
                <a:t>.</a:t>
              </a:r>
              <a:endParaRPr lang="ru-RU" altLang="ru-RU" sz="1600" dirty="0">
                <a:latin typeface="Times New Roman" pitchFamily="18" charset="0"/>
              </a:endParaRPr>
            </a:p>
            <a:p>
              <a:pPr algn="ctr" eaLnBrk="1" hangingPunct="1"/>
              <a:endParaRPr lang="ru-RU" altLang="ru-RU" sz="1600" dirty="0">
                <a:latin typeface="Times New Roman" pitchFamily="18" charset="0"/>
              </a:endParaRPr>
            </a:p>
          </p:txBody>
        </p:sp>
      </p:grpSp>
      <p:sp>
        <p:nvSpPr>
          <p:cNvPr id="94211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Планировка территории и проведение комплексных кадастровых работ на территории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Тейковского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 муниципального района </a:t>
            </a:r>
          </a:p>
          <a:p>
            <a:pPr algn="ctr" eaLnBrk="1" hangingPunct="1"/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год  -  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8226,2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3,0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altLang="ru-RU" b="1" i="1" dirty="0">
                <a:latin typeface="Times New Roman" pitchFamily="18" charset="0"/>
              </a:rPr>
              <a:t> </a:t>
            </a:r>
            <a:r>
              <a:rPr lang="ru-RU" altLang="ru-RU" sz="1600" b="1" i="1" dirty="0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 dirty="0">
                <a:latin typeface="Times New Roman" pitchFamily="18" charset="0"/>
              </a:rPr>
              <a:t>),</a:t>
            </a:r>
          </a:p>
          <a:p>
            <a:pPr algn="ctr" eaLnBrk="1" hangingPunct="1"/>
            <a:r>
              <a:rPr lang="ru-RU" altLang="ru-RU" b="1" i="1" dirty="0">
                <a:latin typeface="Times New Roman" pitchFamily="18" charset="0"/>
              </a:rPr>
              <a:t> </a:t>
            </a:r>
            <a:r>
              <a:rPr lang="ru-RU" altLang="ru-RU" b="1" i="1" dirty="0" smtClean="0">
                <a:latin typeface="Times New Roman" pitchFamily="18" charset="0"/>
              </a:rPr>
              <a:t>2024 </a:t>
            </a:r>
            <a:r>
              <a:rPr lang="ru-RU" altLang="ru-RU" sz="1600" b="1" i="1" dirty="0">
                <a:latin typeface="Times New Roman" pitchFamily="18" charset="0"/>
              </a:rPr>
              <a:t>год </a:t>
            </a:r>
            <a:r>
              <a:rPr lang="ru-RU" altLang="ru-RU" b="1" i="1" dirty="0">
                <a:latin typeface="Times New Roman" pitchFamily="18" charset="0"/>
              </a:rPr>
              <a:t>– </a:t>
            </a:r>
            <a:r>
              <a:rPr lang="ru-RU" altLang="ru-RU" b="1" i="1" dirty="0" smtClean="0">
                <a:latin typeface="Times New Roman" pitchFamily="18" charset="0"/>
              </a:rPr>
              <a:t>4399,0 </a:t>
            </a:r>
            <a:r>
              <a:rPr lang="ru-RU" altLang="ru-RU" b="1" i="1" dirty="0" err="1" smtClean="0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., </a:t>
            </a:r>
            <a:r>
              <a:rPr lang="ru-RU" altLang="ru-RU" b="1" i="1" dirty="0" smtClean="0">
                <a:latin typeface="Times New Roman" pitchFamily="18" charset="0"/>
              </a:rPr>
              <a:t>2025 </a:t>
            </a:r>
            <a:r>
              <a:rPr lang="ru-RU" altLang="ru-RU" b="1" i="1" dirty="0">
                <a:latin typeface="Times New Roman" pitchFamily="18" charset="0"/>
              </a:rPr>
              <a:t>год – </a:t>
            </a:r>
            <a:r>
              <a:rPr lang="ru-RU" altLang="ru-RU" b="1" i="1" dirty="0" smtClean="0">
                <a:latin typeface="Times New Roman" pitchFamily="18" charset="0"/>
              </a:rPr>
              <a:t>2243,7</a:t>
            </a:r>
            <a:r>
              <a:rPr lang="ru-RU" altLang="ru-RU" b="1" i="1" dirty="0" smtClean="0">
                <a:latin typeface="Times New Roman" pitchFamily="18" charset="0"/>
              </a:rPr>
              <a:t>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</a:t>
            </a:r>
            <a:endParaRPr lang="ru-RU" altLang="ru-RU" sz="1600" b="1" i="1" dirty="0">
              <a:latin typeface="Times New Roman" pitchFamily="18" charset="0"/>
            </a:endParaRPr>
          </a:p>
          <a:p>
            <a:pPr algn="ctr" eaLnBrk="1" hangingPunct="1"/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206" name="Скругленный прямоугольник 5"/>
          <p:cNvPicPr>
            <a:picLocks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051050" y="3573463"/>
            <a:ext cx="51847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94213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4214" name="Text Box 9"/>
          <p:cNvSpPr txBox="1">
            <a:spLocks noChangeArrowheads="1"/>
          </p:cNvSpPr>
          <p:nvPr/>
        </p:nvSpPr>
        <p:spPr bwMode="auto">
          <a:xfrm rot="10800000" flipV="1">
            <a:off x="2268538" y="3860800"/>
            <a:ext cx="511175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600" dirty="0">
                <a:latin typeface="Times New Roman" pitchFamily="18" charset="0"/>
              </a:rPr>
              <a:t>Подпрограмма «Комплексное развитие сельских территорий </a:t>
            </a:r>
            <a:r>
              <a:rPr lang="ru-RU" altLang="ru-RU" sz="1600" dirty="0" err="1">
                <a:latin typeface="Times New Roman" pitchFamily="18" charset="0"/>
              </a:rPr>
              <a:t>Тейковского</a:t>
            </a:r>
            <a:r>
              <a:rPr lang="ru-RU" altLang="ru-RU" sz="1600" dirty="0">
                <a:latin typeface="Times New Roman" pitchFamily="18" charset="0"/>
              </a:rPr>
              <a:t> муниципального района</a:t>
            </a:r>
            <a:r>
              <a:rPr lang="ru-RU" altLang="ru-RU" sz="1600" dirty="0" smtClean="0">
                <a:latin typeface="Times New Roman" pitchFamily="18" charset="0"/>
              </a:rPr>
              <a:t>»</a:t>
            </a:r>
          </a:p>
          <a:p>
            <a:pPr algn="ctr" eaLnBrk="1" hangingPunct="1"/>
            <a:endParaRPr lang="ru-RU" altLang="ru-RU" sz="1600" dirty="0">
              <a:latin typeface="Times New Roman" pitchFamily="18" charset="0"/>
            </a:endParaRPr>
          </a:p>
          <a:p>
            <a:pPr algn="ctr" eaLnBrk="1" hangingPunct="1"/>
            <a:r>
              <a:rPr lang="ru-RU" altLang="ru-RU" sz="1600" b="1" dirty="0" smtClean="0">
                <a:latin typeface="Times New Roman" pitchFamily="18" charset="0"/>
              </a:rPr>
              <a:t>2023 г. </a:t>
            </a:r>
            <a:r>
              <a:rPr lang="ru-RU" altLang="ru-RU" sz="1600" b="1" dirty="0">
                <a:latin typeface="Times New Roman" pitchFamily="18" charset="0"/>
              </a:rPr>
              <a:t>– </a:t>
            </a:r>
            <a:r>
              <a:rPr lang="ru-RU" altLang="ru-RU" sz="1600" b="1" dirty="0" smtClean="0">
                <a:latin typeface="Times New Roman" pitchFamily="18" charset="0"/>
              </a:rPr>
              <a:t>7350,3 </a:t>
            </a:r>
            <a:r>
              <a:rPr lang="ru-RU" altLang="ru-RU" sz="1600" b="1" dirty="0" err="1" smtClean="0">
                <a:latin typeface="Times New Roman" pitchFamily="18" charset="0"/>
              </a:rPr>
              <a:t>тыс.руб</a:t>
            </a:r>
            <a:r>
              <a:rPr lang="ru-RU" altLang="ru-RU" sz="1600" b="1" dirty="0" smtClean="0">
                <a:latin typeface="Times New Roman" pitchFamily="18" charset="0"/>
              </a:rPr>
              <a:t>.; 2024 г. - 3000,0 </a:t>
            </a:r>
            <a:r>
              <a:rPr lang="ru-RU" altLang="ru-RU" sz="1600" b="1" dirty="0" err="1" smtClean="0">
                <a:latin typeface="Times New Roman" pitchFamily="18" charset="0"/>
              </a:rPr>
              <a:t>тыс.руб</a:t>
            </a:r>
            <a:r>
              <a:rPr lang="ru-RU" altLang="ru-RU" sz="1600" b="1" dirty="0" smtClean="0">
                <a:latin typeface="Times New Roman" pitchFamily="18" charset="0"/>
              </a:rPr>
              <a:t>., </a:t>
            </a:r>
            <a:endParaRPr lang="ru-RU" altLang="ru-RU" sz="1600" b="1" dirty="0">
              <a:latin typeface="Times New Roman" pitchFamily="18" charset="0"/>
            </a:endParaRPr>
          </a:p>
          <a:p>
            <a:pPr algn="ctr" eaLnBrk="1" hangingPunct="1"/>
            <a:r>
              <a:rPr lang="ru-RU" altLang="ru-RU" sz="1600" b="1" dirty="0" smtClean="0">
                <a:latin typeface="Times New Roman" pitchFamily="18" charset="0"/>
              </a:rPr>
              <a:t>2025 </a:t>
            </a:r>
            <a:r>
              <a:rPr lang="ru-RU" altLang="ru-RU" sz="1600" b="1" dirty="0">
                <a:latin typeface="Times New Roman" pitchFamily="18" charset="0"/>
              </a:rPr>
              <a:t>г. – 678,0 </a:t>
            </a:r>
            <a:r>
              <a:rPr lang="ru-RU" altLang="ru-RU" sz="1600" b="1" dirty="0" err="1">
                <a:latin typeface="Times New Roman" pitchFamily="18" charset="0"/>
              </a:rPr>
              <a:t>тыс.руб</a:t>
            </a:r>
            <a:r>
              <a:rPr lang="ru-RU" altLang="ru-RU" sz="1600" b="1" dirty="0">
                <a:latin typeface="Times New Roman" pitchFamily="18" charset="0"/>
              </a:rPr>
              <a:t>. </a:t>
            </a:r>
          </a:p>
        </p:txBody>
      </p:sp>
      <p:sp>
        <p:nvSpPr>
          <p:cNvPr id="94215" name="Text Box 9"/>
          <p:cNvSpPr txBox="1">
            <a:spLocks noChangeArrowheads="1"/>
          </p:cNvSpPr>
          <p:nvPr/>
        </p:nvSpPr>
        <p:spPr bwMode="auto">
          <a:xfrm rot="10800000" flipV="1">
            <a:off x="2411413" y="4724400"/>
            <a:ext cx="48244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sz="1600" b="1">
              <a:latin typeface="Times New Roman" pitchFamily="18" charset="0"/>
            </a:endParaRPr>
          </a:p>
          <a:p>
            <a:pPr algn="ctr" eaLnBrk="1" hangingPunct="1"/>
            <a:endParaRPr lang="ru-RU" altLang="ru-RU" sz="1400">
              <a:latin typeface="Times New Roman" pitchFamily="18" charset="0"/>
            </a:endParaRPr>
          </a:p>
          <a:p>
            <a:pPr algn="ctr" eaLnBrk="1" hangingPunct="1"/>
            <a:endParaRPr lang="ru-RU" altLang="ru-RU" sz="1400" b="1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cover dir="l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5234" name="Скругленный прямоугольник 6"/>
          <p:cNvGrpSpPr>
            <a:grpSpLocks/>
          </p:cNvGrpSpPr>
          <p:nvPr/>
        </p:nvGrpSpPr>
        <p:grpSpPr bwMode="auto">
          <a:xfrm>
            <a:off x="323850" y="2060575"/>
            <a:ext cx="4105275" cy="2016125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5242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Подпрограмма «Содержание сети муниципальных автомобильных дорог общего пользования местного значения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 и дорог внутри населенных пунктов» 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– 2025 </a:t>
              </a:r>
              <a:r>
                <a:rPr lang="ru-RU" altLang="ru-RU" sz="1600" b="1" dirty="0" err="1" smtClean="0">
                  <a:latin typeface="Times New Roman" pitchFamily="18" charset="0"/>
                </a:rPr>
                <a:t>г.г</a:t>
              </a:r>
              <a:r>
                <a:rPr lang="ru-RU" altLang="ru-RU" sz="1600" b="1" dirty="0" smtClean="0">
                  <a:latin typeface="Times New Roman" pitchFamily="18" charset="0"/>
                </a:rPr>
                <a:t>. </a:t>
              </a:r>
              <a:r>
                <a:rPr lang="ru-RU" altLang="ru-RU" sz="1600" b="1" dirty="0">
                  <a:latin typeface="Times New Roman" pitchFamily="18" charset="0"/>
                </a:rPr>
                <a:t>– </a:t>
              </a:r>
              <a:r>
                <a:rPr lang="ru-RU" altLang="ru-RU" sz="1600" b="1" dirty="0" smtClean="0">
                  <a:latin typeface="Times New Roman" pitchFamily="18" charset="0"/>
                </a:rPr>
                <a:t>2303,0</a:t>
              </a:r>
              <a:r>
                <a:rPr lang="ru-RU" altLang="ru-RU" sz="1600" b="1" dirty="0" smtClean="0">
                  <a:latin typeface="Times New Roman" pitchFamily="18" charset="0"/>
                </a:rPr>
                <a:t>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.,</a:t>
              </a:r>
            </a:p>
            <a:p>
              <a:pPr algn="ctr" eaLnBrk="1" hangingPunct="1"/>
              <a:r>
                <a:rPr lang="ru-RU" altLang="ru-RU" sz="1600" dirty="0" smtClean="0">
                  <a:latin typeface="Times New Roman" pitchFamily="18" charset="0"/>
                </a:rPr>
                <a:t> </a:t>
              </a:r>
              <a:r>
                <a:rPr lang="ru-RU" altLang="ru-RU" sz="1600" dirty="0">
                  <a:latin typeface="Times New Roman" pitchFamily="18" charset="0"/>
                </a:rPr>
                <a:t>ежегодно</a:t>
              </a:r>
            </a:p>
          </p:txBody>
        </p:sp>
      </p:grpSp>
      <p:sp>
        <p:nvSpPr>
          <p:cNvPr id="95235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Повышение безопасности дорожного движения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Тейковского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 муниципального района </a:t>
            </a:r>
          </a:p>
          <a:p>
            <a:pPr algn="ctr" eaLnBrk="1" hangingPunct="1"/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год  -  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17822,2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(6,6 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altLang="ru-RU" b="1" i="1" dirty="0">
                <a:latin typeface="Times New Roman" pitchFamily="18" charset="0"/>
              </a:rPr>
              <a:t> </a:t>
            </a:r>
            <a:r>
              <a:rPr lang="ru-RU" altLang="ru-RU" sz="1600" b="1" i="1" dirty="0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 dirty="0">
                <a:latin typeface="Times New Roman" pitchFamily="18" charset="0"/>
              </a:rPr>
              <a:t>);</a:t>
            </a:r>
          </a:p>
          <a:p>
            <a:pPr algn="ctr" eaLnBrk="1" hangingPunct="1"/>
            <a:r>
              <a:rPr lang="ru-RU" altLang="ru-RU" b="1" i="1" dirty="0" smtClean="0">
                <a:latin typeface="Times New Roman" pitchFamily="18" charset="0"/>
              </a:rPr>
              <a:t>2024 </a:t>
            </a:r>
            <a:r>
              <a:rPr lang="ru-RU" altLang="ru-RU" sz="1600" b="1" i="1" dirty="0" smtClean="0">
                <a:latin typeface="Times New Roman" pitchFamily="18" charset="0"/>
              </a:rPr>
              <a:t>г</a:t>
            </a:r>
            <a:r>
              <a:rPr lang="ru-RU" altLang="ru-RU" b="1" i="1" dirty="0">
                <a:latin typeface="Times New Roman" pitchFamily="18" charset="0"/>
              </a:rPr>
              <a:t>. –  </a:t>
            </a:r>
            <a:r>
              <a:rPr lang="ru-RU" altLang="ru-RU" b="1" i="1" dirty="0" smtClean="0">
                <a:latin typeface="Times New Roman" pitchFamily="18" charset="0"/>
              </a:rPr>
              <a:t>8089,3</a:t>
            </a:r>
            <a:r>
              <a:rPr lang="ru-RU" altLang="ru-RU" b="1" i="1" dirty="0" smtClean="0">
                <a:latin typeface="Times New Roman" pitchFamily="18" charset="0"/>
              </a:rPr>
              <a:t> </a:t>
            </a:r>
            <a:r>
              <a:rPr lang="ru-RU" altLang="ru-RU" sz="1600" b="1" i="1" dirty="0" err="1">
                <a:latin typeface="Times New Roman" pitchFamily="18" charset="0"/>
              </a:rPr>
              <a:t>тыс.руб</a:t>
            </a:r>
            <a:r>
              <a:rPr lang="ru-RU" altLang="ru-RU" sz="1600" b="1" i="1" dirty="0">
                <a:latin typeface="Times New Roman" pitchFamily="18" charset="0"/>
              </a:rPr>
              <a:t>., </a:t>
            </a:r>
            <a:r>
              <a:rPr lang="ru-RU" altLang="ru-RU" b="1" i="1" dirty="0" smtClean="0">
                <a:latin typeface="Times New Roman" pitchFamily="18" charset="0"/>
              </a:rPr>
              <a:t>2025 г. – </a:t>
            </a:r>
            <a:r>
              <a:rPr lang="ru-RU" altLang="ru-RU" b="1" i="1" dirty="0" smtClean="0">
                <a:latin typeface="Times New Roman" pitchFamily="18" charset="0"/>
              </a:rPr>
              <a:t>8659,1</a:t>
            </a:r>
            <a:r>
              <a:rPr lang="ru-RU" altLang="ru-RU" b="1" i="1" dirty="0" smtClean="0">
                <a:latin typeface="Times New Roman" pitchFamily="18" charset="0"/>
              </a:rPr>
              <a:t> </a:t>
            </a:r>
            <a:r>
              <a:rPr lang="ru-RU" altLang="ru-RU" sz="1600" b="1" i="1" dirty="0" err="1">
                <a:latin typeface="Times New Roman" pitchFamily="18" charset="0"/>
              </a:rPr>
              <a:t>тыс.руб</a:t>
            </a:r>
            <a:r>
              <a:rPr lang="ru-RU" altLang="ru-RU" sz="1600" b="1" i="1" dirty="0">
                <a:latin typeface="Times New Roman" pitchFamily="18" charset="0"/>
              </a:rPr>
              <a:t>.</a:t>
            </a:r>
          </a:p>
          <a:p>
            <a:pPr algn="ctr" eaLnBrk="1" hangingPunct="1"/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236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5237" name="Text Box 9"/>
          <p:cNvSpPr txBox="1">
            <a:spLocks noChangeArrowheads="1"/>
          </p:cNvSpPr>
          <p:nvPr/>
        </p:nvSpPr>
        <p:spPr bwMode="auto">
          <a:xfrm rot="10800000" flipV="1">
            <a:off x="450056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sz="1600" b="1">
              <a:latin typeface="Times New Roman" pitchFamily="18" charset="0"/>
            </a:endParaRPr>
          </a:p>
          <a:p>
            <a:pPr algn="ctr" eaLnBrk="1" hangingPunct="1"/>
            <a:endParaRPr lang="ru-RU" altLang="ru-RU" sz="1400">
              <a:latin typeface="Times New Roman" pitchFamily="18" charset="0"/>
            </a:endParaRPr>
          </a:p>
          <a:p>
            <a:pPr algn="ctr" eaLnBrk="1" hangingPunct="1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95238" name="Скругленный прямоугольник 6"/>
          <p:cNvGrpSpPr>
            <a:grpSpLocks/>
          </p:cNvGrpSpPr>
          <p:nvPr/>
        </p:nvGrpSpPr>
        <p:grpSpPr bwMode="auto">
          <a:xfrm>
            <a:off x="4859338" y="3508854"/>
            <a:ext cx="3959225" cy="2441094"/>
            <a:chOff x="2842" y="2454"/>
            <a:chExt cx="2707" cy="580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5240" name="Text Box 12"/>
            <p:cNvSpPr txBox="1">
              <a:spLocks noChangeArrowheads="1"/>
            </p:cNvSpPr>
            <p:nvPr/>
          </p:nvSpPr>
          <p:spPr bwMode="auto">
            <a:xfrm>
              <a:off x="2842" y="2461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Подпрограмма « Текущий и капитальный ремонт сети муниципальных автомобильных дорог общего пользования местного значения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 и дорог внутри населенных пунктов» 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2023г. </a:t>
              </a:r>
              <a:r>
                <a:rPr lang="ru-RU" altLang="ru-RU" sz="1600" b="1" dirty="0">
                  <a:latin typeface="Times New Roman" pitchFamily="18" charset="0"/>
                </a:rPr>
                <a:t>– </a:t>
              </a:r>
              <a:r>
                <a:rPr lang="ru-RU" altLang="ru-RU" sz="1600" b="1" dirty="0" smtClean="0">
                  <a:latin typeface="Times New Roman" pitchFamily="18" charset="0"/>
                </a:rPr>
                <a:t>15219,2</a:t>
              </a:r>
              <a:r>
                <a:rPr lang="ru-RU" altLang="ru-RU" sz="1600" b="1" dirty="0" smtClean="0">
                  <a:latin typeface="Times New Roman" pitchFamily="18" charset="0"/>
                </a:rPr>
                <a:t>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.;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2024 г. – 5501,3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., </a:t>
              </a:r>
              <a:r>
                <a:rPr lang="ru-RU" altLang="ru-RU" sz="1600" b="1" dirty="0" smtClean="0">
                  <a:latin typeface="Times New Roman" pitchFamily="18" charset="0"/>
                </a:rPr>
                <a:t>2025 г. -6071,1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</a:t>
              </a:r>
            </a:p>
          </p:txBody>
        </p:sp>
      </p:grpSp>
    </p:spTree>
  </p:cSld>
  <p:clrMapOvr>
    <a:masterClrMapping/>
  </p:clrMapOvr>
  <p:transition spd="slow">
    <p:cover dir="l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Заголовок 1"/>
          <p:cNvSpPr txBox="1">
            <a:spLocks/>
          </p:cNvSpPr>
          <p:nvPr/>
        </p:nvSpPr>
        <p:spPr bwMode="auto">
          <a:xfrm>
            <a:off x="755650" y="463550"/>
            <a:ext cx="7954963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b="1">
              <a:latin typeface="Times New Roman" pitchFamily="18" charset="0"/>
            </a:endParaRPr>
          </a:p>
        </p:txBody>
      </p:sp>
      <p:grpSp>
        <p:nvGrpSpPr>
          <p:cNvPr id="96258" name="Скругленный прямоугольник 3"/>
          <p:cNvGrpSpPr>
            <a:grpSpLocks/>
          </p:cNvGrpSpPr>
          <p:nvPr/>
        </p:nvGrpSpPr>
        <p:grpSpPr bwMode="auto">
          <a:xfrm>
            <a:off x="2483768" y="3500438"/>
            <a:ext cx="4536157" cy="1995487"/>
            <a:chOff x="-231" y="2482"/>
            <a:chExt cx="2891" cy="339"/>
          </a:xfrm>
        </p:grpSpPr>
        <p:pic>
          <p:nvPicPr>
            <p:cNvPr id="96262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-231" y="2491"/>
              <a:ext cx="2891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6263" name="Text Box 6"/>
            <p:cNvSpPr txBox="1">
              <a:spLocks noChangeArrowheads="1"/>
            </p:cNvSpPr>
            <p:nvPr/>
          </p:nvSpPr>
          <p:spPr bwMode="auto">
            <a:xfrm>
              <a:off x="-142" y="2482"/>
              <a:ext cx="2802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ru-RU" altLang="ru-RU" sz="1600" dirty="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Подпрограмма «Развитие системы организации движения транспортных средств и пешеходов, повышение безопасности дорожных условий»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</a:t>
              </a:r>
              <a:r>
                <a:rPr lang="ru-RU" altLang="ru-RU" sz="1600" dirty="0" smtClean="0">
                  <a:latin typeface="Times New Roman" pitchFamily="18" charset="0"/>
                </a:rPr>
                <a:t> </a:t>
              </a:r>
              <a:r>
                <a:rPr lang="ru-RU" altLang="ru-RU" sz="1600" b="1" dirty="0" smtClean="0">
                  <a:latin typeface="Times New Roman" pitchFamily="18" charset="0"/>
                </a:rPr>
                <a:t>-2025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по 250,0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 </a:t>
              </a:r>
              <a:endParaRPr lang="ru-RU" altLang="ru-RU" sz="1600" b="1" dirty="0" smtClean="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ежегодно</a:t>
              </a:r>
              <a:endParaRPr lang="ru-RU" altLang="ru-RU" sz="16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6259" name="Скругленный прямоугольник 5"/>
          <p:cNvGrpSpPr>
            <a:grpSpLocks/>
          </p:cNvGrpSpPr>
          <p:nvPr/>
        </p:nvGrpSpPr>
        <p:grpSpPr bwMode="auto">
          <a:xfrm>
            <a:off x="2195513" y="1341438"/>
            <a:ext cx="4754562" cy="2211978"/>
            <a:chOff x="84" y="1318"/>
            <a:chExt cx="2565" cy="468"/>
          </a:xfrm>
        </p:grpSpPr>
        <p:pic>
          <p:nvPicPr>
            <p:cNvPr id="96260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165" y="1318"/>
              <a:ext cx="2484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6261" name="Text Box 9"/>
            <p:cNvSpPr txBox="1">
              <a:spLocks noChangeArrowheads="1"/>
            </p:cNvSpPr>
            <p:nvPr/>
          </p:nvSpPr>
          <p:spPr bwMode="auto">
            <a:xfrm>
              <a:off x="84" y="1351"/>
              <a:ext cx="2565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Подпрограмма «Формирование законопослушного поведения участников дорожного движения в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Тейковском</a:t>
              </a:r>
              <a:r>
                <a:rPr lang="ru-RU" altLang="ru-RU" sz="1600" dirty="0">
                  <a:latin typeface="Times New Roman" pitchFamily="18" charset="0"/>
                </a:rPr>
                <a:t> муниципальном районе»  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2023г. – 50,0 </a:t>
              </a:r>
              <a:r>
                <a:rPr lang="ru-RU" altLang="ru-RU" sz="1600" b="1" dirty="0" err="1" smtClean="0">
                  <a:latin typeface="Times New Roman" pitchFamily="18" charset="0"/>
                </a:rPr>
                <a:t>тыс.руб</a:t>
              </a:r>
              <a:r>
                <a:rPr lang="ru-RU" altLang="ru-RU" sz="1600" b="1" dirty="0" smtClean="0">
                  <a:latin typeface="Times New Roman" pitchFamily="18" charset="0"/>
                </a:rPr>
                <a:t>, 2024 </a:t>
              </a:r>
              <a:r>
                <a:rPr lang="ru-RU" altLang="ru-RU" sz="1600" b="1" dirty="0">
                  <a:latin typeface="Times New Roman" pitchFamily="18" charset="0"/>
                </a:rPr>
                <a:t>– </a:t>
              </a:r>
              <a:r>
                <a:rPr lang="ru-RU" altLang="ru-RU" sz="1600" b="1" dirty="0" smtClean="0">
                  <a:latin typeface="Times New Roman" pitchFamily="18" charset="0"/>
                </a:rPr>
                <a:t>2025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по  35,0,0 </a:t>
              </a:r>
              <a:r>
                <a:rPr lang="ru-RU" altLang="ru-RU" sz="1600" b="1" dirty="0" err="1" smtClean="0">
                  <a:latin typeface="Times New Roman" pitchFamily="18" charset="0"/>
                </a:rPr>
                <a:t>тыс.руб</a:t>
              </a:r>
              <a:r>
                <a:rPr lang="ru-RU" altLang="ru-RU" sz="1600" b="1" dirty="0" smtClean="0">
                  <a:latin typeface="Times New Roman" pitchFamily="18" charset="0"/>
                </a:rPr>
                <a:t>. ежегодно </a:t>
              </a:r>
              <a:endParaRPr lang="ru-RU" altLang="ru-RU" sz="1600" b="1" dirty="0">
                <a:latin typeface="Times New Roman" pitchFamily="18" charset="0"/>
              </a:endParaRPr>
            </a:p>
            <a:p>
              <a:pPr algn="ctr" eaLnBrk="1" hangingPunct="1">
                <a:buFont typeface="Wingdings" pitchFamily="2" charset="2"/>
                <a:buNone/>
              </a:pPr>
              <a:endParaRPr lang="ru-RU" altLang="ru-RU" sz="1600" b="1" dirty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newsfla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7282" name="Скругленный прямоугольник 6"/>
          <p:cNvGrpSpPr>
            <a:grpSpLocks/>
          </p:cNvGrpSpPr>
          <p:nvPr/>
        </p:nvGrpSpPr>
        <p:grpSpPr bwMode="auto">
          <a:xfrm>
            <a:off x="323850" y="2060575"/>
            <a:ext cx="4105275" cy="2016125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7290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Подпрограмма «Управление и распоряжение имуществом, находящимся в муниципальной собственности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района» 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</a:t>
              </a:r>
              <a:r>
                <a:rPr lang="ru-RU" altLang="ru-RU" sz="1600" b="1" dirty="0">
                  <a:latin typeface="Times New Roman" pitchFamily="18" charset="0"/>
                </a:rPr>
                <a:t>г. – </a:t>
              </a:r>
              <a:r>
                <a:rPr lang="ru-RU" altLang="ru-RU" sz="1600" b="1" dirty="0" smtClean="0">
                  <a:latin typeface="Times New Roman" pitchFamily="18" charset="0"/>
                </a:rPr>
                <a:t>2024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по 1700,0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 ежегодно, </a:t>
              </a:r>
              <a:r>
                <a:rPr lang="ru-RU" altLang="ru-RU" sz="1600" b="1" dirty="0" smtClean="0">
                  <a:latin typeface="Times New Roman" pitchFamily="18" charset="0"/>
                </a:rPr>
                <a:t>2025 г</a:t>
              </a:r>
              <a:r>
                <a:rPr lang="ru-RU" altLang="ru-RU" sz="1600" b="1" dirty="0">
                  <a:latin typeface="Times New Roman" pitchFamily="18" charset="0"/>
                </a:rPr>
                <a:t>. - 500,0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 </a:t>
              </a:r>
            </a:p>
          </p:txBody>
        </p:sp>
      </p:grpSp>
      <p:sp>
        <p:nvSpPr>
          <p:cNvPr id="97283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Управление муниципальным имуществом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Тейковского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 муниципального района </a:t>
            </a:r>
          </a:p>
          <a:p>
            <a:pPr algn="ctr" eaLnBrk="1" hangingPunct="1"/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год  -  2575,0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0,9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altLang="ru-RU" b="1" i="1" dirty="0" smtClean="0">
                <a:latin typeface="Times New Roman" pitchFamily="18" charset="0"/>
              </a:rPr>
              <a:t> </a:t>
            </a:r>
            <a:r>
              <a:rPr lang="ru-RU" altLang="ru-RU" sz="1600" b="1" i="1" dirty="0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 dirty="0">
                <a:latin typeface="Times New Roman" pitchFamily="18" charset="0"/>
              </a:rPr>
              <a:t>);</a:t>
            </a:r>
          </a:p>
          <a:p>
            <a:pPr algn="ctr" eaLnBrk="1" hangingPunct="1"/>
            <a:r>
              <a:rPr lang="ru-RU" altLang="ru-RU" b="1" i="1" dirty="0" smtClean="0">
                <a:latin typeface="Times New Roman" pitchFamily="18" charset="0"/>
              </a:rPr>
              <a:t>2024 </a:t>
            </a:r>
            <a:r>
              <a:rPr lang="ru-RU" altLang="ru-RU" sz="1600" b="1" i="1" dirty="0" smtClean="0">
                <a:latin typeface="Times New Roman" pitchFamily="18" charset="0"/>
              </a:rPr>
              <a:t>г</a:t>
            </a:r>
            <a:r>
              <a:rPr lang="ru-RU" altLang="ru-RU" b="1" i="1" dirty="0">
                <a:latin typeface="Times New Roman" pitchFamily="18" charset="0"/>
              </a:rPr>
              <a:t>. –  2575,0 </a:t>
            </a:r>
            <a:r>
              <a:rPr lang="ru-RU" altLang="ru-RU" sz="1600" b="1" i="1" dirty="0" err="1">
                <a:latin typeface="Times New Roman" pitchFamily="18" charset="0"/>
              </a:rPr>
              <a:t>тыс.руб</a:t>
            </a:r>
            <a:r>
              <a:rPr lang="ru-RU" altLang="ru-RU" sz="1600" b="1" i="1" dirty="0">
                <a:latin typeface="Times New Roman" pitchFamily="18" charset="0"/>
              </a:rPr>
              <a:t>., </a:t>
            </a:r>
            <a:r>
              <a:rPr lang="ru-RU" altLang="ru-RU" b="1" i="1" dirty="0" smtClean="0">
                <a:latin typeface="Times New Roman" pitchFamily="18" charset="0"/>
              </a:rPr>
              <a:t>2025 </a:t>
            </a:r>
            <a:r>
              <a:rPr lang="ru-RU" altLang="ru-RU" b="1" i="1" dirty="0">
                <a:latin typeface="Times New Roman" pitchFamily="18" charset="0"/>
              </a:rPr>
              <a:t>– 1375,0 </a:t>
            </a:r>
            <a:r>
              <a:rPr lang="ru-RU" altLang="ru-RU" sz="1600" b="1" i="1" dirty="0" err="1">
                <a:latin typeface="Times New Roman" pitchFamily="18" charset="0"/>
              </a:rPr>
              <a:t>тыс.руб</a:t>
            </a:r>
            <a:r>
              <a:rPr lang="ru-RU" altLang="ru-RU" sz="1600" b="1" i="1" dirty="0">
                <a:latin typeface="Times New Roman" pitchFamily="18" charset="0"/>
              </a:rPr>
              <a:t>.</a:t>
            </a:r>
          </a:p>
          <a:p>
            <a:pPr algn="ctr" eaLnBrk="1" hangingPunct="1"/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284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7285" name="Text Box 9"/>
          <p:cNvSpPr txBox="1">
            <a:spLocks noChangeArrowheads="1"/>
          </p:cNvSpPr>
          <p:nvPr/>
        </p:nvSpPr>
        <p:spPr bwMode="auto">
          <a:xfrm rot="10800000" flipV="1">
            <a:off x="450056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sz="1600" b="1">
              <a:latin typeface="Times New Roman" pitchFamily="18" charset="0"/>
            </a:endParaRPr>
          </a:p>
          <a:p>
            <a:pPr algn="ctr" eaLnBrk="1" hangingPunct="1"/>
            <a:endParaRPr lang="ru-RU" altLang="ru-RU" sz="1400">
              <a:latin typeface="Times New Roman" pitchFamily="18" charset="0"/>
            </a:endParaRPr>
          </a:p>
          <a:p>
            <a:pPr algn="ctr" eaLnBrk="1" hangingPunct="1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97286" name="Скругленный прямоугольник 6"/>
          <p:cNvGrpSpPr>
            <a:grpSpLocks/>
          </p:cNvGrpSpPr>
          <p:nvPr/>
        </p:nvGrpSpPr>
        <p:grpSpPr bwMode="auto">
          <a:xfrm>
            <a:off x="4859338" y="3789040"/>
            <a:ext cx="3959225" cy="2160910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7288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Подпрограмма «Обеспечение рационального, эффективного использования земельных участков, государственная собственность на которые не разграничена» 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</a:t>
              </a:r>
              <a:r>
                <a:rPr lang="ru-RU" altLang="ru-RU" sz="1600" b="1" dirty="0">
                  <a:latin typeface="Times New Roman" pitchFamily="18" charset="0"/>
                </a:rPr>
                <a:t>– </a:t>
              </a:r>
              <a:r>
                <a:rPr lang="ru-RU" altLang="ru-RU" sz="1600" b="1" dirty="0" smtClean="0">
                  <a:latin typeface="Times New Roman" pitchFamily="18" charset="0"/>
                </a:rPr>
                <a:t>2025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по 875,0 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 ежегодно</a:t>
              </a:r>
              <a:endParaRPr lang="ru-RU" altLang="ru-RU" sz="1600" dirty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cover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2000" b="1" dirty="0">
                <a:latin typeface="Calibri" pitchFamily="34" charset="0"/>
              </a:rPr>
              <a:t> </a:t>
            </a:r>
            <a:r>
              <a:rPr lang="ru-RU" altLang="ru-RU" sz="2000" b="1" dirty="0">
                <a:latin typeface="Times New Roman" pitchFamily="18" charset="0"/>
              </a:rPr>
              <a:t>Основные показатели прогноза социально-экономического развития </a:t>
            </a:r>
            <a:r>
              <a:rPr lang="ru-RU" altLang="ru-RU" sz="2000" b="1" dirty="0" err="1">
                <a:latin typeface="Times New Roman" pitchFamily="18" charset="0"/>
              </a:rPr>
              <a:t>Тейковского</a:t>
            </a:r>
            <a:r>
              <a:rPr lang="ru-RU" altLang="ru-RU" sz="2000" b="1" dirty="0">
                <a:latin typeface="Times New Roman" pitchFamily="18" charset="0"/>
              </a:rPr>
              <a:t> муниципального  района  в </a:t>
            </a:r>
            <a:r>
              <a:rPr lang="ru-RU" altLang="ru-RU" sz="2000" b="1" dirty="0" smtClean="0">
                <a:latin typeface="Times New Roman" pitchFamily="18" charset="0"/>
              </a:rPr>
              <a:t>2023 </a:t>
            </a:r>
            <a:r>
              <a:rPr lang="ru-RU" altLang="ru-RU" sz="2000" b="1" dirty="0">
                <a:latin typeface="Times New Roman" pitchFamily="18" charset="0"/>
              </a:rPr>
              <a:t>год и плановый период </a:t>
            </a:r>
            <a:r>
              <a:rPr lang="ru-RU" altLang="ru-RU" sz="2000" b="1" dirty="0" smtClean="0">
                <a:latin typeface="Times New Roman" pitchFamily="18" charset="0"/>
              </a:rPr>
              <a:t>2024 </a:t>
            </a:r>
            <a:r>
              <a:rPr lang="ru-RU" altLang="ru-RU" sz="2000" b="1" dirty="0">
                <a:latin typeface="Times New Roman" pitchFamily="18" charset="0"/>
              </a:rPr>
              <a:t>и </a:t>
            </a:r>
            <a:r>
              <a:rPr lang="ru-RU" altLang="ru-RU" sz="2000" b="1" dirty="0" smtClean="0">
                <a:latin typeface="Times New Roman" pitchFamily="18" charset="0"/>
              </a:rPr>
              <a:t>2025  </a:t>
            </a:r>
            <a:r>
              <a:rPr lang="ru-RU" altLang="ru-RU" sz="2000" b="1" dirty="0">
                <a:latin typeface="Times New Roman" pitchFamily="18" charset="0"/>
              </a:rPr>
              <a:t>годов</a:t>
            </a:r>
          </a:p>
        </p:txBody>
      </p:sp>
      <p:graphicFrame>
        <p:nvGraphicFramePr>
          <p:cNvPr id="109843" name="Group 2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466016"/>
              </p:ext>
            </p:extLst>
          </p:nvPr>
        </p:nvGraphicFramePr>
        <p:xfrm>
          <a:off x="107950" y="1268413"/>
          <a:ext cx="8928100" cy="5140326"/>
        </p:xfrm>
        <a:graphic>
          <a:graphicData uri="http://schemas.openxmlformats.org/drawingml/2006/table">
            <a:tbl>
              <a:tblPr/>
              <a:tblGrid>
                <a:gridCol w="2239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5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5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5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53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46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Ед-ца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Измер.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2020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(отчет)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2021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(отчет)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(оценка)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2023 год (прогноз)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2024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(прогноз)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2025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(прогноз)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6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отгруженных товаров  собственного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производства, выполненных работ и услуг собственными силами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млн.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658,251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776,633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850,978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885,536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907,320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943,292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Продукция сельского хозяйства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млн.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790,200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1091,900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1108,300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1129,400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1159,000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1196,300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платных услуг населению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млн.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115,591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130,008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211,277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225,433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237,155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248,064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Количество малых и средних предприятий (по состоянию на конец года)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тыс.ед.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0,100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0,100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0,100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0,100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0,103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0,105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Ввод в эксплуатацию жилых домов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тыс.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кв.м.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общ.пл.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2,141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1,923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2,050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2,100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2,100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ll dir="l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8306" name="Скругленный прямоугольник 6"/>
          <p:cNvGrpSpPr>
            <a:grpSpLocks/>
          </p:cNvGrpSpPr>
          <p:nvPr/>
        </p:nvGrpSpPr>
        <p:grpSpPr bwMode="auto">
          <a:xfrm>
            <a:off x="323850" y="2060575"/>
            <a:ext cx="4105275" cy="1800225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8314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Подпрограмма «Развитие муниципальной службы на территории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района» 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</a:t>
              </a:r>
              <a:r>
                <a:rPr lang="ru-RU" altLang="ru-RU" sz="1600" b="1" dirty="0">
                  <a:latin typeface="Times New Roman" pitchFamily="18" charset="0"/>
                </a:rPr>
                <a:t>г. – </a:t>
              </a:r>
              <a:r>
                <a:rPr lang="ru-RU" altLang="ru-RU" sz="1600" b="1" dirty="0" smtClean="0">
                  <a:latin typeface="Times New Roman" pitchFamily="18" charset="0"/>
                </a:rPr>
                <a:t>2025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по 40,0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 ежегодно</a:t>
              </a:r>
              <a:r>
                <a:rPr lang="ru-RU" altLang="ru-RU" sz="1600" dirty="0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98307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Совершенствование местного самоуправления на территории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Тейковского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 муниципального района</a:t>
            </a:r>
          </a:p>
          <a:p>
            <a:pPr algn="ctr" eaLnBrk="1" hangingPunct="1"/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год  -  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,0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0,02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altLang="ru-RU" b="1" i="1" dirty="0">
                <a:latin typeface="Times New Roman" pitchFamily="18" charset="0"/>
              </a:rPr>
              <a:t> </a:t>
            </a:r>
            <a:r>
              <a:rPr lang="ru-RU" altLang="ru-RU" sz="1600" b="1" i="1" dirty="0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 dirty="0">
                <a:latin typeface="Times New Roman" pitchFamily="18" charset="0"/>
              </a:rPr>
              <a:t>);</a:t>
            </a:r>
          </a:p>
          <a:p>
            <a:pPr algn="ctr" eaLnBrk="1" hangingPunct="1"/>
            <a:r>
              <a:rPr lang="ru-RU" altLang="ru-RU" b="1" i="1" dirty="0" smtClean="0">
                <a:latin typeface="Times New Roman" pitchFamily="18" charset="0"/>
              </a:rPr>
              <a:t>2024 </a:t>
            </a:r>
            <a:r>
              <a:rPr lang="ru-RU" altLang="ru-RU" sz="1600" b="1" i="1" dirty="0" smtClean="0">
                <a:latin typeface="Times New Roman" pitchFamily="18" charset="0"/>
              </a:rPr>
              <a:t>г</a:t>
            </a:r>
            <a:r>
              <a:rPr lang="ru-RU" altLang="ru-RU" b="1" i="1" dirty="0">
                <a:latin typeface="Times New Roman" pitchFamily="18" charset="0"/>
              </a:rPr>
              <a:t>. –  </a:t>
            </a:r>
            <a:r>
              <a:rPr lang="ru-RU" altLang="ru-RU" b="1" i="1" dirty="0" smtClean="0">
                <a:latin typeface="Times New Roman" pitchFamily="18" charset="0"/>
              </a:rPr>
              <a:t>50</a:t>
            </a:r>
            <a:r>
              <a:rPr lang="ru-RU" altLang="ru-RU" b="1" i="1" dirty="0" smtClean="0">
                <a:latin typeface="Times New Roman" pitchFamily="18" charset="0"/>
              </a:rPr>
              <a:t>,0 </a:t>
            </a:r>
            <a:r>
              <a:rPr lang="ru-RU" altLang="ru-RU" sz="1600" b="1" i="1" dirty="0" err="1">
                <a:latin typeface="Times New Roman" pitchFamily="18" charset="0"/>
              </a:rPr>
              <a:t>тыс.руб</a:t>
            </a:r>
            <a:r>
              <a:rPr lang="ru-RU" altLang="ru-RU" sz="1600" b="1" i="1" dirty="0">
                <a:latin typeface="Times New Roman" pitchFamily="18" charset="0"/>
              </a:rPr>
              <a:t>., </a:t>
            </a:r>
            <a:r>
              <a:rPr lang="ru-RU" altLang="ru-RU" b="1" i="1" dirty="0" smtClean="0">
                <a:latin typeface="Times New Roman" pitchFamily="18" charset="0"/>
              </a:rPr>
              <a:t>2025 </a:t>
            </a:r>
            <a:r>
              <a:rPr lang="ru-RU" altLang="ru-RU" b="1" i="1" dirty="0">
                <a:latin typeface="Times New Roman" pitchFamily="18" charset="0"/>
              </a:rPr>
              <a:t>– </a:t>
            </a:r>
            <a:r>
              <a:rPr lang="ru-RU" altLang="ru-RU" b="1" i="1" dirty="0" smtClean="0">
                <a:latin typeface="Times New Roman" pitchFamily="18" charset="0"/>
              </a:rPr>
              <a:t>50</a:t>
            </a:r>
            <a:r>
              <a:rPr lang="ru-RU" altLang="ru-RU" b="1" i="1" dirty="0" smtClean="0">
                <a:latin typeface="Times New Roman" pitchFamily="18" charset="0"/>
              </a:rPr>
              <a:t>,0 </a:t>
            </a:r>
            <a:r>
              <a:rPr lang="ru-RU" altLang="ru-RU" sz="1600" b="1" i="1" dirty="0" err="1">
                <a:latin typeface="Times New Roman" pitchFamily="18" charset="0"/>
              </a:rPr>
              <a:t>тыс.руб</a:t>
            </a:r>
            <a:r>
              <a:rPr lang="ru-RU" altLang="ru-RU" sz="1600" b="1" i="1" dirty="0">
                <a:latin typeface="Times New Roman" pitchFamily="18" charset="0"/>
              </a:rPr>
              <a:t>.</a:t>
            </a:r>
          </a:p>
          <a:p>
            <a:pPr algn="ctr" eaLnBrk="1" hangingPunct="1"/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308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8309" name="Text Box 9"/>
          <p:cNvSpPr txBox="1">
            <a:spLocks noChangeArrowheads="1"/>
          </p:cNvSpPr>
          <p:nvPr/>
        </p:nvSpPr>
        <p:spPr bwMode="auto">
          <a:xfrm rot="10800000" flipV="1">
            <a:off x="450056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sz="1600" b="1">
              <a:latin typeface="Times New Roman" pitchFamily="18" charset="0"/>
            </a:endParaRPr>
          </a:p>
          <a:p>
            <a:pPr algn="ctr" eaLnBrk="1" hangingPunct="1"/>
            <a:endParaRPr lang="ru-RU" altLang="ru-RU" sz="1400">
              <a:latin typeface="Times New Roman" pitchFamily="18" charset="0"/>
            </a:endParaRPr>
          </a:p>
          <a:p>
            <a:pPr algn="ctr" eaLnBrk="1" hangingPunct="1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98310" name="Скругленный прямоугольник 6"/>
          <p:cNvGrpSpPr>
            <a:grpSpLocks/>
          </p:cNvGrpSpPr>
          <p:nvPr/>
        </p:nvGrpSpPr>
        <p:grpSpPr bwMode="auto">
          <a:xfrm>
            <a:off x="4859338" y="3500438"/>
            <a:ext cx="3959225" cy="1728787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8312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Подпрограмма «Противодействие коррупции на территории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района» 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</a:t>
              </a:r>
              <a:r>
                <a:rPr lang="ru-RU" altLang="ru-RU" sz="1600" b="1" dirty="0">
                  <a:latin typeface="Times New Roman" pitchFamily="18" charset="0"/>
                </a:rPr>
                <a:t>– </a:t>
              </a:r>
              <a:r>
                <a:rPr lang="ru-RU" altLang="ru-RU" sz="1600" b="1" dirty="0" smtClean="0">
                  <a:latin typeface="Times New Roman" pitchFamily="18" charset="0"/>
                </a:rPr>
                <a:t>2025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по 10,0 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 ежегодно</a:t>
              </a:r>
              <a:endParaRPr lang="ru-RU" altLang="ru-RU" sz="1600" dirty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cover dir="l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9330" name="Скругленный прямоугольник 6"/>
          <p:cNvGrpSpPr>
            <a:grpSpLocks/>
          </p:cNvGrpSpPr>
          <p:nvPr/>
        </p:nvGrpSpPr>
        <p:grpSpPr bwMode="auto">
          <a:xfrm>
            <a:off x="323850" y="2060575"/>
            <a:ext cx="4105275" cy="1655763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9338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Подпрограмма «Повышение качества жизни граждан пожилого возраста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района» 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</a:t>
              </a:r>
              <a:r>
                <a:rPr lang="ru-RU" altLang="ru-RU" sz="1600" b="1" dirty="0">
                  <a:latin typeface="Times New Roman" pitchFamily="18" charset="0"/>
                </a:rPr>
                <a:t>г. – </a:t>
              </a:r>
              <a:r>
                <a:rPr lang="ru-RU" altLang="ru-RU" sz="1600" b="1" dirty="0" smtClean="0">
                  <a:latin typeface="Times New Roman" pitchFamily="18" charset="0"/>
                </a:rPr>
                <a:t>2025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по 80,0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 ежегодно</a:t>
              </a:r>
              <a:r>
                <a:rPr lang="ru-RU" altLang="ru-RU" sz="1600" dirty="0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99331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Поддержка населения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Тейковского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 муниципального района </a:t>
            </a:r>
          </a:p>
          <a:p>
            <a:pPr algn="ctr" eaLnBrk="1" hangingPunct="1"/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год  -  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1949,3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0,7%</a:t>
            </a:r>
            <a:r>
              <a:rPr lang="ru-RU" altLang="ru-RU" b="1" i="1" dirty="0" smtClean="0">
                <a:latin typeface="Times New Roman" pitchFamily="18" charset="0"/>
              </a:rPr>
              <a:t> </a:t>
            </a:r>
            <a:r>
              <a:rPr lang="ru-RU" altLang="ru-RU" sz="1600" b="1" i="1" dirty="0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 dirty="0">
                <a:latin typeface="Times New Roman" pitchFamily="18" charset="0"/>
              </a:rPr>
              <a:t>);</a:t>
            </a:r>
          </a:p>
          <a:p>
            <a:pPr algn="ctr" eaLnBrk="1" hangingPunct="1"/>
            <a:r>
              <a:rPr lang="ru-RU" altLang="ru-RU" b="1" i="1" dirty="0" smtClean="0">
                <a:latin typeface="Times New Roman" pitchFamily="18" charset="0"/>
              </a:rPr>
              <a:t>2024 </a:t>
            </a:r>
            <a:r>
              <a:rPr lang="ru-RU" altLang="ru-RU" sz="1600" b="1" i="1" dirty="0" smtClean="0">
                <a:latin typeface="Times New Roman" pitchFamily="18" charset="0"/>
              </a:rPr>
              <a:t>г</a:t>
            </a:r>
            <a:r>
              <a:rPr lang="ru-RU" altLang="ru-RU" b="1" i="1" dirty="0">
                <a:latin typeface="Times New Roman" pitchFamily="18" charset="0"/>
              </a:rPr>
              <a:t>. –  </a:t>
            </a:r>
            <a:r>
              <a:rPr lang="ru-RU" altLang="ru-RU" b="1" i="1" dirty="0" smtClean="0">
                <a:latin typeface="Times New Roman" pitchFamily="18" charset="0"/>
              </a:rPr>
              <a:t>1014,7 </a:t>
            </a:r>
            <a:r>
              <a:rPr lang="ru-RU" altLang="ru-RU" sz="1600" b="1" i="1" dirty="0" err="1">
                <a:latin typeface="Times New Roman" pitchFamily="18" charset="0"/>
              </a:rPr>
              <a:t>тыс.руб</a:t>
            </a:r>
            <a:r>
              <a:rPr lang="ru-RU" altLang="ru-RU" sz="1600" b="1" i="1" dirty="0">
                <a:latin typeface="Times New Roman" pitchFamily="18" charset="0"/>
              </a:rPr>
              <a:t>., </a:t>
            </a:r>
            <a:r>
              <a:rPr lang="ru-RU" altLang="ru-RU" b="1" i="1" dirty="0" smtClean="0">
                <a:latin typeface="Times New Roman" pitchFamily="18" charset="0"/>
              </a:rPr>
              <a:t>2025 г. </a:t>
            </a:r>
            <a:r>
              <a:rPr lang="ru-RU" altLang="ru-RU" b="1" i="1" dirty="0">
                <a:latin typeface="Times New Roman" pitchFamily="18" charset="0"/>
              </a:rPr>
              <a:t>– </a:t>
            </a:r>
            <a:r>
              <a:rPr lang="ru-RU" altLang="ru-RU" b="1" i="1" dirty="0" smtClean="0">
                <a:latin typeface="Times New Roman" pitchFamily="18" charset="0"/>
              </a:rPr>
              <a:t>1014,7</a:t>
            </a:r>
            <a:r>
              <a:rPr lang="ru-RU" altLang="ru-RU" b="1" i="1" dirty="0" smtClean="0">
                <a:latin typeface="Times New Roman" pitchFamily="18" charset="0"/>
              </a:rPr>
              <a:t> </a:t>
            </a:r>
            <a:r>
              <a:rPr lang="ru-RU" altLang="ru-RU" sz="1600" b="1" i="1" dirty="0" err="1">
                <a:latin typeface="Times New Roman" pitchFamily="18" charset="0"/>
              </a:rPr>
              <a:t>тыс.руб</a:t>
            </a:r>
            <a:r>
              <a:rPr lang="ru-RU" altLang="ru-RU" sz="1600" b="1" i="1" dirty="0">
                <a:latin typeface="Times New Roman" pitchFamily="18" charset="0"/>
              </a:rPr>
              <a:t>.</a:t>
            </a:r>
          </a:p>
          <a:p>
            <a:pPr algn="ctr" eaLnBrk="1" hangingPunct="1"/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332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9333" name="Text Box 9"/>
          <p:cNvSpPr txBox="1">
            <a:spLocks noChangeArrowheads="1"/>
          </p:cNvSpPr>
          <p:nvPr/>
        </p:nvSpPr>
        <p:spPr bwMode="auto">
          <a:xfrm rot="10800000" flipV="1">
            <a:off x="450056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sz="1600" b="1">
              <a:latin typeface="Times New Roman" pitchFamily="18" charset="0"/>
            </a:endParaRPr>
          </a:p>
          <a:p>
            <a:pPr algn="ctr" eaLnBrk="1" hangingPunct="1"/>
            <a:endParaRPr lang="ru-RU" altLang="ru-RU" sz="1400">
              <a:latin typeface="Times New Roman" pitchFamily="18" charset="0"/>
            </a:endParaRPr>
          </a:p>
          <a:p>
            <a:pPr algn="ctr" eaLnBrk="1" hangingPunct="1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99334" name="Скругленный прямоугольник 6"/>
          <p:cNvGrpSpPr>
            <a:grpSpLocks/>
          </p:cNvGrpSpPr>
          <p:nvPr/>
        </p:nvGrpSpPr>
        <p:grpSpPr bwMode="auto">
          <a:xfrm>
            <a:off x="4859338" y="3500438"/>
            <a:ext cx="3959225" cy="1944687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9336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Подпрограмма «Повышение качества жизни детей-сирот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района» 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г. </a:t>
              </a:r>
              <a:r>
                <a:rPr lang="ru-RU" altLang="ru-RU" sz="1600" b="1" dirty="0">
                  <a:latin typeface="Times New Roman" pitchFamily="18" charset="0"/>
                </a:rPr>
                <a:t>– </a:t>
              </a:r>
              <a:r>
                <a:rPr lang="ru-RU" altLang="ru-RU" sz="1600" b="1" dirty="0" smtClean="0">
                  <a:latin typeface="Times New Roman" pitchFamily="18" charset="0"/>
                </a:rPr>
                <a:t>1869,3</a:t>
              </a:r>
              <a:r>
                <a:rPr lang="ru-RU" altLang="ru-RU" sz="1600" b="1" dirty="0" smtClean="0">
                  <a:latin typeface="Times New Roman" pitchFamily="18" charset="0"/>
                </a:rPr>
                <a:t>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., </a:t>
              </a:r>
              <a:r>
                <a:rPr lang="ru-RU" altLang="ru-RU" sz="1600" b="1" dirty="0" smtClean="0">
                  <a:latin typeface="Times New Roman" pitchFamily="18" charset="0"/>
                </a:rPr>
                <a:t>2024 </a:t>
              </a:r>
              <a:r>
                <a:rPr lang="ru-RU" altLang="ru-RU" sz="1600" b="1" dirty="0">
                  <a:latin typeface="Times New Roman" pitchFamily="18" charset="0"/>
                </a:rPr>
                <a:t>г. – </a:t>
              </a:r>
              <a:r>
                <a:rPr lang="ru-RU" altLang="ru-RU" sz="1600" b="1" dirty="0" smtClean="0">
                  <a:latin typeface="Times New Roman" pitchFamily="18" charset="0"/>
                </a:rPr>
                <a:t>934,7</a:t>
              </a:r>
              <a:r>
                <a:rPr lang="ru-RU" altLang="ru-RU" sz="1600" b="1" dirty="0" smtClean="0">
                  <a:latin typeface="Times New Roman" pitchFamily="18" charset="0"/>
                </a:rPr>
                <a:t>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., </a:t>
              </a:r>
              <a:r>
                <a:rPr lang="ru-RU" altLang="ru-RU" sz="1600" b="1" dirty="0" smtClean="0">
                  <a:latin typeface="Times New Roman" pitchFamily="18" charset="0"/>
                </a:rPr>
                <a:t>2025 </a:t>
              </a:r>
              <a:r>
                <a:rPr lang="ru-RU" altLang="ru-RU" sz="1600" b="1" dirty="0">
                  <a:latin typeface="Times New Roman" pitchFamily="18" charset="0"/>
                </a:rPr>
                <a:t>г. – </a:t>
              </a:r>
              <a:r>
                <a:rPr lang="ru-RU" altLang="ru-RU" sz="1600" b="1" dirty="0" smtClean="0">
                  <a:latin typeface="Times New Roman" pitchFamily="18" charset="0"/>
                </a:rPr>
                <a:t>934,7</a:t>
              </a:r>
              <a:r>
                <a:rPr lang="ru-RU" altLang="ru-RU" sz="1600" b="1" dirty="0" smtClean="0">
                  <a:latin typeface="Times New Roman" pitchFamily="18" charset="0"/>
                </a:rPr>
                <a:t> 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 </a:t>
              </a:r>
              <a:endParaRPr lang="ru-RU" altLang="ru-RU" sz="1600" dirty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cover dir="l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0354" name="Скругленный прямоугольник 6"/>
          <p:cNvGrpSpPr>
            <a:grpSpLocks/>
          </p:cNvGrpSpPr>
          <p:nvPr/>
        </p:nvGrpSpPr>
        <p:grpSpPr bwMode="auto">
          <a:xfrm>
            <a:off x="323850" y="2060575"/>
            <a:ext cx="4105275" cy="1873250"/>
            <a:chOff x="2842" y="2452"/>
            <a:chExt cx="2707" cy="582"/>
          </a:xfrm>
        </p:grpSpPr>
        <p:pic>
          <p:nvPicPr>
            <p:cNvPr id="3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100365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Подпрограмма «Информатизация, техническое и программное обеспечение, обслуживание и сопровождение информационных систем» 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</a:t>
              </a:r>
              <a:r>
                <a:rPr lang="ru-RU" altLang="ru-RU" sz="1600" b="1" dirty="0">
                  <a:latin typeface="Times New Roman" pitchFamily="18" charset="0"/>
                </a:rPr>
                <a:t>г. – </a:t>
              </a:r>
              <a:r>
                <a:rPr lang="ru-RU" altLang="ru-RU" sz="1600" b="1" dirty="0" smtClean="0">
                  <a:latin typeface="Times New Roman" pitchFamily="18" charset="0"/>
                </a:rPr>
                <a:t>2025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по 1000,0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 ежегодно</a:t>
              </a:r>
              <a:r>
                <a:rPr lang="ru-RU" altLang="ru-RU" sz="1600" dirty="0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100355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Открытый и безопасный район</a:t>
            </a:r>
          </a:p>
          <a:p>
            <a:pPr algn="ctr" eaLnBrk="1" hangingPunct="1"/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год  -  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2086,7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0,8%</a:t>
            </a:r>
            <a:r>
              <a:rPr lang="ru-RU" altLang="ru-RU" b="1" i="1" dirty="0" smtClean="0">
                <a:latin typeface="Times New Roman" pitchFamily="18" charset="0"/>
              </a:rPr>
              <a:t> </a:t>
            </a:r>
            <a:r>
              <a:rPr lang="ru-RU" altLang="ru-RU" sz="1600" b="1" i="1" dirty="0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 dirty="0">
                <a:latin typeface="Times New Roman" pitchFamily="18" charset="0"/>
              </a:rPr>
              <a:t>);</a:t>
            </a:r>
          </a:p>
          <a:p>
            <a:pPr algn="ctr" eaLnBrk="1" hangingPunct="1"/>
            <a:r>
              <a:rPr lang="ru-RU" altLang="ru-RU" b="1" i="1" dirty="0" smtClean="0">
                <a:latin typeface="Times New Roman" pitchFamily="18" charset="0"/>
              </a:rPr>
              <a:t>2024 </a:t>
            </a:r>
            <a:r>
              <a:rPr lang="ru-RU" altLang="ru-RU" sz="1600" b="1" i="1" dirty="0" smtClean="0">
                <a:latin typeface="Times New Roman" pitchFamily="18" charset="0"/>
              </a:rPr>
              <a:t>г</a:t>
            </a:r>
            <a:r>
              <a:rPr lang="ru-RU" altLang="ru-RU" b="1" i="1" dirty="0">
                <a:latin typeface="Times New Roman" pitchFamily="18" charset="0"/>
              </a:rPr>
              <a:t>. –  </a:t>
            </a:r>
            <a:r>
              <a:rPr lang="ru-RU" altLang="ru-RU" b="1" i="1" dirty="0" smtClean="0">
                <a:latin typeface="Times New Roman" pitchFamily="18" charset="0"/>
              </a:rPr>
              <a:t>2118,2 </a:t>
            </a:r>
            <a:r>
              <a:rPr lang="ru-RU" altLang="ru-RU" sz="1600" b="1" i="1" dirty="0" err="1">
                <a:latin typeface="Times New Roman" pitchFamily="18" charset="0"/>
              </a:rPr>
              <a:t>тыс.руб</a:t>
            </a:r>
            <a:r>
              <a:rPr lang="ru-RU" altLang="ru-RU" sz="1600" b="1" i="1" dirty="0">
                <a:latin typeface="Times New Roman" pitchFamily="18" charset="0"/>
              </a:rPr>
              <a:t>., </a:t>
            </a:r>
            <a:r>
              <a:rPr lang="ru-RU" altLang="ru-RU" b="1" i="1" dirty="0" smtClean="0">
                <a:latin typeface="Times New Roman" pitchFamily="18" charset="0"/>
              </a:rPr>
              <a:t>2025 г. </a:t>
            </a:r>
            <a:r>
              <a:rPr lang="ru-RU" altLang="ru-RU" b="1" i="1" dirty="0">
                <a:latin typeface="Times New Roman" pitchFamily="18" charset="0"/>
              </a:rPr>
              <a:t>– </a:t>
            </a:r>
            <a:r>
              <a:rPr lang="ru-RU" altLang="ru-RU" b="1" i="1" dirty="0" smtClean="0">
                <a:latin typeface="Times New Roman" pitchFamily="18" charset="0"/>
              </a:rPr>
              <a:t>2118,2 </a:t>
            </a:r>
            <a:r>
              <a:rPr lang="ru-RU" altLang="ru-RU" sz="1600" b="1" i="1" dirty="0" err="1" smtClean="0">
                <a:latin typeface="Times New Roman" pitchFamily="18" charset="0"/>
              </a:rPr>
              <a:t>тыс.руб</a:t>
            </a:r>
            <a:r>
              <a:rPr lang="ru-RU" altLang="ru-RU" sz="1600" b="1" i="1" dirty="0">
                <a:latin typeface="Times New Roman" pitchFamily="18" charset="0"/>
              </a:rPr>
              <a:t>.</a:t>
            </a:r>
          </a:p>
          <a:p>
            <a:pPr algn="ctr" eaLnBrk="1" hangingPunct="1"/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356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100357" name="Text Box 9"/>
          <p:cNvSpPr txBox="1">
            <a:spLocks noChangeArrowheads="1"/>
          </p:cNvSpPr>
          <p:nvPr/>
        </p:nvSpPr>
        <p:spPr bwMode="auto">
          <a:xfrm rot="10800000" flipV="1">
            <a:off x="474821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sz="1600" b="1">
              <a:latin typeface="Times New Roman" pitchFamily="18" charset="0"/>
            </a:endParaRPr>
          </a:p>
          <a:p>
            <a:pPr algn="ctr" eaLnBrk="1" hangingPunct="1"/>
            <a:endParaRPr lang="ru-RU" altLang="ru-RU" sz="1400">
              <a:latin typeface="Times New Roman" pitchFamily="18" charset="0"/>
            </a:endParaRPr>
          </a:p>
          <a:p>
            <a:pPr algn="ctr" eaLnBrk="1" hangingPunct="1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100358" name="Скругленный прямоугольник 6"/>
          <p:cNvGrpSpPr>
            <a:grpSpLocks/>
          </p:cNvGrpSpPr>
          <p:nvPr/>
        </p:nvGrpSpPr>
        <p:grpSpPr bwMode="auto">
          <a:xfrm>
            <a:off x="4859338" y="2997200"/>
            <a:ext cx="3959225" cy="1871663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100363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Подпрограмма «Профилактика правонарушений и наркомании, борьба с преступностью и обеспечение безопасности граждан» 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г. </a:t>
              </a:r>
              <a:r>
                <a:rPr lang="ru-RU" altLang="ru-RU" sz="1600" b="1" dirty="0">
                  <a:latin typeface="Times New Roman" pitchFamily="18" charset="0"/>
                </a:rPr>
                <a:t>– </a:t>
              </a:r>
              <a:r>
                <a:rPr lang="ru-RU" altLang="ru-RU" sz="1600" b="1" dirty="0" smtClean="0">
                  <a:latin typeface="Times New Roman" pitchFamily="18" charset="0"/>
                </a:rPr>
                <a:t>686,7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., </a:t>
              </a:r>
              <a:r>
                <a:rPr lang="ru-RU" altLang="ru-RU" sz="1600" b="1" dirty="0" smtClean="0">
                  <a:latin typeface="Times New Roman" pitchFamily="18" charset="0"/>
                </a:rPr>
                <a:t>2024 г. </a:t>
              </a:r>
              <a:r>
                <a:rPr lang="ru-RU" altLang="ru-RU" sz="1600" b="1" dirty="0">
                  <a:latin typeface="Times New Roman" pitchFamily="18" charset="0"/>
                </a:rPr>
                <a:t>– </a:t>
              </a:r>
              <a:r>
                <a:rPr lang="ru-RU" altLang="ru-RU" sz="1600" b="1" dirty="0" smtClean="0">
                  <a:latin typeface="Times New Roman" pitchFamily="18" charset="0"/>
                </a:rPr>
                <a:t>2025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– </a:t>
              </a:r>
              <a:r>
                <a:rPr lang="ru-RU" altLang="ru-RU" sz="1600" b="1" dirty="0" smtClean="0">
                  <a:latin typeface="Times New Roman" pitchFamily="18" charset="0"/>
                </a:rPr>
                <a:t>718,2</a:t>
              </a:r>
              <a:r>
                <a:rPr lang="ru-RU" altLang="ru-RU" sz="1600" b="1" dirty="0" smtClean="0">
                  <a:latin typeface="Times New Roman" pitchFamily="18" charset="0"/>
                </a:rPr>
                <a:t>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 ежегодно </a:t>
              </a:r>
              <a:endParaRPr lang="ru-RU" altLang="ru-RU" sz="1600" dirty="0">
                <a:latin typeface="Times New Roman" pitchFamily="18" charset="0"/>
              </a:endParaRPr>
            </a:p>
          </p:txBody>
        </p:sp>
      </p:grpSp>
      <p:grpSp>
        <p:nvGrpSpPr>
          <p:cNvPr id="100359" name="Скругленный прямоугольник 6"/>
          <p:cNvGrpSpPr>
            <a:grpSpLocks/>
          </p:cNvGrpSpPr>
          <p:nvPr/>
        </p:nvGrpSpPr>
        <p:grpSpPr bwMode="auto">
          <a:xfrm>
            <a:off x="250825" y="4221163"/>
            <a:ext cx="4105275" cy="1873250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100361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Подпрограмма «Повышение уровня информационной открытости органов местного самоуправления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района» 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2023г</a:t>
              </a:r>
              <a:r>
                <a:rPr lang="ru-RU" altLang="ru-RU" sz="1600" b="1" dirty="0">
                  <a:latin typeface="Times New Roman" pitchFamily="18" charset="0"/>
                </a:rPr>
                <a:t>. – </a:t>
              </a:r>
              <a:r>
                <a:rPr lang="ru-RU" altLang="ru-RU" sz="1600" b="1" dirty="0" smtClean="0">
                  <a:latin typeface="Times New Roman" pitchFamily="18" charset="0"/>
                </a:rPr>
                <a:t>2025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по 400,0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 ежегодно</a:t>
              </a:r>
              <a:r>
                <a:rPr lang="ru-RU" altLang="ru-RU" sz="1600" dirty="0">
                  <a:latin typeface="Times New Roman" pitchFamily="18" charset="0"/>
                </a:rPr>
                <a:t> </a:t>
              </a:r>
            </a:p>
          </p:txBody>
        </p:sp>
      </p:grpSp>
    </p:spTree>
  </p:cSld>
  <p:clrMapOvr>
    <a:masterClrMapping/>
  </p:clrMapOvr>
  <p:transition spd="slow">
    <p:cover dir="l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Заголовок 1"/>
          <p:cNvSpPr txBox="1">
            <a:spLocks/>
          </p:cNvSpPr>
          <p:nvPr/>
        </p:nvSpPr>
        <p:spPr bwMode="auto">
          <a:xfrm>
            <a:off x="0" y="115887"/>
            <a:ext cx="9144000" cy="1081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Непрограммные направления деятельности</a:t>
            </a:r>
          </a:p>
          <a:p>
            <a:pPr algn="ctr" eaLnBrk="1" hangingPunct="1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год –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49218,9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hangingPunct="1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год –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     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год – 34087,3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1378" name="Скругленный прямоугольник 3"/>
          <p:cNvGrpSpPr>
            <a:grpSpLocks/>
          </p:cNvGrpSpPr>
          <p:nvPr/>
        </p:nvGrpSpPr>
        <p:grpSpPr bwMode="auto">
          <a:xfrm>
            <a:off x="323850" y="2781300"/>
            <a:ext cx="4105275" cy="1871663"/>
            <a:chOff x="42" y="2454"/>
            <a:chExt cx="2681" cy="378"/>
          </a:xfrm>
        </p:grpSpPr>
        <p:pic>
          <p:nvPicPr>
            <p:cNvPr id="101394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395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Обеспечение функций администрации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– 2025 </a:t>
              </a:r>
              <a:r>
                <a:rPr lang="ru-RU" altLang="ru-RU" sz="1600" b="1" dirty="0" err="1" smtClean="0">
                  <a:latin typeface="Times New Roman" pitchFamily="18" charset="0"/>
                </a:rPr>
                <a:t>г.г</a:t>
              </a:r>
              <a:r>
                <a:rPr lang="ru-RU" altLang="ru-RU" sz="1600" b="1" dirty="0" smtClean="0">
                  <a:latin typeface="Times New Roman" pitchFamily="18" charset="0"/>
                </a:rPr>
                <a:t>. </a:t>
              </a:r>
              <a:r>
                <a:rPr lang="ru-RU" altLang="ru-RU" sz="1600" dirty="0" smtClean="0">
                  <a:latin typeface="Times New Roman" pitchFamily="18" charset="0"/>
                </a:rPr>
                <a:t>по </a:t>
              </a:r>
              <a:r>
                <a:rPr lang="ru-RU" altLang="ru-RU" sz="1600" dirty="0" smtClean="0">
                  <a:latin typeface="Times New Roman" pitchFamily="18" charset="0"/>
                </a:rPr>
                <a:t> </a:t>
              </a:r>
              <a:r>
                <a:rPr lang="ru-RU" altLang="ru-RU" sz="1600" b="1" dirty="0" smtClean="0">
                  <a:latin typeface="Times New Roman" pitchFamily="18" charset="0"/>
                </a:rPr>
                <a:t>19266,4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 smtClean="0">
                  <a:latin typeface="Times New Roman" pitchFamily="18" charset="0"/>
                </a:rPr>
                <a:t>. ежегодно </a:t>
              </a:r>
              <a:endParaRPr lang="ru-RU" altLang="ru-RU" sz="1600" b="1" dirty="0">
                <a:latin typeface="Times New Roman" pitchFamily="18" charset="0"/>
              </a:endParaRPr>
            </a:p>
            <a:p>
              <a:pPr algn="ctr" eaLnBrk="1" hangingPunct="1"/>
              <a:endParaRPr lang="ru-RU" altLang="ru-RU" sz="1400" dirty="0">
                <a:latin typeface="Times New Roman" pitchFamily="18" charset="0"/>
              </a:endParaRPr>
            </a:p>
          </p:txBody>
        </p:sp>
      </p:grpSp>
      <p:grpSp>
        <p:nvGrpSpPr>
          <p:cNvPr id="101379" name="Скругленный прямоугольник 9"/>
          <p:cNvGrpSpPr>
            <a:grpSpLocks/>
          </p:cNvGrpSpPr>
          <p:nvPr/>
        </p:nvGrpSpPr>
        <p:grpSpPr bwMode="auto">
          <a:xfrm>
            <a:off x="323850" y="4941888"/>
            <a:ext cx="4148138" cy="1727200"/>
            <a:chOff x="84" y="2880"/>
            <a:chExt cx="2581" cy="389"/>
          </a:xfrm>
        </p:grpSpPr>
        <p:pic>
          <p:nvPicPr>
            <p:cNvPr id="101392" name="Скругленный прямоугольник 9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2880"/>
              <a:ext cx="2581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393" name="Text Box 18"/>
            <p:cNvSpPr txBox="1">
              <a:spLocks noChangeArrowheads="1"/>
            </p:cNvSpPr>
            <p:nvPr/>
          </p:nvSpPr>
          <p:spPr bwMode="auto">
            <a:xfrm>
              <a:off x="84" y="2903"/>
              <a:ext cx="252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  <a:cs typeface="Times New Roman" pitchFamily="18" charset="0"/>
                </a:rPr>
                <a:t>Обеспечение функций финансового органа администрации </a:t>
              </a:r>
              <a:r>
                <a:rPr lang="ru-RU" altLang="ru-RU" sz="1600" dirty="0" err="1">
                  <a:latin typeface="Times New Roman" pitchFamily="18" charset="0"/>
                  <a:cs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  <a:cs typeface="Times New Roman" pitchFamily="18" charset="0"/>
                </a:rPr>
                <a:t> муниципального района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  <a:cs typeface="Times New Roman" pitchFamily="18" charset="0"/>
                </a:rPr>
                <a:t>2023 -2025 </a:t>
              </a:r>
              <a:r>
                <a:rPr lang="ru-RU" altLang="ru-RU" sz="1600" b="1" dirty="0" err="1" smtClean="0">
                  <a:latin typeface="Times New Roman" pitchFamily="18" charset="0"/>
                  <a:cs typeface="Times New Roman" pitchFamily="18" charset="0"/>
                </a:rPr>
                <a:t>г.г</a:t>
              </a:r>
              <a:r>
                <a:rPr lang="ru-RU" altLang="ru-RU" sz="1600" b="1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r>
                <a:rPr lang="ru-RU" altLang="ru-RU" sz="16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altLang="ru-RU" sz="1600" b="1" dirty="0">
                  <a:latin typeface="Times New Roman" pitchFamily="18" charset="0"/>
                  <a:cs typeface="Times New Roman" pitchFamily="18" charset="0"/>
                </a:rPr>
                <a:t>по </a:t>
              </a:r>
              <a:r>
                <a:rPr lang="ru-RU" altLang="ru-RU" sz="1600" b="1" dirty="0" smtClean="0">
                  <a:latin typeface="Times New Roman" pitchFamily="18" charset="0"/>
                  <a:cs typeface="Times New Roman" pitchFamily="18" charset="0"/>
                </a:rPr>
                <a:t>4707,3 </a:t>
              </a:r>
              <a:r>
                <a:rPr lang="ru-RU" altLang="ru-RU" sz="1600" b="1" dirty="0" err="1">
                  <a:latin typeface="Times New Roman" pitchFamily="18" charset="0"/>
                  <a:cs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ru-RU" altLang="ru-RU" sz="1600" b="1" dirty="0" smtClean="0">
                  <a:latin typeface="Times New Roman" pitchFamily="18" charset="0"/>
                  <a:cs typeface="Times New Roman" pitchFamily="18" charset="0"/>
                </a:rPr>
                <a:t>ежегодно</a:t>
              </a:r>
              <a:endParaRPr lang="ru-RU" altLang="ru-RU" sz="1600" b="1" dirty="0"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/>
              <a:endParaRPr lang="ru-RU" altLang="ru-RU" sz="1200" dirty="0"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/>
              <a:endParaRPr lang="ru-RU" altLang="ru-RU" sz="1400" b="1" dirty="0"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/>
              <a:endParaRPr lang="ru-RU" altLang="ru-RU" sz="1200" dirty="0"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/>
              <a:endParaRPr lang="ru-RU" altLang="ru-RU" sz="1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1380" name="Скругленный прямоугольник 11"/>
          <p:cNvGrpSpPr>
            <a:grpSpLocks/>
          </p:cNvGrpSpPr>
          <p:nvPr/>
        </p:nvGrpSpPr>
        <p:grpSpPr bwMode="auto">
          <a:xfrm>
            <a:off x="4643438" y="1125538"/>
            <a:ext cx="4324350" cy="1366837"/>
            <a:chOff x="2842" y="1632"/>
            <a:chExt cx="2707" cy="746"/>
          </a:xfrm>
        </p:grpSpPr>
        <p:pic>
          <p:nvPicPr>
            <p:cNvPr id="10257" name="Скругленный прямоугольник 11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42" y="1632"/>
              <a:ext cx="2707" cy="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>
                  <a:lumMod val="50000"/>
                  <a:lumOff val="50000"/>
                </a:schemeClr>
              </a:outerShdw>
            </a:effectLst>
          </p:spPr>
        </p:pic>
        <p:sp>
          <p:nvSpPr>
            <p:cNvPr id="101391" name="Text Box 21"/>
            <p:cNvSpPr txBox="1">
              <a:spLocks noChangeArrowheads="1"/>
            </p:cNvSpPr>
            <p:nvPr/>
          </p:nvSpPr>
          <p:spPr bwMode="auto">
            <a:xfrm>
              <a:off x="2881" y="1671"/>
              <a:ext cx="2626" cy="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Резервный фонд администрации </a:t>
              </a:r>
              <a:r>
                <a:rPr lang="ru-RU" altLang="ru-RU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Тейковского</a:t>
              </a:r>
              <a:r>
                <a:rPr lang="ru-RU" alt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муниципального района </a:t>
              </a:r>
            </a:p>
            <a:p>
              <a:pPr algn="ctr" eaLnBrk="1" hangingPunct="1"/>
              <a:r>
                <a:rPr lang="ru-RU" alt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2023 г. </a:t>
              </a:r>
              <a:r>
                <a:rPr lang="ru-RU" alt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 </a:t>
              </a: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2358,5</a:t>
              </a: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altLang="ru-RU" sz="16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т.р</a:t>
              </a:r>
              <a:r>
                <a:rPr lang="ru-RU" alt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.; </a:t>
              </a: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2024 г. </a:t>
              </a:r>
              <a:r>
                <a:rPr lang="ru-RU" alt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 </a:t>
              </a: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3694,9</a:t>
              </a: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altLang="ru-RU" sz="16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т.р</a:t>
              </a:r>
              <a:r>
                <a:rPr lang="ru-RU" alt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.;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2025 г. </a:t>
              </a:r>
              <a:r>
                <a:rPr lang="ru-RU" alt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 </a:t>
              </a: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4316,6</a:t>
              </a: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altLang="ru-RU" sz="16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тыс.руб</a:t>
              </a:r>
              <a:r>
                <a:rPr lang="ru-RU" alt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</p:txBody>
        </p:sp>
      </p:grpSp>
      <p:grpSp>
        <p:nvGrpSpPr>
          <p:cNvPr id="101381" name="Скругленный прямоугольник 4"/>
          <p:cNvGrpSpPr>
            <a:grpSpLocks/>
          </p:cNvGrpSpPr>
          <p:nvPr/>
        </p:nvGrpSpPr>
        <p:grpSpPr bwMode="auto">
          <a:xfrm>
            <a:off x="250825" y="1125538"/>
            <a:ext cx="4103688" cy="1295400"/>
            <a:chOff x="40" y="1966"/>
            <a:chExt cx="2663" cy="380"/>
          </a:xfrm>
        </p:grpSpPr>
        <p:pic>
          <p:nvPicPr>
            <p:cNvPr id="101388" name="Скругленный прямоугольник 4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40" y="1966"/>
              <a:ext cx="2663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389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419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Функционирование высшего должностного лица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    </a:t>
              </a:r>
            </a:p>
            <a:p>
              <a:pPr algn="ctr" eaLnBrk="1" hangingPunct="1"/>
              <a:r>
                <a:rPr lang="ru-RU" altLang="ru-RU" sz="1600" b="1" dirty="0">
                  <a:latin typeface="Times New Roman" pitchFamily="18" charset="0"/>
                </a:rPr>
                <a:t>ежегодно по  </a:t>
              </a:r>
              <a:r>
                <a:rPr lang="ru-RU" altLang="ru-RU" sz="1600" b="1" dirty="0" smtClean="0">
                  <a:latin typeface="Times New Roman" pitchFamily="18" charset="0"/>
                </a:rPr>
                <a:t>1586,4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 </a:t>
              </a:r>
            </a:p>
          </p:txBody>
        </p:sp>
      </p:grpSp>
      <p:grpSp>
        <p:nvGrpSpPr>
          <p:cNvPr id="101382" name="Скругленный прямоугольник 3"/>
          <p:cNvGrpSpPr>
            <a:grpSpLocks/>
          </p:cNvGrpSpPr>
          <p:nvPr/>
        </p:nvGrpSpPr>
        <p:grpSpPr bwMode="auto">
          <a:xfrm>
            <a:off x="4716463" y="2565400"/>
            <a:ext cx="4141787" cy="1943100"/>
            <a:chOff x="42" y="2454"/>
            <a:chExt cx="2681" cy="378"/>
          </a:xfrm>
        </p:grpSpPr>
        <p:pic>
          <p:nvPicPr>
            <p:cNvPr id="10138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387" name="Text Box 6"/>
            <p:cNvSpPr txBox="1">
              <a:spLocks noChangeArrowheads="1"/>
            </p:cNvSpPr>
            <p:nvPr/>
          </p:nvSpPr>
          <p:spPr bwMode="auto">
            <a:xfrm>
              <a:off x="118" y="2525"/>
              <a:ext cx="2412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Обеспечение функций отдела образования администрации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2023-2025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по  </a:t>
              </a:r>
              <a:r>
                <a:rPr lang="ru-RU" altLang="ru-RU" sz="1600" b="1" dirty="0" smtClean="0">
                  <a:latin typeface="Times New Roman" pitchFamily="18" charset="0"/>
                </a:rPr>
                <a:t>1778,4 </a:t>
              </a:r>
              <a:r>
                <a:rPr lang="ru-RU" altLang="ru-RU" sz="1600" b="1" dirty="0" err="1">
                  <a:latin typeface="Times New Roman" pitchFamily="18" charset="0"/>
                </a:rPr>
                <a:t>т.руб</a:t>
              </a:r>
              <a:r>
                <a:rPr lang="ru-RU" altLang="ru-RU" sz="1600" b="1" dirty="0">
                  <a:latin typeface="Times New Roman" pitchFamily="18" charset="0"/>
                </a:rPr>
                <a:t>. ежегодно</a:t>
              </a:r>
            </a:p>
            <a:p>
              <a:pPr algn="ctr" eaLnBrk="1" hangingPunct="1"/>
              <a:endParaRPr lang="ru-RU" altLang="ru-RU" sz="1400" dirty="0">
                <a:latin typeface="Times New Roman" pitchFamily="18" charset="0"/>
              </a:endParaRPr>
            </a:p>
          </p:txBody>
        </p:sp>
      </p:grpSp>
      <p:grpSp>
        <p:nvGrpSpPr>
          <p:cNvPr id="101383" name="Скругленный прямоугольник 9"/>
          <p:cNvGrpSpPr>
            <a:grpSpLocks/>
          </p:cNvGrpSpPr>
          <p:nvPr/>
        </p:nvGrpSpPr>
        <p:grpSpPr bwMode="auto">
          <a:xfrm>
            <a:off x="4716463" y="4797425"/>
            <a:ext cx="4103687" cy="1655763"/>
            <a:chOff x="84" y="2880"/>
            <a:chExt cx="2581" cy="389"/>
          </a:xfrm>
        </p:grpSpPr>
        <p:pic>
          <p:nvPicPr>
            <p:cNvPr id="101384" name="Скругленный прямоугольник 9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2880"/>
              <a:ext cx="2581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385" name="Text Box 18"/>
            <p:cNvSpPr txBox="1">
              <a:spLocks noChangeArrowheads="1"/>
            </p:cNvSpPr>
            <p:nvPr/>
          </p:nvSpPr>
          <p:spPr bwMode="auto">
            <a:xfrm>
              <a:off x="84" y="2903"/>
              <a:ext cx="252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  <a:cs typeface="Times New Roman" pitchFamily="18" charset="0"/>
                </a:rPr>
                <a:t>Обеспечение функций отделов администрации </a:t>
              </a:r>
              <a:r>
                <a:rPr lang="ru-RU" altLang="ru-RU" sz="1600" dirty="0" err="1">
                  <a:latin typeface="Times New Roman" pitchFamily="18" charset="0"/>
                  <a:cs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  <a:cs typeface="Times New Roman" pitchFamily="18" charset="0"/>
                </a:rPr>
                <a:t> муниципального </a:t>
              </a:r>
              <a:r>
                <a:rPr lang="ru-RU" altLang="ru-RU" sz="1600" dirty="0" smtClean="0">
                  <a:latin typeface="Times New Roman" pitchFamily="18" charset="0"/>
                  <a:cs typeface="Times New Roman" pitchFamily="18" charset="0"/>
                </a:rPr>
                <a:t>района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  <a:cs typeface="Times New Roman" pitchFamily="18" charset="0"/>
                </a:rPr>
                <a:t>2023-2025 </a:t>
              </a:r>
              <a:r>
                <a:rPr lang="ru-RU" altLang="ru-RU" sz="1600" b="1" dirty="0" err="1" smtClean="0">
                  <a:latin typeface="Times New Roman" pitchFamily="18" charset="0"/>
                  <a:cs typeface="Times New Roman" pitchFamily="18" charset="0"/>
                </a:rPr>
                <a:t>г.г</a:t>
              </a:r>
              <a:r>
                <a:rPr lang="ru-RU" altLang="ru-RU" sz="1600" b="1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r>
                <a:rPr lang="ru-RU" altLang="ru-RU" sz="16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altLang="ru-RU" sz="1600" b="1" dirty="0">
                  <a:latin typeface="Times New Roman" pitchFamily="18" charset="0"/>
                  <a:cs typeface="Times New Roman" pitchFamily="18" charset="0"/>
                </a:rPr>
                <a:t>по </a:t>
              </a:r>
              <a:r>
                <a:rPr lang="ru-RU" altLang="ru-RU" sz="1600" b="1" dirty="0" smtClean="0">
                  <a:latin typeface="Times New Roman" pitchFamily="18" charset="0"/>
                  <a:cs typeface="Times New Roman" pitchFamily="18" charset="0"/>
                </a:rPr>
                <a:t>2354,2 </a:t>
              </a:r>
              <a:r>
                <a:rPr lang="ru-RU" altLang="ru-RU" sz="1600" b="1" dirty="0" err="1" smtClean="0">
                  <a:latin typeface="Times New Roman" pitchFamily="18" charset="0"/>
                  <a:cs typeface="Times New Roman" pitchFamily="18" charset="0"/>
                </a:rPr>
                <a:t>тыс.руб</a:t>
              </a:r>
              <a:r>
                <a:rPr lang="ru-RU" altLang="ru-RU" sz="1600" b="1" dirty="0" smtClean="0">
                  <a:latin typeface="Times New Roman" pitchFamily="18" charset="0"/>
                  <a:cs typeface="Times New Roman" pitchFamily="18" charset="0"/>
                </a:rPr>
                <a:t>. ежегодно </a:t>
              </a:r>
              <a:endParaRPr lang="ru-RU" altLang="ru-RU" sz="1600" b="1" dirty="0"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/>
              <a:endParaRPr lang="ru-RU" altLang="ru-RU" sz="1200" dirty="0"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/>
              <a:endParaRPr lang="ru-RU" altLang="ru-RU" sz="1400" b="1" dirty="0"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/>
              <a:endParaRPr lang="ru-RU" altLang="ru-RU" sz="1200" dirty="0"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/>
              <a:endParaRPr lang="ru-RU" altLang="ru-RU" sz="1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402" name="Скругленный прямоугольник 3"/>
          <p:cNvGrpSpPr>
            <a:grpSpLocks/>
          </p:cNvGrpSpPr>
          <p:nvPr/>
        </p:nvGrpSpPr>
        <p:grpSpPr bwMode="auto">
          <a:xfrm>
            <a:off x="2124075" y="476248"/>
            <a:ext cx="5040313" cy="1780334"/>
            <a:chOff x="118" y="2459"/>
            <a:chExt cx="2590" cy="356"/>
          </a:xfrm>
        </p:grpSpPr>
        <p:pic>
          <p:nvPicPr>
            <p:cNvPr id="102415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16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Расходы на уплату членских </a:t>
              </a:r>
            </a:p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взносов в Ассоциацию «Совет</a:t>
              </a:r>
            </a:p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муниципальных образований»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– 2024 </a:t>
              </a:r>
              <a:r>
                <a:rPr lang="ru-RU" altLang="ru-RU" sz="1600" b="1" dirty="0" err="1" smtClean="0">
                  <a:latin typeface="Times New Roman" pitchFamily="18" charset="0"/>
                </a:rPr>
                <a:t>г.г</a:t>
              </a:r>
              <a:r>
                <a:rPr lang="ru-RU" altLang="ru-RU" sz="1600" b="1" dirty="0" smtClean="0">
                  <a:latin typeface="Times New Roman" pitchFamily="18" charset="0"/>
                </a:rPr>
                <a:t>. по</a:t>
              </a:r>
              <a:r>
                <a:rPr lang="ru-RU" altLang="ru-RU" sz="1600" dirty="0" smtClean="0">
                  <a:latin typeface="Times New Roman" pitchFamily="18" charset="0"/>
                </a:rPr>
                <a:t>  </a:t>
              </a:r>
              <a:r>
                <a:rPr lang="ru-RU" altLang="ru-RU" sz="1600" b="1" dirty="0">
                  <a:latin typeface="Times New Roman" pitchFamily="18" charset="0"/>
                </a:rPr>
                <a:t>50,0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</a:t>
              </a:r>
              <a:r>
                <a:rPr lang="ru-RU" altLang="ru-RU" sz="1600" b="1" dirty="0">
                  <a:latin typeface="Times New Roman" pitchFamily="18" charset="0"/>
                </a:rPr>
                <a:t> </a:t>
              </a:r>
            </a:p>
            <a:p>
              <a:pPr algn="ctr" eaLnBrk="1" hangingPunct="1"/>
              <a:r>
                <a:rPr lang="ru-RU" altLang="ru-RU" sz="1600" dirty="0" smtClean="0">
                  <a:latin typeface="Times New Roman" pitchFamily="18" charset="0"/>
                </a:rPr>
                <a:t>ежегодно</a:t>
              </a:r>
              <a:endParaRPr lang="ru-RU" altLang="ru-RU" sz="1600" dirty="0">
                <a:latin typeface="Times New Roman" pitchFamily="18" charset="0"/>
              </a:endParaRPr>
            </a:p>
          </p:txBody>
        </p:sp>
      </p:grpSp>
      <p:grpSp>
        <p:nvGrpSpPr>
          <p:cNvPr id="102403" name="Скругленный прямоугольник 3"/>
          <p:cNvGrpSpPr>
            <a:grpSpLocks/>
          </p:cNvGrpSpPr>
          <p:nvPr/>
        </p:nvGrpSpPr>
        <p:grpSpPr bwMode="auto">
          <a:xfrm>
            <a:off x="4685996" y="5058826"/>
            <a:ext cx="3960812" cy="1799173"/>
            <a:chOff x="118" y="2459"/>
            <a:chExt cx="2590" cy="423"/>
          </a:xfrm>
        </p:grpSpPr>
        <p:pic>
          <p:nvPicPr>
            <p:cNvPr id="102413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14" name="Text Box 6"/>
            <p:cNvSpPr txBox="1">
              <a:spLocks noChangeArrowheads="1"/>
            </p:cNvSpPr>
            <p:nvPr/>
          </p:nvSpPr>
          <p:spPr bwMode="auto">
            <a:xfrm>
              <a:off x="118" y="2459"/>
              <a:ext cx="2590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Мероприятия в области строительства, архитектуры и градостроительства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</a:t>
              </a:r>
              <a:r>
                <a:rPr lang="ru-RU" altLang="ru-RU" sz="1600" b="1" dirty="0">
                  <a:latin typeface="Times New Roman" pitchFamily="18" charset="0"/>
                </a:rPr>
                <a:t>г.- </a:t>
              </a:r>
              <a:r>
                <a:rPr lang="ru-RU" altLang="ru-RU" sz="1600" b="1" dirty="0" smtClean="0">
                  <a:latin typeface="Times New Roman" pitchFamily="18" charset="0"/>
                </a:rPr>
                <a:t>400,8</a:t>
              </a:r>
              <a:r>
                <a:rPr lang="ru-RU" altLang="ru-RU" sz="1600" b="1" dirty="0" smtClean="0">
                  <a:latin typeface="Times New Roman" pitchFamily="18" charset="0"/>
                </a:rPr>
                <a:t>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., </a:t>
              </a:r>
              <a:r>
                <a:rPr lang="ru-RU" altLang="ru-RU" sz="1600" b="1" dirty="0" smtClean="0">
                  <a:latin typeface="Times New Roman" pitchFamily="18" charset="0"/>
                </a:rPr>
                <a:t>2024 </a:t>
              </a:r>
              <a:r>
                <a:rPr lang="ru-RU" altLang="ru-RU" sz="1600" b="1" dirty="0">
                  <a:latin typeface="Times New Roman" pitchFamily="18" charset="0"/>
                </a:rPr>
                <a:t>– </a:t>
              </a:r>
              <a:r>
                <a:rPr lang="ru-RU" altLang="ru-RU" sz="1600" b="1" dirty="0" smtClean="0">
                  <a:latin typeface="Times New Roman" pitchFamily="18" charset="0"/>
                </a:rPr>
                <a:t>400,0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</a:t>
              </a:r>
            </a:p>
            <a:p>
              <a:pPr algn="ctr" eaLnBrk="1" hangingPunct="1"/>
              <a:endParaRPr lang="ru-RU" altLang="ru-RU" sz="1400" b="1" dirty="0">
                <a:latin typeface="Times New Roman" pitchFamily="18" charset="0"/>
              </a:endParaRPr>
            </a:p>
          </p:txBody>
        </p:sp>
      </p:grpSp>
      <p:grpSp>
        <p:nvGrpSpPr>
          <p:cNvPr id="102404" name="Скругленный прямоугольник 3"/>
          <p:cNvGrpSpPr>
            <a:grpSpLocks/>
          </p:cNvGrpSpPr>
          <p:nvPr/>
        </p:nvGrpSpPr>
        <p:grpSpPr bwMode="auto">
          <a:xfrm>
            <a:off x="4787900" y="2636836"/>
            <a:ext cx="3960813" cy="3168427"/>
            <a:chOff x="118" y="2459"/>
            <a:chExt cx="2590" cy="449"/>
          </a:xfrm>
        </p:grpSpPr>
        <p:pic>
          <p:nvPicPr>
            <p:cNvPr id="10241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1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590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 smtClean="0">
                  <a:latin typeface="Times New Roman" pitchFamily="18" charset="0"/>
                </a:rPr>
                <a:t>Исполнение муниципальных гарантий </a:t>
              </a:r>
              <a:r>
                <a:rPr lang="ru-RU" altLang="ru-RU" sz="1600" dirty="0" err="1" smtClean="0">
                  <a:latin typeface="Times New Roman" pitchFamily="18" charset="0"/>
                </a:rPr>
                <a:t>Тейковского</a:t>
              </a:r>
              <a:r>
                <a:rPr lang="ru-RU" altLang="ru-RU" sz="1600" dirty="0" smtClean="0">
                  <a:latin typeface="Times New Roman" pitchFamily="18" charset="0"/>
                </a:rPr>
                <a:t> муниципального района без права регрессного требования  гаранта к принципалу или уступки гаранту прав требования бенефициара к принципалу</a:t>
              </a:r>
              <a:endParaRPr lang="ru-RU" altLang="ru-RU" sz="1600" dirty="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2023–2024 </a:t>
              </a:r>
              <a:r>
                <a:rPr lang="ru-RU" altLang="ru-RU" sz="1600" b="1" dirty="0" err="1" smtClean="0">
                  <a:latin typeface="Times New Roman" pitchFamily="18" charset="0"/>
                </a:rPr>
                <a:t>г.г</a:t>
              </a:r>
              <a:r>
                <a:rPr lang="ru-RU" altLang="ru-RU" sz="1600" b="1" dirty="0" smtClean="0">
                  <a:latin typeface="Times New Roman" pitchFamily="18" charset="0"/>
                </a:rPr>
                <a:t>. по 6238,9 </a:t>
              </a:r>
              <a:r>
                <a:rPr lang="ru-RU" altLang="ru-RU" sz="1600" b="1" dirty="0" err="1" smtClean="0">
                  <a:latin typeface="Times New Roman" pitchFamily="18" charset="0"/>
                </a:rPr>
                <a:t>тыс.руб</a:t>
              </a:r>
              <a:r>
                <a:rPr lang="ru-RU" altLang="ru-RU" sz="1600" b="1" dirty="0" smtClean="0">
                  <a:latin typeface="Times New Roman" pitchFamily="18" charset="0"/>
                </a:rPr>
                <a:t>. ежегодно, 2025 г. - 6614,3 </a:t>
              </a:r>
              <a:r>
                <a:rPr lang="ru-RU" altLang="ru-RU" sz="1600" b="1" dirty="0" err="1" smtClean="0">
                  <a:latin typeface="Times New Roman" pitchFamily="18" charset="0"/>
                </a:rPr>
                <a:t>тыс</a:t>
              </a:r>
              <a:r>
                <a:rPr lang="ru-RU" altLang="ru-RU" sz="1600" b="1" dirty="0" smtClean="0">
                  <a:latin typeface="Times New Roman" pitchFamily="18" charset="0"/>
                </a:rPr>
                <a:t> руб.</a:t>
              </a:r>
              <a:endParaRPr lang="ru-RU" altLang="ru-RU" sz="1600" b="1" dirty="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600" b="1" dirty="0">
                  <a:latin typeface="Times New Roman" pitchFamily="18" charset="0"/>
                </a:rPr>
                <a:t>  </a:t>
              </a:r>
              <a:endParaRPr lang="ru-RU" altLang="ru-RU" sz="1400" b="1" dirty="0">
                <a:latin typeface="Times New Roman" pitchFamily="18" charset="0"/>
              </a:endParaRPr>
            </a:p>
          </p:txBody>
        </p:sp>
      </p:grpSp>
      <p:grpSp>
        <p:nvGrpSpPr>
          <p:cNvPr id="102405" name="Скругленный прямоугольник 3"/>
          <p:cNvGrpSpPr>
            <a:grpSpLocks/>
          </p:cNvGrpSpPr>
          <p:nvPr/>
        </p:nvGrpSpPr>
        <p:grpSpPr bwMode="auto">
          <a:xfrm>
            <a:off x="395536" y="2349500"/>
            <a:ext cx="4281279" cy="2159000"/>
            <a:chOff x="118" y="2459"/>
            <a:chExt cx="2655" cy="324"/>
          </a:xfrm>
        </p:grpSpPr>
        <p:pic>
          <p:nvPicPr>
            <p:cNvPr id="10240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537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1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Обеспечение деятельности муниципального казенного учреждения  «Единая дежурно-диспетчерская служба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</a:t>
              </a:r>
            </a:p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 </a:t>
              </a:r>
              <a:r>
                <a:rPr lang="ru-RU" altLang="ru-RU" sz="1600" b="1" dirty="0" smtClean="0">
                  <a:latin typeface="Times New Roman" pitchFamily="18" charset="0"/>
                </a:rPr>
                <a:t>2023 </a:t>
              </a:r>
              <a:r>
                <a:rPr lang="ru-RU" altLang="ru-RU" sz="1600" dirty="0">
                  <a:latin typeface="Times New Roman" pitchFamily="18" charset="0"/>
                </a:rPr>
                <a:t>– </a:t>
              </a:r>
              <a:r>
                <a:rPr lang="ru-RU" altLang="ru-RU" sz="1600" b="1" dirty="0" smtClean="0">
                  <a:latin typeface="Times New Roman" pitchFamily="18" charset="0"/>
                </a:rPr>
                <a:t>7385,1</a:t>
              </a:r>
              <a:r>
                <a:rPr lang="ru-RU" altLang="ru-RU" sz="1600" b="1" dirty="0" smtClean="0">
                  <a:latin typeface="Times New Roman" pitchFamily="18" charset="0"/>
                </a:rPr>
                <a:t>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.; </a:t>
              </a:r>
              <a:r>
                <a:rPr lang="ru-RU" altLang="ru-RU" sz="1600" b="1" dirty="0" smtClean="0">
                  <a:latin typeface="Times New Roman" pitchFamily="18" charset="0"/>
                </a:rPr>
                <a:t>2024 </a:t>
              </a:r>
              <a:r>
                <a:rPr lang="ru-RU" altLang="ru-RU" sz="1600" b="1" dirty="0">
                  <a:latin typeface="Times New Roman" pitchFamily="18" charset="0"/>
                </a:rPr>
                <a:t>– </a:t>
              </a:r>
              <a:r>
                <a:rPr lang="ru-RU" altLang="ru-RU" sz="1600" b="1" dirty="0" smtClean="0">
                  <a:latin typeface="Times New Roman" pitchFamily="18" charset="0"/>
                </a:rPr>
                <a:t>5462,4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.; </a:t>
              </a:r>
              <a:r>
                <a:rPr lang="ru-RU" altLang="ru-RU" sz="1600" b="1" dirty="0" smtClean="0">
                  <a:latin typeface="Times New Roman" pitchFamily="18" charset="0"/>
                </a:rPr>
                <a:t>2025 </a:t>
              </a:r>
              <a:r>
                <a:rPr lang="ru-RU" altLang="ru-RU" sz="1600" b="1" dirty="0">
                  <a:latin typeface="Times New Roman" pitchFamily="18" charset="0"/>
                </a:rPr>
                <a:t>– 5252,4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</a:t>
              </a:r>
              <a:r>
                <a:rPr lang="ru-RU" altLang="ru-RU" sz="1600" b="1" dirty="0">
                  <a:latin typeface="Times New Roman" pitchFamily="18" charset="0"/>
                </a:rPr>
                <a:t> </a:t>
              </a:r>
            </a:p>
            <a:p>
              <a:pPr algn="ctr" eaLnBrk="1" hangingPunct="1"/>
              <a:endParaRPr lang="ru-RU" altLang="ru-RU" sz="1400" dirty="0">
                <a:latin typeface="Times New Roman" pitchFamily="18" charset="0"/>
              </a:endParaRPr>
            </a:p>
          </p:txBody>
        </p:sp>
      </p:grpSp>
      <p:grpSp>
        <p:nvGrpSpPr>
          <p:cNvPr id="102406" name="Скругленный прямоугольник 3"/>
          <p:cNvGrpSpPr>
            <a:grpSpLocks/>
          </p:cNvGrpSpPr>
          <p:nvPr/>
        </p:nvGrpSpPr>
        <p:grpSpPr bwMode="auto">
          <a:xfrm>
            <a:off x="539750" y="4581525"/>
            <a:ext cx="3965575" cy="2016125"/>
            <a:chOff x="118" y="2459"/>
            <a:chExt cx="2590" cy="324"/>
          </a:xfrm>
        </p:grpSpPr>
        <p:pic>
          <p:nvPicPr>
            <p:cNvPr id="102407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08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590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Предупреждение и ликвидация </a:t>
              </a:r>
            </a:p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последствий чрезвычайных ситуаций и стихийных бедствий природного и техногенного характера</a:t>
              </a:r>
            </a:p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 </a:t>
              </a:r>
              <a:r>
                <a:rPr lang="ru-RU" altLang="ru-RU" sz="1600" b="1" dirty="0" smtClean="0">
                  <a:latin typeface="Times New Roman" pitchFamily="18" charset="0"/>
                </a:rPr>
                <a:t>2023 </a:t>
              </a:r>
              <a:r>
                <a:rPr lang="ru-RU" altLang="ru-RU" sz="1600" b="1" dirty="0">
                  <a:latin typeface="Times New Roman" pitchFamily="18" charset="0"/>
                </a:rPr>
                <a:t>г.-</a:t>
              </a:r>
              <a:r>
                <a:rPr lang="ru-RU" altLang="ru-RU" sz="1600" dirty="0">
                  <a:latin typeface="Times New Roman" pitchFamily="18" charset="0"/>
                </a:rPr>
                <a:t> </a:t>
              </a:r>
              <a:r>
                <a:rPr lang="ru-RU" altLang="ru-RU" sz="1600" b="1" dirty="0" smtClean="0">
                  <a:latin typeface="Times New Roman" pitchFamily="18" charset="0"/>
                </a:rPr>
                <a:t>1286,0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., </a:t>
              </a:r>
              <a:r>
                <a:rPr lang="ru-RU" altLang="ru-RU" sz="1600" b="1" dirty="0" smtClean="0">
                  <a:latin typeface="Times New Roman" pitchFamily="18" charset="0"/>
                </a:rPr>
                <a:t>2024 </a:t>
              </a:r>
              <a:r>
                <a:rPr lang="ru-RU" altLang="ru-RU" sz="1600" b="1" dirty="0">
                  <a:latin typeface="Times New Roman" pitchFamily="18" charset="0"/>
                </a:rPr>
                <a:t>г. – 1286,0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</a:t>
              </a:r>
              <a:endParaRPr lang="ru-RU" altLang="ru-RU" sz="1400" b="1" dirty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ru-RU" altLang="ru-RU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3426" name="Скругленный прямоугольник 3"/>
          <p:cNvGrpSpPr>
            <a:grpSpLocks/>
          </p:cNvGrpSpPr>
          <p:nvPr/>
        </p:nvGrpSpPr>
        <p:grpSpPr bwMode="auto">
          <a:xfrm>
            <a:off x="539750" y="476250"/>
            <a:ext cx="3965575" cy="1944688"/>
            <a:chOff x="118" y="2459"/>
            <a:chExt cx="2590" cy="324"/>
          </a:xfrm>
        </p:grpSpPr>
        <p:pic>
          <p:nvPicPr>
            <p:cNvPr id="10343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43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Организация дополнительного пенсионного обеспечения отдельных категорий </a:t>
              </a:r>
              <a:r>
                <a:rPr lang="ru-RU" altLang="ru-RU" sz="1600" dirty="0" smtClean="0">
                  <a:latin typeface="Times New Roman" pitchFamily="18" charset="0"/>
                </a:rPr>
                <a:t>граждан</a:t>
              </a:r>
            </a:p>
            <a:p>
              <a:pPr algn="ctr" eaLnBrk="1" hangingPunct="1"/>
              <a:endParaRPr lang="ru-RU" altLang="ru-RU" sz="1600" dirty="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</a:t>
              </a:r>
              <a:r>
                <a:rPr lang="ru-RU" altLang="ru-RU" sz="1600" b="1" dirty="0">
                  <a:latin typeface="Times New Roman" pitchFamily="18" charset="0"/>
                </a:rPr>
                <a:t>г. -  </a:t>
              </a:r>
              <a:r>
                <a:rPr lang="ru-RU" altLang="ru-RU" sz="1600" b="1" dirty="0" smtClean="0">
                  <a:latin typeface="Times New Roman" pitchFamily="18" charset="0"/>
                </a:rPr>
                <a:t>2025 </a:t>
              </a:r>
              <a:r>
                <a:rPr lang="ru-RU" altLang="ru-RU" sz="1600" b="1" dirty="0">
                  <a:latin typeface="Times New Roman" pitchFamily="18" charset="0"/>
                </a:rPr>
                <a:t>г. по 1516,4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</a:t>
              </a:r>
            </a:p>
            <a:p>
              <a:pPr algn="ctr" eaLnBrk="1" hangingPunct="1"/>
              <a:r>
                <a:rPr lang="ru-RU" altLang="ru-RU" sz="1600" b="1" dirty="0">
                  <a:latin typeface="Times New Roman" pitchFamily="18" charset="0"/>
                </a:rPr>
                <a:t>ежегодно</a:t>
              </a:r>
            </a:p>
            <a:p>
              <a:pPr algn="ctr" eaLnBrk="1" hangingPunct="1"/>
              <a:endParaRPr lang="ru-RU" altLang="ru-RU" sz="1400" b="1" dirty="0">
                <a:latin typeface="Times New Roman" pitchFamily="18" charset="0"/>
              </a:endParaRPr>
            </a:p>
          </p:txBody>
        </p:sp>
      </p:grpSp>
      <p:sp>
        <p:nvSpPr>
          <p:cNvPr id="103427" name="Text Box 25"/>
          <p:cNvSpPr txBox="1">
            <a:spLocks noChangeArrowheads="1"/>
          </p:cNvSpPr>
          <p:nvPr/>
        </p:nvSpPr>
        <p:spPr bwMode="auto">
          <a:xfrm>
            <a:off x="4859338" y="1484313"/>
            <a:ext cx="3673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400"/>
              <a:t>.</a:t>
            </a:r>
          </a:p>
        </p:txBody>
      </p:sp>
      <p:grpSp>
        <p:nvGrpSpPr>
          <p:cNvPr id="103428" name="Скругленный прямоугольник 3"/>
          <p:cNvGrpSpPr>
            <a:grpSpLocks/>
          </p:cNvGrpSpPr>
          <p:nvPr/>
        </p:nvGrpSpPr>
        <p:grpSpPr bwMode="auto">
          <a:xfrm>
            <a:off x="4837055" y="2852742"/>
            <a:ext cx="4056120" cy="2160434"/>
            <a:chOff x="236" y="2459"/>
            <a:chExt cx="2472" cy="350"/>
          </a:xfrm>
        </p:grpSpPr>
        <p:pic>
          <p:nvPicPr>
            <p:cNvPr id="10342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430" name="Text Box 6"/>
            <p:cNvSpPr txBox="1">
              <a:spLocks noChangeArrowheads="1"/>
            </p:cNvSpPr>
            <p:nvPr/>
          </p:nvSpPr>
          <p:spPr bwMode="auto">
            <a:xfrm>
              <a:off x="250" y="2482"/>
              <a:ext cx="22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Расходы на организацию и проведение</a:t>
              </a:r>
            </a:p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мероприятий, связанных с праздничными, </a:t>
              </a:r>
            </a:p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юбилейными и памятными датами,</a:t>
              </a:r>
            </a:p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совещания, семинары.</a:t>
              </a:r>
              <a:endParaRPr lang="ru-RU" altLang="ru-RU" sz="1600" b="1" dirty="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– 2024 </a:t>
              </a:r>
              <a:r>
                <a:rPr lang="ru-RU" altLang="ru-RU" sz="1600" b="1" dirty="0" err="1" smtClean="0">
                  <a:latin typeface="Times New Roman" pitchFamily="18" charset="0"/>
                </a:rPr>
                <a:t>г.г</a:t>
              </a:r>
              <a:r>
                <a:rPr lang="ru-RU" altLang="ru-RU" sz="1600" b="1" dirty="0" smtClean="0">
                  <a:latin typeface="Times New Roman" pitchFamily="18" charset="0"/>
                </a:rPr>
                <a:t>. по </a:t>
              </a:r>
              <a:r>
                <a:rPr lang="ru-RU" altLang="ru-RU" sz="1600" dirty="0" smtClean="0">
                  <a:latin typeface="Times New Roman" pitchFamily="18" charset="0"/>
                </a:rPr>
                <a:t> </a:t>
              </a:r>
              <a:r>
                <a:rPr lang="ru-RU" altLang="ru-RU" sz="1600" b="1" dirty="0">
                  <a:latin typeface="Times New Roman" pitchFamily="18" charset="0"/>
                </a:rPr>
                <a:t>290,5 </a:t>
              </a:r>
              <a:r>
                <a:rPr lang="ru-RU" altLang="ru-RU" sz="1400" b="1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 smtClean="0">
                  <a:latin typeface="Times New Roman" pitchFamily="18" charset="0"/>
                </a:rPr>
                <a:t>. </a:t>
              </a:r>
              <a:r>
                <a:rPr lang="ru-RU" altLang="ru-RU" sz="1600" b="1" dirty="0" smtClean="0">
                  <a:latin typeface="Times New Roman" pitchFamily="18" charset="0"/>
                </a:rPr>
                <a:t>ежегодно </a:t>
              </a:r>
              <a:endParaRPr lang="ru-RU" altLang="ru-RU" sz="1600" b="1" dirty="0">
                <a:latin typeface="Times New Roman" pitchFamily="18" charset="0"/>
              </a:endParaRPr>
            </a:p>
            <a:p>
              <a:pPr algn="ctr" eaLnBrk="1" hangingPunct="1"/>
              <a:endParaRPr lang="ru-RU" altLang="ru-RU" sz="1400" dirty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Непрограммные направления деятельности представительного органа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Тейковского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 муниципального района</a:t>
            </a:r>
          </a:p>
          <a:p>
            <a:pPr algn="ctr" eaLnBrk="1" hangingPunct="1"/>
            <a:endParaRPr lang="ru-RU" altLang="ru-RU" b="1" i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2023 год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778,2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hangingPunct="1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2024 год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778,2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     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2025 год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778,2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4450" name="Скругленный прямоугольник 3"/>
          <p:cNvGrpSpPr>
            <a:grpSpLocks/>
          </p:cNvGrpSpPr>
          <p:nvPr/>
        </p:nvGrpSpPr>
        <p:grpSpPr bwMode="auto">
          <a:xfrm>
            <a:off x="2339975" y="1989138"/>
            <a:ext cx="4105275" cy="1800225"/>
            <a:chOff x="42" y="2454"/>
            <a:chExt cx="2681" cy="378"/>
          </a:xfrm>
        </p:grpSpPr>
        <p:pic>
          <p:nvPicPr>
            <p:cNvPr id="10445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45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Обеспечение функций Совета  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</a:t>
              </a:r>
            </a:p>
            <a:p>
              <a:pPr algn="ctr" eaLnBrk="1" hangingPunct="1"/>
              <a:endParaRPr lang="ru-RU" altLang="ru-RU" sz="1600" dirty="0">
                <a:latin typeface="Times New Roman" pitchFamily="18" charset="0"/>
              </a:endParaRP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2023-2025 </a:t>
              </a:r>
              <a:r>
                <a:rPr lang="ru-RU" altLang="ru-RU" sz="1600" b="1" dirty="0" err="1" smtClean="0">
                  <a:latin typeface="Times New Roman" pitchFamily="18" charset="0"/>
                </a:rPr>
                <a:t>г.г</a:t>
              </a:r>
              <a:r>
                <a:rPr lang="ru-RU" altLang="ru-RU" sz="1600" b="1" dirty="0" smtClean="0">
                  <a:latin typeface="Times New Roman" pitchFamily="18" charset="0"/>
                </a:rPr>
                <a:t>. </a:t>
              </a:r>
              <a:r>
                <a:rPr lang="ru-RU" altLang="ru-RU" sz="1600" b="1" dirty="0">
                  <a:latin typeface="Times New Roman" pitchFamily="18" charset="0"/>
                </a:rPr>
                <a:t>по</a:t>
              </a:r>
              <a:r>
                <a:rPr lang="ru-RU" altLang="ru-RU" sz="1600" dirty="0">
                  <a:latin typeface="Times New Roman" pitchFamily="18" charset="0"/>
                </a:rPr>
                <a:t> </a:t>
              </a:r>
              <a:r>
                <a:rPr lang="ru-RU" altLang="ru-RU" sz="1600" b="1" dirty="0" smtClean="0">
                  <a:latin typeface="Times New Roman" pitchFamily="18" charset="0"/>
                </a:rPr>
                <a:t>778,2</a:t>
              </a:r>
              <a:r>
                <a:rPr lang="ru-RU" altLang="ru-RU" sz="1600" b="1" dirty="0" smtClean="0">
                  <a:latin typeface="Times New Roman" pitchFamily="18" charset="0"/>
                </a:rPr>
                <a:t>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 ежегодно</a:t>
              </a:r>
            </a:p>
            <a:p>
              <a:pPr algn="ctr" eaLnBrk="1" hangingPunct="1"/>
              <a:endParaRPr lang="ru-RU" altLang="ru-RU" sz="1400" dirty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Реализация полномочий Ивановской области на осуществление переданных органам местного самоуправления государственных полномочий Ивановской области</a:t>
            </a:r>
          </a:p>
          <a:p>
            <a:pPr algn="ctr" eaLnBrk="1" hangingPunct="1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год –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620,2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hangingPunct="1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год –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59,4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     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год –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59,4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5474" name="Скругленный прямоугольник 3"/>
          <p:cNvGrpSpPr>
            <a:grpSpLocks/>
          </p:cNvGrpSpPr>
          <p:nvPr/>
        </p:nvGrpSpPr>
        <p:grpSpPr bwMode="auto">
          <a:xfrm>
            <a:off x="323850" y="2781300"/>
            <a:ext cx="4105275" cy="3095625"/>
            <a:chOff x="42" y="2454"/>
            <a:chExt cx="2681" cy="378"/>
          </a:xfrm>
        </p:grpSpPr>
        <p:pic>
          <p:nvPicPr>
            <p:cNvPr id="10548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48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dirty="0">
                  <a:latin typeface="Times New Roman" pitchFamily="18" charset="0"/>
                </a:rPr>
                <a:t>Осуществление отдельных государственных полномочий по организации проведения на территории Ивановской области мероприятий по предупреждению и ликвидации болезней животных, их лечению, защите населения от болезней, общих для человека и животных, в части организации проведения мероприятий по отлову и содержанию безнадзорных животных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г. </a:t>
              </a:r>
              <a:r>
                <a:rPr lang="ru-RU" altLang="ru-RU" sz="1600" dirty="0" smtClean="0">
                  <a:latin typeface="Times New Roman" pitchFamily="18" charset="0"/>
                </a:rPr>
                <a:t>– </a:t>
              </a:r>
              <a:r>
                <a:rPr lang="ru-RU" altLang="ru-RU" sz="1600" b="1" dirty="0" smtClean="0">
                  <a:latin typeface="Times New Roman" pitchFamily="18" charset="0"/>
                </a:rPr>
                <a:t>385,9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.; </a:t>
              </a:r>
              <a:r>
                <a:rPr lang="ru-RU" altLang="ru-RU" sz="1600" b="1" dirty="0" smtClean="0">
                  <a:latin typeface="Times New Roman" pitchFamily="18" charset="0"/>
                </a:rPr>
                <a:t>2024-2025г.г. </a:t>
              </a:r>
              <a:r>
                <a:rPr lang="ru-RU" altLang="ru-RU" sz="1600" b="1" dirty="0">
                  <a:latin typeface="Times New Roman" pitchFamily="18" charset="0"/>
                </a:rPr>
                <a:t>по </a:t>
              </a:r>
              <a:r>
                <a:rPr lang="ru-RU" altLang="ru-RU" sz="1600" b="1" dirty="0" smtClean="0">
                  <a:latin typeface="Times New Roman" pitchFamily="18" charset="0"/>
                </a:rPr>
                <a:t>53,1</a:t>
              </a:r>
              <a:r>
                <a:rPr lang="ru-RU" altLang="ru-RU" sz="1600" b="1" dirty="0" smtClean="0">
                  <a:latin typeface="Times New Roman" pitchFamily="18" charset="0"/>
                </a:rPr>
                <a:t>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 ежегодно</a:t>
              </a:r>
            </a:p>
            <a:p>
              <a:pPr algn="ctr" eaLnBrk="1" hangingPunct="1"/>
              <a:endParaRPr lang="ru-RU" altLang="ru-RU" sz="1400" dirty="0">
                <a:latin typeface="Times New Roman" pitchFamily="18" charset="0"/>
              </a:endParaRPr>
            </a:p>
          </p:txBody>
        </p:sp>
      </p:grpSp>
      <p:grpSp>
        <p:nvGrpSpPr>
          <p:cNvPr id="105475" name="Скругленный прямоугольник 11"/>
          <p:cNvGrpSpPr>
            <a:grpSpLocks/>
          </p:cNvGrpSpPr>
          <p:nvPr/>
        </p:nvGrpSpPr>
        <p:grpSpPr bwMode="auto">
          <a:xfrm>
            <a:off x="4643438" y="1484313"/>
            <a:ext cx="4324350" cy="2736850"/>
            <a:chOff x="2842" y="1632"/>
            <a:chExt cx="2707" cy="746"/>
          </a:xfrm>
        </p:grpSpPr>
        <p:pic>
          <p:nvPicPr>
            <p:cNvPr id="2" name="Скругленный прямоугольник 11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2842" y="1632"/>
              <a:ext cx="2707" cy="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>
                  <a:lumMod val="50000"/>
                  <a:lumOff val="50000"/>
                </a:schemeClr>
              </a:outerShdw>
            </a:effectLst>
          </p:spPr>
        </p:pic>
        <p:sp>
          <p:nvSpPr>
            <p:cNvPr id="105480" name="Text Box 21"/>
            <p:cNvSpPr txBox="1">
              <a:spLocks noChangeArrowheads="1"/>
            </p:cNvSpPr>
            <p:nvPr/>
          </p:nvSpPr>
          <p:spPr bwMode="auto">
            <a:xfrm>
              <a:off x="2881" y="1671"/>
              <a:ext cx="2626" cy="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Осуществление отдельных государственных полномочий по организации проведения на территории Ивановской области мероприятий по предупреждению и ликвидации болезней животных, их лечению, защите населения от болезней, общих для человека и животных, в части организации проведения мероприятий по содержанию сибиреязвенных скотомогильников</a:t>
              </a:r>
            </a:p>
            <a:p>
              <a:pPr algn="ctr" eaLnBrk="1" hangingPunct="1"/>
              <a:r>
                <a:rPr lang="ru-RU" alt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2023 г. </a:t>
              </a:r>
              <a:r>
                <a:rPr lang="ru-RU" alt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 228,1 </a:t>
              </a:r>
              <a:r>
                <a:rPr lang="ru-RU" altLang="ru-RU" sz="16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тыс.руб</a:t>
              </a:r>
              <a:r>
                <a:rPr lang="ru-RU" alt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grpSp>
        <p:nvGrpSpPr>
          <p:cNvPr id="105476" name="Скругленный прямоугольник 4"/>
          <p:cNvGrpSpPr>
            <a:grpSpLocks/>
          </p:cNvGrpSpPr>
          <p:nvPr/>
        </p:nvGrpSpPr>
        <p:grpSpPr bwMode="auto">
          <a:xfrm>
            <a:off x="250825" y="1341438"/>
            <a:ext cx="4103688" cy="1295400"/>
            <a:chOff x="40" y="1966"/>
            <a:chExt cx="2663" cy="380"/>
          </a:xfrm>
        </p:grpSpPr>
        <p:pic>
          <p:nvPicPr>
            <p:cNvPr id="105477" name="Скругленный прямоугольник 4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40" y="1966"/>
              <a:ext cx="2663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478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419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В сфере административных правонарушений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</a:t>
              </a:r>
              <a:r>
                <a:rPr lang="ru-RU" altLang="ru-RU" sz="1600" b="1" dirty="0">
                  <a:latin typeface="Times New Roman" pitchFamily="18" charset="0"/>
                </a:rPr>
                <a:t>г. – 6,2 тыс. руб.,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2024-2025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по  6,3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 </a:t>
              </a:r>
            </a:p>
          </p:txBody>
        </p:sp>
      </p:grpSp>
    </p:spTree>
  </p:cSld>
  <p:clrMapOvr>
    <a:masterClrMapping/>
  </p:clrMapOvr>
  <p:transition spd="slow"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Заголовок 1"/>
          <p:cNvSpPr txBox="1">
            <a:spLocks/>
          </p:cNvSpPr>
          <p:nvPr/>
        </p:nvSpPr>
        <p:spPr bwMode="auto">
          <a:xfrm>
            <a:off x="755650" y="463550"/>
            <a:ext cx="7954963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b="1" i="1" dirty="0">
                <a:latin typeface="Times New Roman" pitchFamily="18" charset="0"/>
              </a:rPr>
              <a:t>Реализация полномочий Российской Федерации</a:t>
            </a:r>
          </a:p>
          <a:p>
            <a:pPr algn="ctr" eaLnBrk="1" hangingPunct="1"/>
            <a:endParaRPr lang="ru-RU" altLang="ru-RU" b="1" i="1" dirty="0">
              <a:latin typeface="Times New Roman" pitchFamily="18" charset="0"/>
            </a:endParaRPr>
          </a:p>
          <a:p>
            <a:pPr algn="ctr" eaLnBrk="1" hangingPunct="1"/>
            <a:r>
              <a:rPr lang="ru-RU" altLang="ru-RU" b="1" i="1" dirty="0" smtClean="0">
                <a:latin typeface="Times New Roman" pitchFamily="18" charset="0"/>
              </a:rPr>
              <a:t>2023 </a:t>
            </a:r>
            <a:r>
              <a:rPr lang="ru-RU" altLang="ru-RU" b="1" i="1" dirty="0">
                <a:latin typeface="Times New Roman" pitchFamily="18" charset="0"/>
              </a:rPr>
              <a:t>год – </a:t>
            </a:r>
            <a:r>
              <a:rPr lang="ru-RU" altLang="ru-RU" b="1" i="1" dirty="0" smtClean="0">
                <a:latin typeface="Times New Roman" pitchFamily="18" charset="0"/>
              </a:rPr>
              <a:t>0,6</a:t>
            </a:r>
            <a:r>
              <a:rPr lang="ru-RU" altLang="ru-RU" b="1" i="1" dirty="0" smtClean="0">
                <a:latin typeface="Times New Roman" pitchFamily="18" charset="0"/>
              </a:rPr>
              <a:t>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.; </a:t>
            </a:r>
            <a:r>
              <a:rPr lang="ru-RU" altLang="ru-RU" b="1" i="1" dirty="0" smtClean="0">
                <a:latin typeface="Times New Roman" pitchFamily="18" charset="0"/>
              </a:rPr>
              <a:t>2024 год </a:t>
            </a:r>
            <a:r>
              <a:rPr lang="ru-RU" altLang="ru-RU" b="1" i="1" dirty="0">
                <a:latin typeface="Times New Roman" pitchFamily="18" charset="0"/>
              </a:rPr>
              <a:t>– 0,6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</a:t>
            </a:r>
          </a:p>
          <a:p>
            <a:pPr algn="ctr" eaLnBrk="1" hangingPunct="1"/>
            <a:endParaRPr lang="ru-RU" altLang="ru-RU" b="1" dirty="0">
              <a:latin typeface="Times New Roman" pitchFamily="18" charset="0"/>
            </a:endParaRPr>
          </a:p>
        </p:txBody>
      </p:sp>
      <p:grpSp>
        <p:nvGrpSpPr>
          <p:cNvPr id="106498" name="Скругленный прямоугольник 5"/>
          <p:cNvGrpSpPr>
            <a:grpSpLocks/>
          </p:cNvGrpSpPr>
          <p:nvPr/>
        </p:nvGrpSpPr>
        <p:grpSpPr bwMode="auto">
          <a:xfrm>
            <a:off x="1331913" y="2060575"/>
            <a:ext cx="6769100" cy="1441450"/>
            <a:chOff x="84" y="1318"/>
            <a:chExt cx="2565" cy="390"/>
          </a:xfrm>
        </p:grpSpPr>
        <p:pic>
          <p:nvPicPr>
            <p:cNvPr id="106499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165" y="1318"/>
              <a:ext cx="2484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6500" name="Text Box 9"/>
            <p:cNvSpPr txBox="1">
              <a:spLocks noChangeArrowheads="1"/>
            </p:cNvSpPr>
            <p:nvPr/>
          </p:nvSpPr>
          <p:spPr bwMode="auto">
            <a:xfrm>
              <a:off x="84" y="1351"/>
              <a:ext cx="2396" cy="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altLang="ru-RU" sz="1600" dirty="0">
                  <a:latin typeface="Times New Roman" pitchFamily="18" charset="0"/>
                </a:rPr>
                <a:t>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</a:r>
            </a:p>
            <a:p>
              <a:pPr algn="ctr" eaLnBrk="1" hangingPunct="1"/>
              <a:r>
                <a:rPr lang="ru-RU" altLang="ru-RU" sz="1600" b="1" dirty="0" smtClean="0">
                  <a:latin typeface="Times New Roman" pitchFamily="18" charset="0"/>
                </a:rPr>
                <a:t>2023 </a:t>
              </a:r>
              <a:r>
                <a:rPr lang="ru-RU" altLang="ru-RU" sz="1600" b="1" dirty="0">
                  <a:latin typeface="Times New Roman" pitchFamily="18" charset="0"/>
                </a:rPr>
                <a:t>г. – </a:t>
              </a:r>
              <a:r>
                <a:rPr lang="ru-RU" altLang="ru-RU" sz="1600" b="1" dirty="0" smtClean="0">
                  <a:latin typeface="Times New Roman" pitchFamily="18" charset="0"/>
                </a:rPr>
                <a:t>0,6</a:t>
              </a:r>
              <a:r>
                <a:rPr lang="ru-RU" altLang="ru-RU" sz="1600" b="1" dirty="0" smtClean="0">
                  <a:latin typeface="Times New Roman" pitchFamily="18" charset="0"/>
                </a:rPr>
                <a:t>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 smtClean="0">
                  <a:latin typeface="Times New Roman" pitchFamily="18" charset="0"/>
                </a:rPr>
                <a:t>.; 2024 </a:t>
              </a:r>
              <a:r>
                <a:rPr lang="ru-RU" altLang="ru-RU" sz="1600" b="1" dirty="0">
                  <a:latin typeface="Times New Roman" pitchFamily="18" charset="0"/>
                </a:rPr>
                <a:t>г. – 0,6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</a:t>
              </a:r>
            </a:p>
            <a:p>
              <a:pPr algn="ctr" eaLnBrk="1" hangingPunct="1">
                <a:buFont typeface="Wingdings" pitchFamily="2" charset="2"/>
                <a:buNone/>
              </a:pPr>
              <a:endParaRPr lang="ru-RU" altLang="ru-RU" sz="1600" b="1" dirty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newsflash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1412875"/>
            <a:ext cx="7273925" cy="4751388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itchFamily="18" charset="0"/>
              </a:rPr>
              <a:t>Муниципальный долг </a:t>
            </a:r>
            <a:r>
              <a:rPr lang="ru-RU" altLang="ru-RU" sz="1800" b="1" dirty="0" err="1">
                <a:latin typeface="Times New Roman" pitchFamily="18" charset="0"/>
              </a:rPr>
              <a:t>Тейковского</a:t>
            </a:r>
            <a:r>
              <a:rPr lang="ru-RU" altLang="ru-RU" sz="1800" b="1" dirty="0">
                <a:latin typeface="Times New Roman" pitchFamily="18" charset="0"/>
              </a:rPr>
              <a:t> муниципального района</a:t>
            </a:r>
            <a:br>
              <a:rPr lang="ru-RU" altLang="ru-RU" sz="1800" b="1" dirty="0">
                <a:latin typeface="Times New Roman" pitchFamily="18" charset="0"/>
              </a:rPr>
            </a:br>
            <a:r>
              <a:rPr lang="ru-RU" altLang="ru-RU" sz="1800" b="1" dirty="0">
                <a:latin typeface="Times New Roman" pitchFamily="18" charset="0"/>
              </a:rPr>
              <a:t/>
            </a:r>
            <a:br>
              <a:rPr lang="ru-RU" altLang="ru-RU" sz="1800" b="1" dirty="0">
                <a:latin typeface="Times New Roman" pitchFamily="18" charset="0"/>
              </a:rPr>
            </a:br>
            <a:r>
              <a:rPr lang="ru-RU" altLang="ru-RU" sz="1800" b="1" dirty="0">
                <a:latin typeface="Times New Roman" pitchFamily="18" charset="0"/>
              </a:rPr>
              <a:t>Оценка на </a:t>
            </a:r>
            <a:r>
              <a:rPr lang="ru-RU" altLang="ru-RU" sz="1800" b="1" dirty="0" smtClean="0">
                <a:latin typeface="Times New Roman" pitchFamily="18" charset="0"/>
              </a:rPr>
              <a:t>01.01.2023 </a:t>
            </a:r>
            <a:r>
              <a:rPr lang="ru-RU" altLang="ru-RU" sz="1800" b="1" dirty="0">
                <a:latin typeface="Times New Roman" pitchFamily="18" charset="0"/>
              </a:rPr>
              <a:t>г. – </a:t>
            </a:r>
            <a:r>
              <a:rPr lang="ru-RU" altLang="ru-RU" sz="1800" b="1" dirty="0" smtClean="0">
                <a:latin typeface="Times New Roman" pitchFamily="18" charset="0"/>
              </a:rPr>
              <a:t>22301,2</a:t>
            </a:r>
            <a:r>
              <a:rPr lang="ru-RU" altLang="ru-RU" sz="1800" b="1" dirty="0" smtClean="0">
                <a:latin typeface="Times New Roman" pitchFamily="18" charset="0"/>
              </a:rPr>
              <a:t> </a:t>
            </a:r>
            <a:r>
              <a:rPr lang="ru-RU" altLang="ru-RU" sz="1800" b="1" dirty="0" err="1">
                <a:latin typeface="Times New Roman" pitchFamily="18" charset="0"/>
              </a:rPr>
              <a:t>тыс.руб</a:t>
            </a:r>
            <a:r>
              <a:rPr lang="ru-RU" altLang="ru-RU" sz="1800" b="1" dirty="0">
                <a:latin typeface="Times New Roman" pitchFamily="18" charset="0"/>
              </a:rPr>
              <a:t>.</a:t>
            </a:r>
            <a:br>
              <a:rPr lang="ru-RU" altLang="ru-RU" sz="1800" b="1" dirty="0">
                <a:latin typeface="Times New Roman" pitchFamily="18" charset="0"/>
              </a:rPr>
            </a:br>
            <a:r>
              <a:rPr lang="ru-RU" altLang="ru-RU" sz="1800" b="1" dirty="0">
                <a:latin typeface="Times New Roman" pitchFamily="18" charset="0"/>
              </a:rPr>
              <a:t>Прогноз на </a:t>
            </a:r>
            <a:r>
              <a:rPr lang="ru-RU" altLang="ru-RU" sz="1800" b="1" dirty="0" smtClean="0">
                <a:latin typeface="Times New Roman" pitchFamily="18" charset="0"/>
              </a:rPr>
              <a:t>01.01.2024 </a:t>
            </a:r>
            <a:r>
              <a:rPr lang="ru-RU" altLang="ru-RU" sz="1800" b="1" dirty="0">
                <a:latin typeface="Times New Roman" pitchFamily="18" charset="0"/>
              </a:rPr>
              <a:t>г. – </a:t>
            </a:r>
            <a:r>
              <a:rPr lang="ru-RU" altLang="ru-RU" sz="1800" b="1" dirty="0" smtClean="0">
                <a:latin typeface="Times New Roman" pitchFamily="18" charset="0"/>
              </a:rPr>
              <a:t>16062,3</a:t>
            </a:r>
            <a:r>
              <a:rPr lang="ru-RU" altLang="ru-RU" sz="1800" b="1" dirty="0" smtClean="0">
                <a:latin typeface="Times New Roman" pitchFamily="18" charset="0"/>
              </a:rPr>
              <a:t> </a:t>
            </a:r>
            <a:r>
              <a:rPr lang="ru-RU" altLang="ru-RU" sz="1800" b="1" dirty="0" err="1">
                <a:latin typeface="Times New Roman" pitchFamily="18" charset="0"/>
              </a:rPr>
              <a:t>тыс.руб</a:t>
            </a:r>
            <a:r>
              <a:rPr lang="ru-RU" altLang="ru-RU" sz="1800" b="1" dirty="0">
                <a:latin typeface="Times New Roman" pitchFamily="18" charset="0"/>
              </a:rPr>
              <a:t>.</a:t>
            </a:r>
            <a:br>
              <a:rPr lang="ru-RU" altLang="ru-RU" sz="1800" b="1" dirty="0">
                <a:latin typeface="Times New Roman" pitchFamily="18" charset="0"/>
              </a:rPr>
            </a:br>
            <a:r>
              <a:rPr lang="ru-RU" altLang="ru-RU" sz="1800" b="1" dirty="0">
                <a:latin typeface="Times New Roman" pitchFamily="18" charset="0"/>
              </a:rPr>
              <a:t>Прогноз на </a:t>
            </a:r>
            <a:r>
              <a:rPr lang="ru-RU" altLang="ru-RU" sz="1800" b="1" dirty="0" smtClean="0">
                <a:latin typeface="Times New Roman" pitchFamily="18" charset="0"/>
              </a:rPr>
              <a:t>01.01.2025 г</a:t>
            </a:r>
            <a:r>
              <a:rPr lang="ru-RU" altLang="ru-RU" sz="1800" b="1" dirty="0">
                <a:latin typeface="Times New Roman" pitchFamily="18" charset="0"/>
              </a:rPr>
              <a:t>. – </a:t>
            </a:r>
            <a:r>
              <a:rPr lang="ru-RU" altLang="ru-RU" sz="1800" b="1" dirty="0" smtClean="0">
                <a:latin typeface="Times New Roman" pitchFamily="18" charset="0"/>
              </a:rPr>
              <a:t>9823,5</a:t>
            </a:r>
            <a:r>
              <a:rPr lang="ru-RU" altLang="ru-RU" sz="1800" b="1" dirty="0" smtClean="0">
                <a:latin typeface="Times New Roman" pitchFamily="18" charset="0"/>
              </a:rPr>
              <a:t> </a:t>
            </a:r>
            <a:r>
              <a:rPr lang="ru-RU" altLang="ru-RU" sz="1800" b="1" dirty="0" err="1">
                <a:latin typeface="Times New Roman" pitchFamily="18" charset="0"/>
              </a:rPr>
              <a:t>тыс.руб</a:t>
            </a:r>
            <a:r>
              <a:rPr lang="ru-RU" altLang="ru-RU" sz="1800" b="1" dirty="0">
                <a:latin typeface="Times New Roman" pitchFamily="18" charset="0"/>
              </a:rPr>
              <a:t>.</a:t>
            </a:r>
            <a:br>
              <a:rPr lang="ru-RU" altLang="ru-RU" sz="1800" b="1" dirty="0">
                <a:latin typeface="Times New Roman" pitchFamily="18" charset="0"/>
              </a:rPr>
            </a:br>
            <a:r>
              <a:rPr lang="ru-RU" altLang="ru-RU" sz="1800" b="1" dirty="0">
                <a:latin typeface="Times New Roman" pitchFamily="18" charset="0"/>
              </a:rPr>
              <a:t>Прогноз на </a:t>
            </a:r>
            <a:r>
              <a:rPr lang="ru-RU" altLang="ru-RU" sz="1800" b="1" dirty="0" smtClean="0">
                <a:latin typeface="Times New Roman" pitchFamily="18" charset="0"/>
              </a:rPr>
              <a:t>01.01.2026 </a:t>
            </a:r>
            <a:r>
              <a:rPr lang="ru-RU" altLang="ru-RU" sz="1800" b="1" dirty="0">
                <a:latin typeface="Times New Roman" pitchFamily="18" charset="0"/>
              </a:rPr>
              <a:t>г. – </a:t>
            </a:r>
            <a:r>
              <a:rPr lang="ru-RU" altLang="ru-RU" sz="1800" b="1" dirty="0" smtClean="0">
                <a:latin typeface="Times New Roman" pitchFamily="18" charset="0"/>
              </a:rPr>
              <a:t>3209,1</a:t>
            </a:r>
            <a:r>
              <a:rPr lang="ru-RU" altLang="ru-RU" sz="1800" b="1" dirty="0" smtClean="0">
                <a:latin typeface="Times New Roman" pitchFamily="18" charset="0"/>
              </a:rPr>
              <a:t> </a:t>
            </a:r>
            <a:r>
              <a:rPr lang="ru-RU" altLang="ru-RU" sz="1800" b="1" dirty="0" err="1">
                <a:latin typeface="Times New Roman" pitchFamily="18" charset="0"/>
              </a:rPr>
              <a:t>тыс.руб</a:t>
            </a:r>
            <a:r>
              <a:rPr lang="ru-RU" altLang="ru-RU" sz="1800" b="1" dirty="0">
                <a:latin typeface="Times New Roman" pitchFamily="18" charset="0"/>
              </a:rPr>
              <a:t>.</a:t>
            </a:r>
            <a:br>
              <a:rPr lang="ru-RU" altLang="ru-RU" sz="1800" b="1" dirty="0">
                <a:latin typeface="Times New Roman" pitchFamily="18" charset="0"/>
              </a:rPr>
            </a:br>
            <a:endParaRPr lang="ru-RU" altLang="ru-RU" sz="1800" b="1" dirty="0">
              <a:latin typeface="Times New Roman" pitchFamily="18" charset="0"/>
            </a:endParaRPr>
          </a:p>
        </p:txBody>
      </p:sp>
      <p:sp>
        <p:nvSpPr>
          <p:cNvPr id="107522" name="Text Box 24"/>
          <p:cNvSpPr txBox="1">
            <a:spLocks noChangeArrowheads="1"/>
          </p:cNvSpPr>
          <p:nvPr/>
        </p:nvSpPr>
        <p:spPr bwMode="auto">
          <a:xfrm>
            <a:off x="8710613" y="188913"/>
            <a:ext cx="433387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>
                <a:latin typeface="Times New Roman" pitchFamily="18" charset="0"/>
              </a:rPr>
              <a:t>14</a:t>
            </a:r>
          </a:p>
        </p:txBody>
      </p:sp>
      <p:sp>
        <p:nvSpPr>
          <p:cNvPr id="107523" name="Text Box 4"/>
          <p:cNvSpPr txBox="1">
            <a:spLocks noChangeArrowheads="1"/>
          </p:cNvSpPr>
          <p:nvPr/>
        </p:nvSpPr>
        <p:spPr bwMode="auto">
          <a:xfrm>
            <a:off x="4140200" y="333375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ru-RU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2000" b="1" dirty="0">
                <a:latin typeface="Calibri" pitchFamily="34" charset="0"/>
              </a:rPr>
              <a:t> </a:t>
            </a:r>
            <a:r>
              <a:rPr lang="ru-RU" altLang="ru-RU" sz="2000" b="1" dirty="0">
                <a:latin typeface="Times New Roman" pitchFamily="18" charset="0"/>
              </a:rPr>
              <a:t>Основные параметры бюджета </a:t>
            </a:r>
            <a:r>
              <a:rPr lang="ru-RU" altLang="ru-RU" sz="2000" b="1" dirty="0" err="1">
                <a:latin typeface="Times New Roman" pitchFamily="18" charset="0"/>
              </a:rPr>
              <a:t>Тейковского</a:t>
            </a:r>
            <a:r>
              <a:rPr lang="ru-RU" altLang="ru-RU" sz="2000" b="1" dirty="0">
                <a:latin typeface="Times New Roman" pitchFamily="18" charset="0"/>
              </a:rPr>
              <a:t> муниципального </a:t>
            </a:r>
          </a:p>
          <a:p>
            <a:pPr algn="ctr" eaLnBrk="1" hangingPunct="1"/>
            <a:r>
              <a:rPr lang="ru-RU" altLang="ru-RU" sz="2000" b="1" dirty="0">
                <a:latin typeface="Times New Roman" pitchFamily="18" charset="0"/>
              </a:rPr>
              <a:t>  района  в </a:t>
            </a:r>
            <a:r>
              <a:rPr lang="ru-RU" altLang="ru-RU" sz="2000" b="1" dirty="0" smtClean="0">
                <a:latin typeface="Times New Roman" pitchFamily="18" charset="0"/>
              </a:rPr>
              <a:t>2023 год </a:t>
            </a:r>
            <a:r>
              <a:rPr lang="ru-RU" altLang="ru-RU" sz="2000" b="1" dirty="0">
                <a:latin typeface="Times New Roman" pitchFamily="18" charset="0"/>
              </a:rPr>
              <a:t>и плановый период </a:t>
            </a:r>
            <a:r>
              <a:rPr lang="ru-RU" altLang="ru-RU" sz="2000" b="1" dirty="0" smtClean="0">
                <a:latin typeface="Times New Roman" pitchFamily="18" charset="0"/>
              </a:rPr>
              <a:t>2024 </a:t>
            </a:r>
            <a:r>
              <a:rPr lang="ru-RU" altLang="ru-RU" sz="2000" b="1" dirty="0">
                <a:latin typeface="Times New Roman" pitchFamily="18" charset="0"/>
              </a:rPr>
              <a:t>и </a:t>
            </a:r>
            <a:r>
              <a:rPr lang="ru-RU" altLang="ru-RU" sz="2000" b="1" dirty="0" smtClean="0">
                <a:latin typeface="Times New Roman" pitchFamily="18" charset="0"/>
              </a:rPr>
              <a:t>2025  </a:t>
            </a:r>
            <a:r>
              <a:rPr lang="ru-RU" altLang="ru-RU" sz="2000" b="1" dirty="0">
                <a:latin typeface="Times New Roman" pitchFamily="18" charset="0"/>
              </a:rPr>
              <a:t>годов,      (тыс. руб.)</a:t>
            </a:r>
          </a:p>
        </p:txBody>
      </p:sp>
      <p:graphicFrame>
        <p:nvGraphicFramePr>
          <p:cNvPr id="16436" name="Group 5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71205359"/>
              </p:ext>
            </p:extLst>
          </p:nvPr>
        </p:nvGraphicFramePr>
        <p:xfrm>
          <a:off x="179388" y="1196975"/>
          <a:ext cx="8785225" cy="5038727"/>
        </p:xfrm>
        <a:graphic>
          <a:graphicData uri="http://schemas.openxmlformats.org/drawingml/2006/table">
            <a:tbl>
              <a:tblPr/>
              <a:tblGrid>
                <a:gridCol w="3067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8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1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20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2023 год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2024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2025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 в  том числе: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271430,1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246882,0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240973,1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64368,7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65947,1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67743,8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перечисления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207061,4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180934,9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173229,3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271430,1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246882,0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240973,1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 условно утвержденные расходы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3762,2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7614,1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дефицита (профицита) -/(+)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дефицита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ll dir="l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1412875"/>
            <a:ext cx="7273925" cy="4751388"/>
          </a:xfrm>
        </p:spPr>
        <p:txBody>
          <a:bodyPr/>
          <a:lstStyle/>
          <a:p>
            <a:pPr eaLnBrk="1" hangingPunct="1"/>
            <a:r>
              <a:rPr lang="ru-RU" altLang="ru-RU" sz="1800" b="1">
                <a:latin typeface="Times New Roman" pitchFamily="18" charset="0"/>
              </a:rPr>
              <a:t>Контактная информация:</a:t>
            </a:r>
            <a:br>
              <a:rPr lang="ru-RU" altLang="ru-RU" sz="1800" b="1">
                <a:latin typeface="Times New Roman" pitchFamily="18" charset="0"/>
              </a:rPr>
            </a:br>
            <a:r>
              <a:rPr lang="en-US" altLang="ru-RU" sz="1800" b="1">
                <a:latin typeface="Times New Roman" pitchFamily="18" charset="0"/>
              </a:rPr>
              <a:t/>
            </a:r>
            <a:br>
              <a:rPr lang="en-US" altLang="ru-RU" sz="1800" b="1">
                <a:latin typeface="Times New Roman" pitchFamily="18" charset="0"/>
              </a:rPr>
            </a:br>
            <a:r>
              <a:rPr lang="en-US" altLang="ru-RU" sz="1800" b="1">
                <a:latin typeface="Times New Roman" pitchFamily="18" charset="0"/>
              </a:rPr>
              <a:t/>
            </a:r>
            <a:br>
              <a:rPr lang="en-US" altLang="ru-RU" sz="1800" b="1">
                <a:latin typeface="Times New Roman" pitchFamily="18" charset="0"/>
              </a:rPr>
            </a:br>
            <a:r>
              <a:rPr lang="ru-RU" altLang="ru-RU" sz="1800" b="1">
                <a:latin typeface="Times New Roman" pitchFamily="18" charset="0"/>
              </a:rPr>
              <a:t>1. Начальник финансового отдела – </a:t>
            </a:r>
            <a:br>
              <a:rPr lang="ru-RU" altLang="ru-RU" sz="1800" b="1">
                <a:latin typeface="Times New Roman" pitchFamily="18" charset="0"/>
              </a:rPr>
            </a:br>
            <a:r>
              <a:rPr lang="ru-RU" altLang="ru-RU" sz="1800" b="1">
                <a:latin typeface="Times New Roman" pitchFamily="18" charset="0"/>
              </a:rPr>
              <a:t>8(49343) 2-17-04</a:t>
            </a:r>
            <a:br>
              <a:rPr lang="ru-RU" altLang="ru-RU" sz="1800" b="1">
                <a:latin typeface="Times New Roman" pitchFamily="18" charset="0"/>
              </a:rPr>
            </a:br>
            <a:r>
              <a:rPr lang="ru-RU" altLang="ru-RU" sz="1800" b="1">
                <a:latin typeface="Times New Roman" pitchFamily="18" charset="0"/>
              </a:rPr>
              <a:t>2. Заместитель начальника финансового отдела –</a:t>
            </a:r>
            <a:br>
              <a:rPr lang="ru-RU" altLang="ru-RU" sz="1800" b="1">
                <a:latin typeface="Times New Roman" pitchFamily="18" charset="0"/>
              </a:rPr>
            </a:br>
            <a:r>
              <a:rPr lang="ru-RU" altLang="ru-RU" sz="1800" b="1">
                <a:latin typeface="Times New Roman" pitchFamily="18" charset="0"/>
              </a:rPr>
              <a:t>8(49343) 2-20-78</a:t>
            </a:r>
            <a:br>
              <a:rPr lang="ru-RU" altLang="ru-RU" sz="1800" b="1">
                <a:latin typeface="Times New Roman" pitchFamily="18" charset="0"/>
              </a:rPr>
            </a:br>
            <a:r>
              <a:rPr lang="ru-RU" altLang="ru-RU" sz="1800" b="1">
                <a:latin typeface="Times New Roman" pitchFamily="18" charset="0"/>
              </a:rPr>
              <a:t>3. Электронная почта: </a:t>
            </a:r>
            <a:r>
              <a:rPr lang="en-US" altLang="ru-RU" sz="1800" b="1">
                <a:latin typeface="Times New Roman" pitchFamily="18" charset="0"/>
              </a:rPr>
              <a:t>raifoteik@mail</a:t>
            </a:r>
            <a:r>
              <a:rPr lang="ru-RU" altLang="ru-RU" sz="1800" b="1">
                <a:latin typeface="Times New Roman" pitchFamily="18" charset="0"/>
              </a:rPr>
              <a:t>.</a:t>
            </a:r>
            <a:r>
              <a:rPr lang="en-US" altLang="ru-RU" sz="1800" b="1">
                <a:latin typeface="Times New Roman" pitchFamily="18" charset="0"/>
              </a:rPr>
              <a:t>ru</a:t>
            </a:r>
            <a:endParaRPr lang="ru-RU" altLang="ru-RU" sz="1800" b="1">
              <a:latin typeface="Times New Roman" pitchFamily="18" charset="0"/>
            </a:endParaRPr>
          </a:p>
        </p:txBody>
      </p:sp>
      <p:sp>
        <p:nvSpPr>
          <p:cNvPr id="108546" name="Text Box 24"/>
          <p:cNvSpPr txBox="1">
            <a:spLocks noChangeArrowheads="1"/>
          </p:cNvSpPr>
          <p:nvPr/>
        </p:nvSpPr>
        <p:spPr bwMode="auto">
          <a:xfrm>
            <a:off x="8710613" y="188913"/>
            <a:ext cx="433387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>
                <a:latin typeface="Times New Roman" pitchFamily="18" charset="0"/>
              </a:rPr>
              <a:t>14</a:t>
            </a:r>
          </a:p>
        </p:txBody>
      </p:sp>
      <p:sp>
        <p:nvSpPr>
          <p:cNvPr id="108547" name="Text Box 4"/>
          <p:cNvSpPr txBox="1">
            <a:spLocks noChangeArrowheads="1"/>
          </p:cNvSpPr>
          <p:nvPr/>
        </p:nvSpPr>
        <p:spPr bwMode="auto">
          <a:xfrm>
            <a:off x="4140200" y="333375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ru-RU" sz="14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eaLnBrk="1" hangingPunct="1"/>
            <a:r>
              <a:rPr lang="ru-RU" sz="3200" b="1" i="1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>
                <a:latin typeface="Times New Roman" pitchFamily="18" charset="0"/>
                <a:cs typeface="Times New Roman" pitchFamily="18" charset="0"/>
              </a:rPr>
              <a:t>Благодарим за внимание!</a:t>
            </a:r>
          </a:p>
        </p:txBody>
      </p:sp>
      <p:sp>
        <p:nvSpPr>
          <p:cNvPr id="109570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403350" y="3860800"/>
            <a:ext cx="6400800" cy="175418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Тейковский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муниципальный район»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г .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dirty="0">
              <a:solidFill>
                <a:srgbClr val="898989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slow">
    <p:pull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9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950" y="274638"/>
            <a:ext cx="8578850" cy="561975"/>
          </a:xfrm>
        </p:spPr>
        <p:txBody>
          <a:bodyPr lIns="91177" tIns="45589" rIns="91177" bIns="45589"/>
          <a:lstStyle/>
          <a:p>
            <a:pPr eaLnBrk="1" hangingPunct="1"/>
            <a:r>
              <a:rPr lang="ru-RU" altLang="ru-RU" sz="1800" b="1" dirty="0">
                <a:latin typeface="Times New Roman" pitchFamily="18" charset="0"/>
              </a:rPr>
              <a:t>Структура  доходов бюджета </a:t>
            </a:r>
            <a:r>
              <a:rPr lang="ru-RU" altLang="ru-RU" sz="1800" b="1" dirty="0" err="1">
                <a:latin typeface="Times New Roman" pitchFamily="18" charset="0"/>
              </a:rPr>
              <a:t>Тейковского</a:t>
            </a:r>
            <a:r>
              <a:rPr lang="ru-RU" altLang="ru-RU" sz="1800" b="1" dirty="0">
                <a:latin typeface="Times New Roman" pitchFamily="18" charset="0"/>
              </a:rPr>
              <a:t> муниципального района </a:t>
            </a:r>
            <a:br>
              <a:rPr lang="ru-RU" altLang="ru-RU" sz="1800" b="1" dirty="0">
                <a:latin typeface="Times New Roman" pitchFamily="18" charset="0"/>
              </a:rPr>
            </a:br>
            <a:r>
              <a:rPr lang="ru-RU" altLang="ru-RU" sz="1800" b="1" dirty="0">
                <a:latin typeface="Times New Roman" pitchFamily="18" charset="0"/>
              </a:rPr>
              <a:t> за </a:t>
            </a:r>
            <a:r>
              <a:rPr lang="ru-RU" altLang="ru-RU" sz="1800" b="1" dirty="0" smtClean="0">
                <a:latin typeface="Times New Roman" pitchFamily="18" charset="0"/>
              </a:rPr>
              <a:t>2023-2025 </a:t>
            </a:r>
            <a:r>
              <a:rPr lang="ru-RU" altLang="ru-RU" sz="1800" b="1" dirty="0" err="1">
                <a:latin typeface="Times New Roman" pitchFamily="18" charset="0"/>
              </a:rPr>
              <a:t>г.г</a:t>
            </a:r>
            <a:r>
              <a:rPr lang="ru-RU" altLang="ru-RU" sz="1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67625" y="908050"/>
            <a:ext cx="1225550" cy="360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tx1"/>
                </a:solidFill>
                <a:latin typeface="Times New Roman" pitchFamily="18" charset="0"/>
              </a:rPr>
              <a:t>млн.руб.</a:t>
            </a:r>
            <a:endParaRPr lang="ru-RU" b="1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36895" name="Object 31"/>
          <p:cNvGraphicFramePr>
            <a:graphicFrameLocks noChangeAspect="1"/>
          </p:cNvGraphicFramePr>
          <p:nvPr/>
        </p:nvGraphicFramePr>
        <p:xfrm>
          <a:off x="323850" y="981075"/>
          <a:ext cx="4176713" cy="417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9" name="Диаграмма" r:id="rId4" imgW="6096135" imgH="4067089" progId="MSGraph.Chart.8">
                  <p:embed followColorScheme="full"/>
                </p:oleObj>
              </mc:Choice>
              <mc:Fallback>
                <p:oleObj name="Диаграмма" r:id="rId4" imgW="6096135" imgH="4067089" progId="MSGraph.Chart.8">
                  <p:embed followColorScheme="full"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981075"/>
                        <a:ext cx="4176713" cy="417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900" name="Rectangle 13"/>
          <p:cNvSpPr>
            <a:spLocks noChangeArrowheads="1"/>
          </p:cNvSpPr>
          <p:nvPr/>
        </p:nvSpPr>
        <p:spPr bwMode="auto">
          <a:xfrm>
            <a:off x="755650" y="1196975"/>
            <a:ext cx="3384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600" b="1" dirty="0"/>
              <a:t>Проект </a:t>
            </a:r>
            <a:r>
              <a:rPr lang="ru-RU" sz="1600" b="1" dirty="0" smtClean="0"/>
              <a:t>2023 </a:t>
            </a:r>
            <a:r>
              <a:rPr lang="ru-RU" sz="1600" b="1" dirty="0"/>
              <a:t>г.</a:t>
            </a:r>
          </a:p>
          <a:p>
            <a:pPr algn="ctr" eaLnBrk="1" hangingPunct="1"/>
            <a:r>
              <a:rPr lang="ru-RU" sz="1400" b="1" dirty="0"/>
              <a:t>Всего доходов – </a:t>
            </a:r>
            <a:r>
              <a:rPr lang="ru-RU" sz="1400" b="1" dirty="0" smtClean="0"/>
              <a:t>271,4 </a:t>
            </a:r>
            <a:r>
              <a:rPr lang="ru-RU" sz="1400" b="1" dirty="0" err="1"/>
              <a:t>млн.руб</a:t>
            </a:r>
            <a:r>
              <a:rPr lang="ru-RU" sz="1400" b="1" dirty="0"/>
              <a:t>.</a:t>
            </a:r>
          </a:p>
        </p:txBody>
      </p:sp>
      <p:sp>
        <p:nvSpPr>
          <p:cNvPr id="36901" name="Text Box 14"/>
          <p:cNvSpPr txBox="1">
            <a:spLocks noChangeArrowheads="1"/>
          </p:cNvSpPr>
          <p:nvPr/>
        </p:nvSpPr>
        <p:spPr bwMode="auto">
          <a:xfrm>
            <a:off x="2411413" y="2565400"/>
            <a:ext cx="17033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207,0млн</a:t>
            </a:r>
            <a:r>
              <a:rPr lang="ru-RU" sz="1400" b="1" dirty="0">
                <a:solidFill>
                  <a:schemeClr val="bg1"/>
                </a:solidFill>
              </a:rPr>
              <a:t>. руб.</a:t>
            </a:r>
          </a:p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76,3%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36902" name="Text Box 15"/>
          <p:cNvSpPr txBox="1">
            <a:spLocks noChangeArrowheads="1"/>
          </p:cNvSpPr>
          <p:nvPr/>
        </p:nvSpPr>
        <p:spPr bwMode="auto">
          <a:xfrm>
            <a:off x="971550" y="2133600"/>
            <a:ext cx="18002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1400" b="1" dirty="0" smtClean="0">
                <a:solidFill>
                  <a:schemeClr val="bg1"/>
                </a:solidFill>
              </a:rPr>
              <a:t>52,9 </a:t>
            </a:r>
            <a:r>
              <a:rPr lang="ru-RU" sz="1400" b="1" dirty="0" err="1">
                <a:solidFill>
                  <a:schemeClr val="bg1"/>
                </a:solidFill>
              </a:rPr>
              <a:t>млн.руб</a:t>
            </a:r>
            <a:r>
              <a:rPr lang="ru-RU" sz="1400" b="1" dirty="0">
                <a:solidFill>
                  <a:schemeClr val="bg1"/>
                </a:solidFill>
              </a:rPr>
              <a:t>. </a:t>
            </a:r>
            <a:r>
              <a:rPr lang="ru-RU" sz="1400" b="1" dirty="0" smtClean="0">
                <a:solidFill>
                  <a:schemeClr val="bg1"/>
                </a:solidFill>
              </a:rPr>
              <a:t>19,5%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36903" name="Text Box 16"/>
          <p:cNvSpPr txBox="1">
            <a:spLocks noChangeArrowheads="1"/>
          </p:cNvSpPr>
          <p:nvPr/>
        </p:nvSpPr>
        <p:spPr bwMode="auto">
          <a:xfrm>
            <a:off x="611188" y="2708275"/>
            <a:ext cx="172878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300" b="1" dirty="0" smtClean="0">
                <a:solidFill>
                  <a:schemeClr val="bg1"/>
                </a:solidFill>
              </a:rPr>
              <a:t>11,5 </a:t>
            </a:r>
            <a:r>
              <a:rPr lang="ru-RU" sz="1300" b="1" dirty="0">
                <a:solidFill>
                  <a:schemeClr val="bg1"/>
                </a:solidFill>
              </a:rPr>
              <a:t>млн. руб. </a:t>
            </a:r>
            <a:r>
              <a:rPr lang="ru-RU" sz="1300" b="1" dirty="0" smtClean="0">
                <a:solidFill>
                  <a:schemeClr val="bg1"/>
                </a:solidFill>
              </a:rPr>
              <a:t>4,2%</a:t>
            </a:r>
            <a:endParaRPr lang="ru-RU" sz="1300" b="1" dirty="0">
              <a:solidFill>
                <a:schemeClr val="bg1"/>
              </a:solidFill>
            </a:endParaRPr>
          </a:p>
        </p:txBody>
      </p:sp>
      <p:graphicFrame>
        <p:nvGraphicFramePr>
          <p:cNvPr id="36896" name="Object 32"/>
          <p:cNvGraphicFramePr>
            <a:graphicFrameLocks noChangeAspect="1"/>
          </p:cNvGraphicFramePr>
          <p:nvPr/>
        </p:nvGraphicFramePr>
        <p:xfrm>
          <a:off x="5219700" y="981075"/>
          <a:ext cx="4140200" cy="417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0" name="Диаграмма" r:id="rId6" imgW="6096135" imgH="4067089" progId="MSGraph.Chart.8">
                  <p:embed followColorScheme="full"/>
                </p:oleObj>
              </mc:Choice>
              <mc:Fallback>
                <p:oleObj name="Диаграмма" r:id="rId6" imgW="6096135" imgH="4067089" progId="MSGraph.Chart.8">
                  <p:embed followColorScheme="full"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981075"/>
                        <a:ext cx="4140200" cy="417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904" name="Rectangle 19"/>
          <p:cNvSpPr>
            <a:spLocks noChangeArrowheads="1"/>
          </p:cNvSpPr>
          <p:nvPr/>
        </p:nvSpPr>
        <p:spPr bwMode="auto">
          <a:xfrm>
            <a:off x="5724525" y="1268413"/>
            <a:ext cx="30241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600" b="1" dirty="0"/>
              <a:t>Проект </a:t>
            </a:r>
            <a:r>
              <a:rPr lang="ru-RU" sz="1600" b="1" dirty="0" smtClean="0"/>
              <a:t>2024 </a:t>
            </a:r>
            <a:r>
              <a:rPr lang="ru-RU" sz="1600" b="1" dirty="0"/>
              <a:t>г.</a:t>
            </a:r>
          </a:p>
          <a:p>
            <a:pPr algn="ctr" eaLnBrk="1" hangingPunct="1"/>
            <a:r>
              <a:rPr lang="ru-RU" sz="1400" b="1" dirty="0"/>
              <a:t>Всего доходов – </a:t>
            </a:r>
            <a:r>
              <a:rPr lang="ru-RU" sz="1400" b="1" dirty="0" smtClean="0"/>
              <a:t>246,8млн.руб</a:t>
            </a:r>
            <a:r>
              <a:rPr lang="ru-RU" sz="1400" b="1" dirty="0"/>
              <a:t>.</a:t>
            </a:r>
          </a:p>
        </p:txBody>
      </p:sp>
      <p:sp>
        <p:nvSpPr>
          <p:cNvPr id="36905" name="Rectangle 24"/>
          <p:cNvSpPr>
            <a:spLocks noChangeArrowheads="1"/>
          </p:cNvSpPr>
          <p:nvPr/>
        </p:nvSpPr>
        <p:spPr bwMode="auto">
          <a:xfrm>
            <a:off x="6011863" y="2133600"/>
            <a:ext cx="1511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 54,4 </a:t>
            </a:r>
            <a:r>
              <a:rPr lang="ru-RU" sz="1400" b="1" dirty="0" err="1" smtClean="0">
                <a:solidFill>
                  <a:schemeClr val="bg1"/>
                </a:solidFill>
              </a:rPr>
              <a:t>млн.руб</a:t>
            </a:r>
            <a:r>
              <a:rPr lang="ru-RU" sz="1400" b="1" dirty="0">
                <a:solidFill>
                  <a:schemeClr val="bg1"/>
                </a:solidFill>
              </a:rPr>
              <a:t>. </a:t>
            </a:r>
          </a:p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22,0%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36906" name="Rectangle 25"/>
          <p:cNvSpPr>
            <a:spLocks noChangeArrowheads="1"/>
          </p:cNvSpPr>
          <p:nvPr/>
        </p:nvSpPr>
        <p:spPr bwMode="auto">
          <a:xfrm>
            <a:off x="7308850" y="2492375"/>
            <a:ext cx="1638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180,9 </a:t>
            </a:r>
            <a:r>
              <a:rPr lang="ru-RU" sz="1400" b="1" dirty="0">
                <a:solidFill>
                  <a:schemeClr val="bg1"/>
                </a:solidFill>
              </a:rPr>
              <a:t>млн. руб.</a:t>
            </a:r>
          </a:p>
          <a:p>
            <a:pPr algn="ctr" eaLnBrk="1" hangingPunct="1"/>
            <a:r>
              <a:rPr lang="ru-RU" sz="1400" b="1" dirty="0">
                <a:solidFill>
                  <a:schemeClr val="bg1"/>
                </a:solidFill>
              </a:rPr>
              <a:t>73,3%</a:t>
            </a:r>
          </a:p>
        </p:txBody>
      </p:sp>
      <p:sp>
        <p:nvSpPr>
          <p:cNvPr id="36907" name="Rectangle 26"/>
          <p:cNvSpPr>
            <a:spLocks noChangeArrowheads="1"/>
          </p:cNvSpPr>
          <p:nvPr/>
        </p:nvSpPr>
        <p:spPr bwMode="auto">
          <a:xfrm>
            <a:off x="5508625" y="2636838"/>
            <a:ext cx="1843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400" b="1" dirty="0" smtClean="0">
                <a:solidFill>
                  <a:schemeClr val="bg1"/>
                </a:solidFill>
              </a:rPr>
              <a:t>11,5 </a:t>
            </a:r>
            <a:r>
              <a:rPr lang="ru-RU" sz="1400" b="1" dirty="0">
                <a:solidFill>
                  <a:schemeClr val="bg1"/>
                </a:solidFill>
              </a:rPr>
              <a:t>млн. руб. </a:t>
            </a:r>
            <a:r>
              <a:rPr lang="ru-RU" sz="1400" b="1" dirty="0" smtClean="0">
                <a:solidFill>
                  <a:schemeClr val="bg1"/>
                </a:solidFill>
              </a:rPr>
              <a:t>4,7%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36908" name="Rectangle 28"/>
          <p:cNvSpPr>
            <a:spLocks noChangeArrowheads="1"/>
          </p:cNvSpPr>
          <p:nvPr/>
        </p:nvSpPr>
        <p:spPr bwMode="auto">
          <a:xfrm>
            <a:off x="684213" y="4149725"/>
            <a:ext cx="144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. </a:t>
            </a:r>
          </a:p>
        </p:txBody>
      </p:sp>
      <p:graphicFrame>
        <p:nvGraphicFramePr>
          <p:cNvPr id="36897" name="Object 33"/>
          <p:cNvGraphicFramePr>
            <a:graphicFrameLocks noChangeAspect="1"/>
          </p:cNvGraphicFramePr>
          <p:nvPr/>
        </p:nvGraphicFramePr>
        <p:xfrm>
          <a:off x="1835150" y="2852738"/>
          <a:ext cx="6553200" cy="521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1" name="Диаграмма" r:id="rId8" imgW="6096135" imgH="4067089" progId="MSGraph.Chart.8">
                  <p:embed followColorScheme="full"/>
                </p:oleObj>
              </mc:Choice>
              <mc:Fallback>
                <p:oleObj name="Диаграмма" r:id="rId8" imgW="6096135" imgH="4067089" progId="MSGraph.Chart.8">
                  <p:embed followColorScheme="full"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852738"/>
                        <a:ext cx="6553200" cy="521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909" name="Rectangle 31"/>
          <p:cNvSpPr>
            <a:spLocks noChangeArrowheads="1"/>
          </p:cNvSpPr>
          <p:nvPr/>
        </p:nvSpPr>
        <p:spPr bwMode="auto">
          <a:xfrm>
            <a:off x="2484438" y="4652963"/>
            <a:ext cx="17113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56,1 </a:t>
            </a:r>
            <a:r>
              <a:rPr lang="ru-RU" sz="1400" b="1" dirty="0" err="1">
                <a:solidFill>
                  <a:schemeClr val="bg1"/>
                </a:solidFill>
              </a:rPr>
              <a:t>млн.руб</a:t>
            </a:r>
            <a:r>
              <a:rPr lang="ru-RU" sz="1400" b="1" dirty="0">
                <a:solidFill>
                  <a:schemeClr val="bg1"/>
                </a:solidFill>
              </a:rPr>
              <a:t>. </a:t>
            </a:r>
          </a:p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23,3%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36910" name="Rectangle 32"/>
          <p:cNvSpPr>
            <a:spLocks noChangeArrowheads="1"/>
          </p:cNvSpPr>
          <p:nvPr/>
        </p:nvSpPr>
        <p:spPr bwMode="auto">
          <a:xfrm>
            <a:off x="3851275" y="5157788"/>
            <a:ext cx="19462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173,2 </a:t>
            </a:r>
            <a:r>
              <a:rPr lang="ru-RU" sz="1400" b="1" dirty="0">
                <a:solidFill>
                  <a:schemeClr val="bg1"/>
                </a:solidFill>
              </a:rPr>
              <a:t>млн. руб.</a:t>
            </a:r>
          </a:p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71,9%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36911" name="Rectangle 34"/>
          <p:cNvSpPr>
            <a:spLocks noChangeArrowheads="1"/>
          </p:cNvSpPr>
          <p:nvPr/>
        </p:nvSpPr>
        <p:spPr bwMode="auto">
          <a:xfrm>
            <a:off x="2268538" y="5157788"/>
            <a:ext cx="16732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400" b="1" dirty="0" smtClean="0">
                <a:solidFill>
                  <a:schemeClr val="bg1"/>
                </a:solidFill>
              </a:rPr>
              <a:t>11,6 </a:t>
            </a:r>
            <a:r>
              <a:rPr lang="ru-RU" sz="1400" b="1" dirty="0">
                <a:solidFill>
                  <a:schemeClr val="bg1"/>
                </a:solidFill>
              </a:rPr>
              <a:t>млн. руб. </a:t>
            </a:r>
            <a:r>
              <a:rPr lang="ru-RU" sz="1400" b="1" dirty="0" smtClean="0">
                <a:solidFill>
                  <a:schemeClr val="bg1"/>
                </a:solidFill>
              </a:rPr>
              <a:t>4,8%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36912" name="Rectangle 35"/>
          <p:cNvSpPr>
            <a:spLocks noChangeArrowheads="1"/>
          </p:cNvSpPr>
          <p:nvPr/>
        </p:nvSpPr>
        <p:spPr bwMode="auto">
          <a:xfrm>
            <a:off x="2339975" y="3716338"/>
            <a:ext cx="4572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600" b="1" dirty="0"/>
              <a:t>Проект </a:t>
            </a:r>
            <a:r>
              <a:rPr lang="ru-RU" sz="1600" b="1" dirty="0" smtClean="0"/>
              <a:t>2025 </a:t>
            </a:r>
            <a:r>
              <a:rPr lang="ru-RU" sz="1600" b="1" dirty="0"/>
              <a:t>г.</a:t>
            </a:r>
          </a:p>
          <a:p>
            <a:pPr algn="ctr" eaLnBrk="1" hangingPunct="1"/>
            <a:r>
              <a:rPr lang="ru-RU" sz="1400" b="1" dirty="0"/>
              <a:t>Всего доходов – </a:t>
            </a:r>
            <a:r>
              <a:rPr lang="ru-RU" sz="1400" b="1" dirty="0" smtClean="0"/>
              <a:t>240,9 </a:t>
            </a:r>
            <a:r>
              <a:rPr lang="ru-RU" sz="1400" b="1" dirty="0" err="1"/>
              <a:t>млн.руб</a:t>
            </a:r>
            <a:r>
              <a:rPr lang="ru-RU" sz="1400" b="1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950" y="274638"/>
            <a:ext cx="8578850" cy="561975"/>
          </a:xfrm>
        </p:spPr>
        <p:txBody>
          <a:bodyPr lIns="91177" tIns="45589" rIns="91177" bIns="45589"/>
          <a:lstStyle/>
          <a:p>
            <a:pPr eaLnBrk="1" hangingPunct="1"/>
            <a:r>
              <a:rPr lang="ru-RU" altLang="ru-RU" sz="1800" b="1" dirty="0">
                <a:latin typeface="Times New Roman" pitchFamily="18" charset="0"/>
              </a:rPr>
              <a:t>Структура  безвозмездных поступлений в бюджет</a:t>
            </a:r>
            <a:br>
              <a:rPr lang="ru-RU" altLang="ru-RU" sz="1800" b="1" dirty="0">
                <a:latin typeface="Times New Roman" pitchFamily="18" charset="0"/>
              </a:rPr>
            </a:br>
            <a:r>
              <a:rPr lang="ru-RU" altLang="ru-RU" sz="1800" b="1" dirty="0">
                <a:latin typeface="Times New Roman" pitchFamily="18" charset="0"/>
              </a:rPr>
              <a:t> </a:t>
            </a:r>
            <a:r>
              <a:rPr lang="ru-RU" altLang="ru-RU" sz="1800" b="1" dirty="0" err="1">
                <a:latin typeface="Times New Roman" pitchFamily="18" charset="0"/>
              </a:rPr>
              <a:t>Тейковского</a:t>
            </a:r>
            <a:r>
              <a:rPr lang="ru-RU" altLang="ru-RU" sz="1800" b="1" dirty="0">
                <a:latin typeface="Times New Roman" pitchFamily="18" charset="0"/>
              </a:rPr>
              <a:t> муниципального района </a:t>
            </a:r>
            <a:br>
              <a:rPr lang="ru-RU" altLang="ru-RU" sz="1800" b="1" dirty="0">
                <a:latin typeface="Times New Roman" pitchFamily="18" charset="0"/>
              </a:rPr>
            </a:br>
            <a:r>
              <a:rPr lang="ru-RU" altLang="ru-RU" sz="1800" b="1" dirty="0">
                <a:latin typeface="Times New Roman" pitchFamily="18" charset="0"/>
              </a:rPr>
              <a:t> на </a:t>
            </a:r>
            <a:r>
              <a:rPr lang="ru-RU" altLang="ru-RU" sz="1800" b="1" dirty="0" smtClean="0">
                <a:latin typeface="Times New Roman" pitchFamily="18" charset="0"/>
              </a:rPr>
              <a:t>2023-2025г.г</a:t>
            </a:r>
            <a:r>
              <a:rPr lang="ru-RU" altLang="ru-RU" sz="1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67625" y="908050"/>
            <a:ext cx="1225550" cy="360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tx1"/>
                </a:solidFill>
                <a:latin typeface="Times New Roman" pitchFamily="18" charset="0"/>
              </a:rPr>
              <a:t>млн.руб.</a:t>
            </a:r>
            <a:endParaRPr lang="ru-RU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71744" name="Rectangle 5"/>
          <p:cNvSpPr>
            <a:spLocks noChangeArrowheads="1"/>
          </p:cNvSpPr>
          <p:nvPr/>
        </p:nvSpPr>
        <p:spPr bwMode="auto">
          <a:xfrm>
            <a:off x="755650" y="1196975"/>
            <a:ext cx="3384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600" b="1" dirty="0"/>
              <a:t>Проект </a:t>
            </a:r>
            <a:r>
              <a:rPr lang="ru-RU" sz="1600" b="1" dirty="0" smtClean="0"/>
              <a:t>2023 </a:t>
            </a:r>
            <a:r>
              <a:rPr lang="ru-RU" sz="1600" b="1" dirty="0"/>
              <a:t>г.</a:t>
            </a:r>
          </a:p>
          <a:p>
            <a:pPr algn="ctr" eaLnBrk="1" hangingPunct="1"/>
            <a:r>
              <a:rPr lang="ru-RU" sz="1400" b="1" dirty="0"/>
              <a:t>Всего – </a:t>
            </a:r>
            <a:r>
              <a:rPr lang="ru-RU" sz="1400" b="1" dirty="0" smtClean="0"/>
              <a:t>207,0 </a:t>
            </a:r>
            <a:r>
              <a:rPr lang="ru-RU" sz="1400" b="1" dirty="0" err="1"/>
              <a:t>млн.руб</a:t>
            </a:r>
            <a:r>
              <a:rPr lang="ru-RU" sz="1400" b="1" dirty="0"/>
              <a:t>.</a:t>
            </a:r>
          </a:p>
        </p:txBody>
      </p:sp>
      <p:sp>
        <p:nvSpPr>
          <p:cNvPr id="71745" name="Rectangle 10"/>
          <p:cNvSpPr>
            <a:spLocks noChangeArrowheads="1"/>
          </p:cNvSpPr>
          <p:nvPr/>
        </p:nvSpPr>
        <p:spPr bwMode="auto">
          <a:xfrm>
            <a:off x="5795963" y="1268413"/>
            <a:ext cx="30241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600" b="1" dirty="0"/>
              <a:t>Проект </a:t>
            </a:r>
            <a:r>
              <a:rPr lang="ru-RU" sz="1600" b="1" dirty="0" smtClean="0"/>
              <a:t>2024 </a:t>
            </a:r>
            <a:r>
              <a:rPr lang="ru-RU" sz="1600" b="1" dirty="0"/>
              <a:t>г.</a:t>
            </a:r>
          </a:p>
          <a:p>
            <a:pPr algn="ctr" eaLnBrk="1" hangingPunct="1"/>
            <a:r>
              <a:rPr lang="ru-RU" sz="1400" b="1" dirty="0"/>
              <a:t>Всего – </a:t>
            </a:r>
            <a:r>
              <a:rPr lang="ru-RU" sz="1400" b="1" dirty="0" smtClean="0"/>
              <a:t>180,9 </a:t>
            </a:r>
            <a:r>
              <a:rPr lang="ru-RU" sz="1400" b="1" dirty="0" err="1"/>
              <a:t>млн.руб</a:t>
            </a:r>
            <a:r>
              <a:rPr lang="ru-RU" sz="1400" b="1" dirty="0"/>
              <a:t>.</a:t>
            </a:r>
          </a:p>
        </p:txBody>
      </p:sp>
      <p:sp>
        <p:nvSpPr>
          <p:cNvPr id="71746" name="Rectangle 14"/>
          <p:cNvSpPr>
            <a:spLocks noChangeArrowheads="1"/>
          </p:cNvSpPr>
          <p:nvPr/>
        </p:nvSpPr>
        <p:spPr bwMode="auto">
          <a:xfrm>
            <a:off x="684213" y="4149725"/>
            <a:ext cx="144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>
                <a:solidFill>
                  <a:schemeClr val="bg1"/>
                </a:solidFill>
              </a:rPr>
              <a:t>. </a:t>
            </a:r>
          </a:p>
        </p:txBody>
      </p:sp>
      <p:graphicFrame>
        <p:nvGraphicFramePr>
          <p:cNvPr id="71702" name="Object 22"/>
          <p:cNvGraphicFramePr>
            <a:graphicFrameLocks noChangeAspect="1"/>
          </p:cNvGraphicFramePr>
          <p:nvPr/>
        </p:nvGraphicFramePr>
        <p:xfrm>
          <a:off x="1979613" y="3429000"/>
          <a:ext cx="6562725" cy="451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3" name="Диаграмма" r:id="rId4" imgW="6096135" imgH="4067089" progId="MSGraph.Chart.8">
                  <p:embed followColorScheme="full"/>
                </p:oleObj>
              </mc:Choice>
              <mc:Fallback>
                <p:oleObj name="Диаграмма" r:id="rId4" imgW="6096135" imgH="4067089" progId="MSGraph.Chart.8">
                  <p:embed followColorScheme="full"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3429000"/>
                        <a:ext cx="6562725" cy="451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7" name="Rectangle 16"/>
          <p:cNvSpPr>
            <a:spLocks noChangeArrowheads="1"/>
          </p:cNvSpPr>
          <p:nvPr/>
        </p:nvSpPr>
        <p:spPr bwMode="auto">
          <a:xfrm>
            <a:off x="3276600" y="4797425"/>
            <a:ext cx="2087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1,3 </a:t>
            </a:r>
            <a:r>
              <a:rPr lang="ru-RU" sz="1400" b="1" dirty="0" err="1">
                <a:solidFill>
                  <a:schemeClr val="bg1"/>
                </a:solidFill>
              </a:rPr>
              <a:t>млн.руб</a:t>
            </a:r>
            <a:r>
              <a:rPr lang="ru-RU" sz="1400" b="1" dirty="0">
                <a:solidFill>
                  <a:schemeClr val="bg1"/>
                </a:solidFill>
              </a:rPr>
              <a:t>. </a:t>
            </a:r>
          </a:p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0,7%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71748" name="Rectangle 17"/>
          <p:cNvSpPr>
            <a:spLocks noChangeArrowheads="1"/>
          </p:cNvSpPr>
          <p:nvPr/>
        </p:nvSpPr>
        <p:spPr bwMode="auto">
          <a:xfrm>
            <a:off x="2268538" y="5013325"/>
            <a:ext cx="17287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87,4 </a:t>
            </a:r>
            <a:r>
              <a:rPr lang="ru-RU" sz="1400" b="1" dirty="0">
                <a:solidFill>
                  <a:schemeClr val="bg1"/>
                </a:solidFill>
              </a:rPr>
              <a:t>млн. руб.</a:t>
            </a:r>
          </a:p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50,5%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71749" name="Rectangle 18"/>
          <p:cNvSpPr>
            <a:spLocks noChangeArrowheads="1"/>
          </p:cNvSpPr>
          <p:nvPr/>
        </p:nvSpPr>
        <p:spPr bwMode="auto">
          <a:xfrm>
            <a:off x="4932363" y="5013325"/>
            <a:ext cx="13700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400" b="1" dirty="0" smtClean="0">
                <a:solidFill>
                  <a:schemeClr val="bg1"/>
                </a:solidFill>
              </a:rPr>
              <a:t>84,5 </a:t>
            </a:r>
            <a:r>
              <a:rPr lang="ru-RU" sz="1400" b="1" dirty="0">
                <a:solidFill>
                  <a:schemeClr val="bg1"/>
                </a:solidFill>
              </a:rPr>
              <a:t>млн. руб. </a:t>
            </a:r>
            <a:r>
              <a:rPr lang="ru-RU" sz="1400" b="1" dirty="0" smtClean="0">
                <a:solidFill>
                  <a:schemeClr val="bg1"/>
                </a:solidFill>
              </a:rPr>
              <a:t>48,8%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71750" name="Rectangle 19"/>
          <p:cNvSpPr>
            <a:spLocks noChangeArrowheads="1"/>
          </p:cNvSpPr>
          <p:nvPr/>
        </p:nvSpPr>
        <p:spPr bwMode="auto">
          <a:xfrm>
            <a:off x="2124075" y="4005263"/>
            <a:ext cx="4572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600" b="1" dirty="0"/>
              <a:t>Проект </a:t>
            </a:r>
            <a:r>
              <a:rPr lang="ru-RU" sz="1600" b="1" dirty="0" smtClean="0"/>
              <a:t>2025 </a:t>
            </a:r>
            <a:r>
              <a:rPr lang="ru-RU" sz="1600" b="1" dirty="0"/>
              <a:t>г.</a:t>
            </a:r>
          </a:p>
          <a:p>
            <a:pPr algn="ctr" eaLnBrk="1" hangingPunct="1"/>
            <a:r>
              <a:rPr lang="ru-RU" sz="1400" b="1" dirty="0"/>
              <a:t>Всего доходов – </a:t>
            </a:r>
            <a:r>
              <a:rPr lang="ru-RU" sz="1400" b="1" dirty="0" smtClean="0"/>
              <a:t>173,2 </a:t>
            </a:r>
            <a:r>
              <a:rPr lang="ru-RU" sz="1400" b="1" dirty="0" err="1" smtClean="0"/>
              <a:t>млн.руб</a:t>
            </a:r>
            <a:r>
              <a:rPr lang="ru-RU" sz="1400" b="1" dirty="0"/>
              <a:t>.</a:t>
            </a:r>
          </a:p>
        </p:txBody>
      </p:sp>
      <p:graphicFrame>
        <p:nvGraphicFramePr>
          <p:cNvPr id="71703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824609"/>
              </p:ext>
            </p:extLst>
          </p:nvPr>
        </p:nvGraphicFramePr>
        <p:xfrm>
          <a:off x="4716463" y="1321455"/>
          <a:ext cx="4427537" cy="3260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4" name="Диаграмма" r:id="rId6" imgW="6096135" imgH="4067089" progId="MSGraph.Chart.8">
                  <p:embed followColorScheme="full"/>
                </p:oleObj>
              </mc:Choice>
              <mc:Fallback>
                <p:oleObj name="Диаграмма" r:id="rId6" imgW="6096135" imgH="4067089" progId="MSGraph.Chart.8">
                  <p:embed followColorScheme="full"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1321455"/>
                        <a:ext cx="4427537" cy="326007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1" name="Rectangle 22"/>
          <p:cNvSpPr>
            <a:spLocks noChangeArrowheads="1"/>
          </p:cNvSpPr>
          <p:nvPr/>
        </p:nvSpPr>
        <p:spPr bwMode="auto">
          <a:xfrm>
            <a:off x="7235825" y="2708275"/>
            <a:ext cx="17097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84,5 </a:t>
            </a:r>
            <a:r>
              <a:rPr lang="ru-RU" sz="1400" b="1" dirty="0">
                <a:solidFill>
                  <a:schemeClr val="bg1"/>
                </a:solidFill>
              </a:rPr>
              <a:t>млн. руб.</a:t>
            </a:r>
          </a:p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46,7%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71752" name="Rectangle 23"/>
          <p:cNvSpPr>
            <a:spLocks noChangeArrowheads="1"/>
          </p:cNvSpPr>
          <p:nvPr/>
        </p:nvSpPr>
        <p:spPr bwMode="auto">
          <a:xfrm>
            <a:off x="5148263" y="2349500"/>
            <a:ext cx="1638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87,4 </a:t>
            </a:r>
            <a:r>
              <a:rPr lang="ru-RU" sz="1400" b="1" dirty="0">
                <a:solidFill>
                  <a:schemeClr val="bg1"/>
                </a:solidFill>
              </a:rPr>
              <a:t>млн. руб.</a:t>
            </a:r>
          </a:p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48,3%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71753" name="Rectangle 24"/>
          <p:cNvSpPr>
            <a:spLocks noChangeArrowheads="1"/>
          </p:cNvSpPr>
          <p:nvPr/>
        </p:nvSpPr>
        <p:spPr bwMode="auto">
          <a:xfrm>
            <a:off x="5364163" y="1916113"/>
            <a:ext cx="1944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200" b="1" dirty="0" smtClean="0">
                <a:solidFill>
                  <a:schemeClr val="bg1"/>
                </a:solidFill>
              </a:rPr>
              <a:t>4,8 </a:t>
            </a:r>
            <a:r>
              <a:rPr lang="ru-RU" sz="1200" b="1" dirty="0">
                <a:solidFill>
                  <a:schemeClr val="bg1"/>
                </a:solidFill>
              </a:rPr>
              <a:t>млн. руб.</a:t>
            </a:r>
          </a:p>
          <a:p>
            <a:pPr algn="ctr" eaLnBrk="1" hangingPunct="1"/>
            <a:r>
              <a:rPr lang="ru-RU" sz="1200" b="1" dirty="0">
                <a:solidFill>
                  <a:schemeClr val="bg1"/>
                </a:solidFill>
              </a:rPr>
              <a:t>2,7%</a:t>
            </a:r>
          </a:p>
        </p:txBody>
      </p:sp>
      <p:graphicFrame>
        <p:nvGraphicFramePr>
          <p:cNvPr id="71741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027297"/>
              </p:ext>
            </p:extLst>
          </p:nvPr>
        </p:nvGraphicFramePr>
        <p:xfrm>
          <a:off x="90488" y="1295400"/>
          <a:ext cx="4427538" cy="328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5" name="Диаграмма" r:id="rId8" imgW="6096135" imgH="4067089" progId="MSGraph.Chart.8">
                  <p:embed followColorScheme="full"/>
                </p:oleObj>
              </mc:Choice>
              <mc:Fallback>
                <p:oleObj name="Диаграмма" r:id="rId8" imgW="6096135" imgH="4067089" progId="MSGraph.Chart.8">
                  <p:embed followColorScheme="full"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8" y="1295400"/>
                        <a:ext cx="4427538" cy="32861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4" name="Text Box 8"/>
          <p:cNvSpPr txBox="1">
            <a:spLocks noChangeArrowheads="1"/>
          </p:cNvSpPr>
          <p:nvPr/>
        </p:nvSpPr>
        <p:spPr bwMode="auto">
          <a:xfrm>
            <a:off x="6732588" y="1989138"/>
            <a:ext cx="172878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1300" b="1" dirty="0" smtClean="0">
                <a:solidFill>
                  <a:schemeClr val="bg1"/>
                </a:solidFill>
              </a:rPr>
              <a:t>4,2 </a:t>
            </a:r>
            <a:r>
              <a:rPr lang="ru-RU" sz="1300" b="1" dirty="0">
                <a:solidFill>
                  <a:schemeClr val="bg1"/>
                </a:solidFill>
              </a:rPr>
              <a:t>млн. руб. </a:t>
            </a:r>
          </a:p>
          <a:p>
            <a:pPr eaLnBrk="1" hangingPunct="1"/>
            <a:r>
              <a:rPr lang="ru-RU" sz="1300" b="1" dirty="0" smtClean="0">
                <a:solidFill>
                  <a:schemeClr val="bg1"/>
                </a:solidFill>
              </a:rPr>
              <a:t>2,3%</a:t>
            </a:r>
            <a:endParaRPr lang="ru-RU" sz="1300" b="1" dirty="0">
              <a:solidFill>
                <a:schemeClr val="bg1"/>
              </a:solidFill>
            </a:endParaRPr>
          </a:p>
        </p:txBody>
      </p:sp>
      <p:sp>
        <p:nvSpPr>
          <p:cNvPr id="71755" name="Text Box 6"/>
          <p:cNvSpPr txBox="1">
            <a:spLocks noChangeArrowheads="1"/>
          </p:cNvSpPr>
          <p:nvPr/>
        </p:nvSpPr>
        <p:spPr bwMode="auto">
          <a:xfrm>
            <a:off x="2339975" y="2852738"/>
            <a:ext cx="17033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92,7 </a:t>
            </a:r>
            <a:r>
              <a:rPr lang="ru-RU" sz="1400" b="1" dirty="0">
                <a:solidFill>
                  <a:schemeClr val="bg1"/>
                </a:solidFill>
              </a:rPr>
              <a:t>млн. руб.</a:t>
            </a:r>
          </a:p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44,8%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71756" name="Text Box 6"/>
          <p:cNvSpPr txBox="1">
            <a:spLocks noChangeArrowheads="1"/>
          </p:cNvSpPr>
          <p:nvPr/>
        </p:nvSpPr>
        <p:spPr bwMode="auto">
          <a:xfrm>
            <a:off x="250825" y="2781300"/>
            <a:ext cx="17033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87,7 млн</a:t>
            </a:r>
            <a:r>
              <a:rPr lang="ru-RU" sz="1400" b="1" dirty="0">
                <a:solidFill>
                  <a:schemeClr val="bg1"/>
                </a:solidFill>
              </a:rPr>
              <a:t>. руб.</a:t>
            </a:r>
          </a:p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42,4%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71757" name="Text Box 6"/>
          <p:cNvSpPr txBox="1">
            <a:spLocks noChangeArrowheads="1"/>
          </p:cNvSpPr>
          <p:nvPr/>
        </p:nvSpPr>
        <p:spPr bwMode="auto">
          <a:xfrm>
            <a:off x="539750" y="2060575"/>
            <a:ext cx="15589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22,5 </a:t>
            </a:r>
            <a:r>
              <a:rPr lang="ru-RU" sz="1400" b="1" dirty="0">
                <a:solidFill>
                  <a:schemeClr val="bg1"/>
                </a:solidFill>
              </a:rPr>
              <a:t>млн. руб.</a:t>
            </a:r>
          </a:p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10,9%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71758" name="Text Box 6"/>
          <p:cNvSpPr txBox="1">
            <a:spLocks noChangeArrowheads="1"/>
          </p:cNvSpPr>
          <p:nvPr/>
        </p:nvSpPr>
        <p:spPr bwMode="auto">
          <a:xfrm>
            <a:off x="1692275" y="2205038"/>
            <a:ext cx="17033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1400" b="1" dirty="0">
                <a:solidFill>
                  <a:schemeClr val="bg1"/>
                </a:solidFill>
              </a:rPr>
              <a:t>4,1 млн. руб.</a:t>
            </a:r>
          </a:p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1,9%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18487" cy="1301750"/>
          </a:xfrm>
        </p:spPr>
        <p:txBody>
          <a:bodyPr/>
          <a:lstStyle/>
          <a:p>
            <a:pPr eaLnBrk="1" hangingPunct="1"/>
            <a:r>
              <a:rPr lang="ru-RU" altLang="ru-RU" sz="1800" b="1">
                <a:latin typeface="Times New Roman" pitchFamily="18" charset="0"/>
              </a:rPr>
              <a:t>Налоговые и неналоговые доходы  бюджета Тейковского муниципального района по видам доходов, тыс. рублей</a:t>
            </a:r>
          </a:p>
        </p:txBody>
      </p:sp>
      <p:graphicFrame>
        <p:nvGraphicFramePr>
          <p:cNvPr id="73837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94783"/>
              </p:ext>
            </p:extLst>
          </p:nvPr>
        </p:nvGraphicFramePr>
        <p:xfrm>
          <a:off x="395288" y="1052513"/>
          <a:ext cx="8497887" cy="5789761"/>
        </p:xfrm>
        <a:graphic>
          <a:graphicData uri="http://schemas.openxmlformats.org/drawingml/2006/table">
            <a:tbl>
              <a:tblPr/>
              <a:tblGrid>
                <a:gridCol w="576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1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 показателя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Проект   2023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Проект    2024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Проект   2025 го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Налоговые  доходы, всего 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52920,4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54424,8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56114,6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 на доходы физических лиц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41003,5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42063,5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43123,5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Налоги на товары (работы, услуги), реализуемые на территории РФ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7669,9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8054,3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8624,1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1.3.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Налоги на совокупный доход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3117,0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3117,0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3117,0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1.4.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Налоги, сборы и регулярные платежи за пользование природными ресурсами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1050,0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Государственная пошлина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180,0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190,0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200,0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Неналоговые доходы, всего 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11448,3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11522,3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11629,2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5876,9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5737,2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5394,0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769,7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831,3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897,8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Доходы от оказания платных услуг (работ) и компенсация затрат государства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2382,4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2382,4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2382,4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1812,2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1964,3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2347,9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Штрафы, санкции, возмещение ущерба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605,1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605,1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605,1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21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Прочие 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64368,7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65947,1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67743,8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846" name="Group 7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1507685"/>
              </p:ext>
            </p:extLst>
          </p:nvPr>
        </p:nvGraphicFramePr>
        <p:xfrm>
          <a:off x="539750" y="1268413"/>
          <a:ext cx="8245475" cy="4196088"/>
        </p:xfrm>
        <a:graphic>
          <a:graphicData uri="http://schemas.openxmlformats.org/drawingml/2006/table">
            <a:tbl>
              <a:tblPr/>
              <a:tblGrid>
                <a:gridCol w="3282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9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1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разделов КБК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2023 год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2024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2025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271430,1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246282,0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240973,1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0100 Общегосударственные вопросы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34180,9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34548,8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34004,9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0300 Национальная безопасность и правоохранительная   деятельность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8671,1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6748,4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5462,4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0400 Национальная экономика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25388,3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11316,4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11653,0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0500  ЖКХ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27107,7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22654,5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20332,5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0700 Образование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159118,4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154921,8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148976,4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0800 Культура и кинематография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12460,5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9347,1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9347,1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  Социальная политика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3883,2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3052,8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3052,8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   Физическая культура и спорт 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620,0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530,0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530,0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Условно утвержденные расходы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3762,2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7614,1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5844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Расходы  бюджета </a:t>
            </a:r>
            <a:r>
              <a:rPr lang="ru-RU" altLang="ru-RU" sz="2000" b="1" i="1" dirty="0" err="1">
                <a:latin typeface="Times New Roman" pitchFamily="18" charset="0"/>
                <a:cs typeface="Times New Roman" pitchFamily="18" charset="0"/>
              </a:rPr>
              <a:t>Тейковского</a:t>
            </a:r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 муниципального района </a:t>
            </a:r>
          </a:p>
          <a:p>
            <a:pPr algn="ctr" eaLnBrk="1" hangingPunct="1"/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по функциональной   направленности,    на </a:t>
            </a:r>
            <a:r>
              <a:rPr lang="ru-RU" altLang="ru-RU" sz="2000" b="1" i="1" dirty="0" smtClean="0">
                <a:latin typeface="Times New Roman" pitchFamily="18" charset="0"/>
                <a:cs typeface="Times New Roman" pitchFamily="18" charset="0"/>
              </a:rPr>
              <a:t>2023-2025 </a:t>
            </a:r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годы       </a:t>
            </a:r>
            <a:r>
              <a:rPr lang="ru-RU" altLang="ru-RU" sz="1600" b="1" i="1" dirty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</p:spTree>
  </p:cSld>
  <p:clrMapOvr>
    <a:masterClrMapping/>
  </p:clrMapOvr>
  <p:transition spd="slow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dirty="0">
                <a:latin typeface="Arial" charset="0"/>
              </a:rPr>
              <a:t>Планирование бюджетных ассигнований на </a:t>
            </a:r>
            <a:r>
              <a:rPr lang="ru-RU" sz="2000" b="1" dirty="0" smtClean="0">
                <a:latin typeface="Arial" charset="0"/>
              </a:rPr>
              <a:t>2023 </a:t>
            </a:r>
            <a:r>
              <a:rPr lang="ru-RU" sz="2000" b="1" dirty="0">
                <a:latin typeface="Arial" charset="0"/>
              </a:rPr>
              <a:t>год и плановый период </a:t>
            </a:r>
            <a:r>
              <a:rPr lang="ru-RU" sz="2000" b="1" dirty="0" smtClean="0">
                <a:latin typeface="Arial" charset="0"/>
              </a:rPr>
              <a:t>2024-2025 </a:t>
            </a:r>
            <a:r>
              <a:rPr lang="ru-RU" sz="2000" b="1" dirty="0" err="1">
                <a:latin typeface="Arial" charset="0"/>
              </a:rPr>
              <a:t>г.г</a:t>
            </a:r>
            <a:r>
              <a:rPr lang="ru-RU" sz="2000" b="1" dirty="0">
                <a:latin typeface="Arial" charset="0"/>
              </a:rPr>
              <a:t>. по разделу 0100 «Общегосударственные вопросы»</a:t>
            </a:r>
          </a:p>
        </p:txBody>
      </p:sp>
      <p:sp>
        <p:nvSpPr>
          <p:cNvPr id="76802" name="AutoShape 7"/>
          <p:cNvSpPr>
            <a:spLocks noChangeArrowheads="1"/>
          </p:cNvSpPr>
          <p:nvPr/>
        </p:nvSpPr>
        <p:spPr bwMode="auto">
          <a:xfrm>
            <a:off x="179388" y="2276475"/>
            <a:ext cx="2736850" cy="424973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Функционирование высшего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должностного лица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муниципального образования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1313,5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Функционирование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представительных органов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муниципальных  образований 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977,9 тыс.руб.;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Функционирование местной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администрации- 17384,5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Обеспечение деятельности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финансовых органов – 3445,8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Резервные фонды – 5200 тыс.руб.</a:t>
            </a:r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/>
              <a:t>Другие общегосударственные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/>
              <a:t>вопросы – 2185,4 тыс.руб.</a:t>
            </a:r>
          </a:p>
          <a:p>
            <a:pPr eaLnBrk="1" hangingPunct="1">
              <a:buFont typeface="Wingdings" pitchFamily="2" charset="2"/>
              <a:buChar char="Ø"/>
            </a:pPr>
            <a:endParaRPr lang="ru-RU" sz="1200"/>
          </a:p>
          <a:p>
            <a:pPr eaLnBrk="1" hangingPunct="1"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6803" name="AutoShape 8"/>
          <p:cNvSpPr>
            <a:spLocks noChangeArrowheads="1"/>
          </p:cNvSpPr>
          <p:nvPr/>
        </p:nvSpPr>
        <p:spPr bwMode="auto">
          <a:xfrm>
            <a:off x="323850" y="1412875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2023 </a:t>
            </a:r>
            <a:r>
              <a:rPr lang="ru-RU" b="1" dirty="0"/>
              <a:t>год- </a:t>
            </a:r>
            <a:r>
              <a:rPr lang="ru-RU" b="1" dirty="0" smtClean="0"/>
              <a:t>34180,9 </a:t>
            </a:r>
            <a:r>
              <a:rPr lang="ru-RU" b="1" dirty="0" err="1"/>
              <a:t>т.р</a:t>
            </a:r>
            <a:r>
              <a:rPr lang="ru-RU" b="1" dirty="0"/>
              <a:t>. </a:t>
            </a:r>
          </a:p>
        </p:txBody>
      </p:sp>
      <p:sp>
        <p:nvSpPr>
          <p:cNvPr id="76804" name="AutoShape 12"/>
          <p:cNvSpPr>
            <a:spLocks noChangeArrowheads="1"/>
          </p:cNvSpPr>
          <p:nvPr/>
        </p:nvSpPr>
        <p:spPr bwMode="auto">
          <a:xfrm>
            <a:off x="6372225" y="1412875"/>
            <a:ext cx="2519363" cy="5032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2025 </a:t>
            </a:r>
            <a:r>
              <a:rPr lang="ru-RU" b="1" dirty="0"/>
              <a:t>год- </a:t>
            </a:r>
            <a:r>
              <a:rPr lang="ru-RU" b="1" dirty="0" smtClean="0"/>
              <a:t>34004,9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76805" name="AutoShape 13"/>
          <p:cNvSpPr>
            <a:spLocks noChangeArrowheads="1"/>
          </p:cNvSpPr>
          <p:nvPr/>
        </p:nvSpPr>
        <p:spPr bwMode="auto">
          <a:xfrm>
            <a:off x="3348038" y="1412875"/>
            <a:ext cx="2519362" cy="5032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dirty="0" smtClean="0"/>
              <a:t>2024 </a:t>
            </a:r>
            <a:r>
              <a:rPr lang="ru-RU" b="1" dirty="0"/>
              <a:t>год- </a:t>
            </a:r>
            <a:r>
              <a:rPr lang="ru-RU" b="1" dirty="0" smtClean="0"/>
              <a:t>34548,8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76806" name="AutoShape 16"/>
          <p:cNvSpPr>
            <a:spLocks noChangeArrowheads="1"/>
          </p:cNvSpPr>
          <p:nvPr/>
        </p:nvSpPr>
        <p:spPr bwMode="auto">
          <a:xfrm>
            <a:off x="3203575" y="2060575"/>
            <a:ext cx="2736850" cy="46085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Функционирование высшего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должностного лица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муниципального образования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 smtClean="0"/>
              <a:t>1586,4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Функционирование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представительных органов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муниципальных  образований 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 smtClean="0"/>
              <a:t>778,2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Функционирование местной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администрации- </a:t>
            </a:r>
            <a:r>
              <a:rPr lang="ru-RU" sz="1200" dirty="0" smtClean="0"/>
              <a:t>19804,6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- Судебная система – 0,6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Обеспечение деятельности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финансовых органов – </a:t>
            </a:r>
            <a:r>
              <a:rPr lang="ru-RU" sz="1200" dirty="0" smtClean="0"/>
              <a:t>4707,3</a:t>
            </a: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Резервные фонды – </a:t>
            </a:r>
            <a:r>
              <a:rPr lang="ru-RU" sz="1200" dirty="0" smtClean="0"/>
              <a:t>3694,9 </a:t>
            </a: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Другие общегосударственные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вопросы – </a:t>
            </a:r>
            <a:r>
              <a:rPr lang="ru-RU" sz="1200" dirty="0" smtClean="0"/>
              <a:t>3976,8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Char char="Ø"/>
            </a:pPr>
            <a:endParaRPr lang="ru-RU" sz="1200" dirty="0"/>
          </a:p>
        </p:txBody>
      </p:sp>
      <p:sp>
        <p:nvSpPr>
          <p:cNvPr id="76807" name="AutoShape 17"/>
          <p:cNvSpPr>
            <a:spLocks noChangeArrowheads="1"/>
          </p:cNvSpPr>
          <p:nvPr/>
        </p:nvSpPr>
        <p:spPr bwMode="auto">
          <a:xfrm>
            <a:off x="179388" y="2060575"/>
            <a:ext cx="2736850" cy="453707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Функционирование высшего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должностного лица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муниципального образования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 smtClean="0"/>
              <a:t>1586,4 </a:t>
            </a:r>
            <a:r>
              <a:rPr lang="ru-RU" sz="1200" dirty="0" err="1" smtClean="0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Функционирование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представительных органов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муниципальных  образований 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 smtClean="0"/>
              <a:t>778,2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Функционирование местной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администрации- </a:t>
            </a:r>
            <a:r>
              <a:rPr lang="ru-RU" sz="1200" dirty="0" smtClean="0"/>
              <a:t>19773,2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Tx/>
              <a:buChar char="-"/>
            </a:pPr>
            <a:r>
              <a:rPr lang="ru-RU" sz="1200" dirty="0"/>
              <a:t> Судебная система – </a:t>
            </a:r>
            <a:r>
              <a:rPr lang="ru-RU" sz="1200" dirty="0" smtClean="0"/>
              <a:t>0,6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/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Обеспечение деятельности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финансовых органов – </a:t>
            </a:r>
            <a:r>
              <a:rPr lang="ru-RU" sz="1200" dirty="0" smtClean="0"/>
              <a:t>4707,3</a:t>
            </a: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Резервные фонды – </a:t>
            </a:r>
            <a:r>
              <a:rPr lang="ru-RU" sz="1200" dirty="0" smtClean="0"/>
              <a:t>2358,5</a:t>
            </a: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Другие общегосударственные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вопросы – </a:t>
            </a:r>
            <a:r>
              <a:rPr lang="ru-RU" sz="1200" dirty="0" smtClean="0"/>
              <a:t>4976,7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</p:txBody>
      </p:sp>
      <p:sp>
        <p:nvSpPr>
          <p:cNvPr id="76808" name="AutoShape 18"/>
          <p:cNvSpPr>
            <a:spLocks noChangeArrowheads="1"/>
          </p:cNvSpPr>
          <p:nvPr/>
        </p:nvSpPr>
        <p:spPr bwMode="auto">
          <a:xfrm>
            <a:off x="6227763" y="2060575"/>
            <a:ext cx="2736850" cy="46085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Функционирование высшего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должностного лица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муниципального образования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 smtClean="0"/>
              <a:t>1586,4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Функционирование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представительных органов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муниципальных  образований -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 smtClean="0"/>
              <a:t>778,2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Функционирование местной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администрации- </a:t>
            </a:r>
            <a:r>
              <a:rPr lang="ru-RU" sz="1200" dirty="0" smtClean="0"/>
              <a:t>19804,6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- Судебная система – 0,0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Обеспечение деятельности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финансовых органов – </a:t>
            </a:r>
            <a:r>
              <a:rPr lang="ru-RU" sz="1200" dirty="0" smtClean="0"/>
              <a:t>4707,3</a:t>
            </a: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Резервные фонды – </a:t>
            </a:r>
            <a:r>
              <a:rPr lang="ru-RU" sz="1200" dirty="0" smtClean="0"/>
              <a:t>4692,2</a:t>
            </a: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Char char="Ø"/>
            </a:pPr>
            <a:r>
              <a:rPr lang="ru-RU" sz="1200" dirty="0"/>
              <a:t>Другие общегосударственные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dirty="0"/>
              <a:t>вопросы – </a:t>
            </a:r>
            <a:r>
              <a:rPr lang="ru-RU" sz="1200" dirty="0" smtClean="0"/>
              <a:t>2436,3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 eaLnBrk="1" hangingPunct="1">
              <a:buFont typeface="Wingdings" pitchFamily="2" charset="2"/>
              <a:buChar char="Ø"/>
            </a:pPr>
            <a:endParaRPr lang="ru-RU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11774</TotalTime>
  <Words>4365</Words>
  <Application>Microsoft Office PowerPoint</Application>
  <PresentationFormat>Экран (4:3)</PresentationFormat>
  <Paragraphs>917</Paragraphs>
  <Slides>41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7" baseType="lpstr">
      <vt:lpstr>Arial</vt:lpstr>
      <vt:lpstr>Calibri</vt:lpstr>
      <vt:lpstr>Times New Roman</vt:lpstr>
      <vt:lpstr>Wingdings</vt:lpstr>
      <vt:lpstr>Тема Office</vt:lpstr>
      <vt:lpstr>Диаграмма</vt:lpstr>
      <vt:lpstr>БЮДЖЕТ ДЛЯ ГРАЖДАН   Проект бюджета Тейковского муниципального района на 2023 год и плановый период  2024-2025 годов</vt:lpstr>
      <vt:lpstr>Проект бюджета Тейковского муниципального района сформирован в соответствии с требованиями бюджетного и налогового законодательства Российской Федерации, на основании:</vt:lpstr>
      <vt:lpstr>Презентация PowerPoint</vt:lpstr>
      <vt:lpstr>Презентация PowerPoint</vt:lpstr>
      <vt:lpstr>Структура  доходов бюджета Тейковского муниципального района   за 2023-2025 г.г.</vt:lpstr>
      <vt:lpstr>Структура  безвозмездных поступлений в бюджет  Тейковского муниципального района   на 2023-2025г.г.</vt:lpstr>
      <vt:lpstr>Налоговые и неналоговые доходы  бюджета Тейковского муниципального района по видам доходов, тыс. рублей</vt:lpstr>
      <vt:lpstr>Презентация PowerPoint</vt:lpstr>
      <vt:lpstr>Планирование бюджетных ассигнований на 2023 год и плановый период 2024-2025 г.г. по разделу 0100 «Общегосударственные вопросы»</vt:lpstr>
      <vt:lpstr>Планирование бюджетных ассигнований на 2023 год и плановый период 2024-2025 г.г. по разделу 0300 «Национальная безопасность и правоохранительная деятельность»</vt:lpstr>
      <vt:lpstr>Планирование бюджетных ассигнований на 2023 год и плановый период 2024-2025 г.г. по разделу 0400 «Национальная экономика»</vt:lpstr>
      <vt:lpstr>Планирование бюджетных ассигнований на 2023 год и плановый период 2024-2025 г.г. по разделу 0500 «Жилищно-коммунальное хозяйство»</vt:lpstr>
      <vt:lpstr>Планирование бюджетных ассигнований на 2023 год и плановый период 2024-2025 г.г. по разделу 0700 «Образование»</vt:lpstr>
      <vt:lpstr>Планирование бюджетных ассигнований на 2023 год и плановый период 2024-2025 г.г. по разделу 0800 «Культура, кинематография»</vt:lpstr>
      <vt:lpstr>Планирование бюджетных ассигнований на 2023 год и плановый период 2024-2025 г.г. по разделу 1000 «Социальная политика»</vt:lpstr>
      <vt:lpstr>Планирование бюджетных ассигнований на 2023 год и плановый период 2024-2025 г.г. по разделу 1100 «Физическая культура и спорт»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Муниципальный долг Тейковского муниципального района  Оценка на 01.01.2023 г. – 22301,2 тыс.руб. Прогноз на 01.01.2024 г. – 16062,3 тыс.руб. Прогноз на 01.01.2025 г. – 9823,5 тыс.руб. Прогноз на 01.01.2026 г. – 3209,1 тыс.руб. </vt:lpstr>
      <vt:lpstr>Контактная информация:   1. Начальник финансового отдела –  8(49343) 2-17-04 2. Заместитель начальника финансового отдела – 8(49343) 2-20-78 3. Электронная почта: raifoteik@mail.ru</vt:lpstr>
      <vt:lpstr> Благодарим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муниципального образования «Усть-Илимский район» за 2015 год</dc:title>
  <dc:creator>User</dc:creator>
  <cp:lastModifiedBy>GlavFinOtdel</cp:lastModifiedBy>
  <cp:revision>248</cp:revision>
  <dcterms:created xsi:type="dcterms:W3CDTF">2016-05-10T06:05:12Z</dcterms:created>
  <dcterms:modified xsi:type="dcterms:W3CDTF">2022-11-17T11:34:16Z</dcterms:modified>
</cp:coreProperties>
</file>