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1" r:id="rId2"/>
  </p:sldMasterIdLst>
  <p:notesMasterIdLst>
    <p:notesMasterId r:id="rId34"/>
  </p:notesMasterIdLst>
  <p:sldIdLst>
    <p:sldId id="257" r:id="rId3"/>
    <p:sldId id="315" r:id="rId4"/>
    <p:sldId id="299" r:id="rId5"/>
    <p:sldId id="273" r:id="rId6"/>
    <p:sldId id="278" r:id="rId7"/>
    <p:sldId id="330" r:id="rId8"/>
    <p:sldId id="275" r:id="rId9"/>
    <p:sldId id="314" r:id="rId10"/>
    <p:sldId id="264" r:id="rId11"/>
    <p:sldId id="317" r:id="rId12"/>
    <p:sldId id="318" r:id="rId13"/>
    <p:sldId id="319" r:id="rId14"/>
    <p:sldId id="320" r:id="rId15"/>
    <p:sldId id="324" r:id="rId16"/>
    <p:sldId id="322" r:id="rId17"/>
    <p:sldId id="323" r:id="rId18"/>
    <p:sldId id="335" r:id="rId19"/>
    <p:sldId id="326" r:id="rId20"/>
    <p:sldId id="327" r:id="rId21"/>
    <p:sldId id="328" r:id="rId22"/>
    <p:sldId id="329" r:id="rId23"/>
    <p:sldId id="333" r:id="rId24"/>
    <p:sldId id="271" r:id="rId25"/>
    <p:sldId id="296" r:id="rId26"/>
    <p:sldId id="297" r:id="rId27"/>
    <p:sldId id="298" r:id="rId28"/>
    <p:sldId id="337" r:id="rId29"/>
    <p:sldId id="281" r:id="rId30"/>
    <p:sldId id="338" r:id="rId31"/>
    <p:sldId id="313" r:id="rId32"/>
    <p:sldId id="272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  <a:srgbClr val="40CCB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86" autoAdjust="0"/>
  </p:normalViewPr>
  <p:slideViewPr>
    <p:cSldViewPr>
      <p:cViewPr varScale="1">
        <p:scale>
          <a:sx n="74" d="100"/>
          <a:sy n="74" d="100"/>
        </p:scale>
        <p:origin x="-3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DE4E7BF-B656-4C2D-A94E-2093A1F0AC9B}" type="datetimeFigureOut">
              <a:rPr lang="ru-RU"/>
              <a:pPr>
                <a:defRPr/>
              </a:pPr>
              <a:t>23.03.2022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963C9B-0039-4364-82BC-EF65F707DB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5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49F0FDC-FE0F-4E83-AE39-9496949B40CE}" type="slidenum">
              <a:rPr lang="ru-RU" altLang="ru-RU" sz="1200">
                <a:latin typeface="+mn-lt"/>
              </a:rPr>
              <a:pPr algn="r">
                <a:defRPr/>
              </a:pPr>
              <a:t>5</a:t>
            </a:fld>
            <a:endParaRPr lang="ru-RU" altLang="ru-RU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B64D3-BB8D-4826-B566-B014DA42EB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4653F-9BEF-4AC7-B38F-A5FEBEAD2CE1}" type="datetimeFigureOut">
              <a:rPr lang="ru-RU"/>
              <a:pPr>
                <a:defRPr/>
              </a:pPr>
              <a:t>23.03.2022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D9603-F82B-421A-BAA6-A5AB4612C05F}" type="datetimeFigureOut">
              <a:rPr lang="ru-RU"/>
              <a:pPr>
                <a:defRPr/>
              </a:pPr>
              <a:t>23.03.2022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11570-8E4D-4465-BA77-745AC5726D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75599-69B8-4573-9DE4-FF457F1FA8A6}" type="datetimeFigureOut">
              <a:rPr lang="ru-RU"/>
              <a:pPr>
                <a:defRPr/>
              </a:pPr>
              <a:t>23.03.2022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13624-7C57-405B-9300-6DF0E33C62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2802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2802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9D98E-D2E7-44D3-9547-9FCDA29B1B1E}" type="datetimeFigureOut">
              <a:rPr lang="ru-RU"/>
              <a:pPr>
                <a:defRPr/>
              </a:pPr>
              <a:t>23.03.2022</a:t>
            </a:fld>
            <a:endParaRPr lang="ru-RU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ECEE4-A6C5-4B1A-8823-083E7C3EAF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32438-60C4-48A2-BDB2-C14DA6A3D4AC}" type="datetimeFigureOut">
              <a:rPr lang="ru-RU"/>
              <a:pPr>
                <a:defRPr/>
              </a:pPr>
              <a:t>23.03.2022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1C759F-0DA0-4F51-822A-91FE9AFEE1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BF595-27DD-4156-99A8-A410ED98ED23}" type="datetimeFigureOut">
              <a:rPr lang="ru-RU"/>
              <a:pPr>
                <a:defRPr/>
              </a:pPr>
              <a:t>23.03.2022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C7FC1-B839-4980-8733-2BDD295E99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4B96A-C1DB-4536-B7BD-EEA5E161BFA8}" type="datetimeFigureOut">
              <a:rPr lang="ru-RU"/>
              <a:pPr>
                <a:defRPr/>
              </a:pPr>
              <a:t>23.03.2022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960B0-4337-46F6-81B8-A11D4642EB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697E5-E1AE-42BF-BFBE-D55BD60FEA82}" type="datetimeFigureOut">
              <a:rPr lang="ru-RU"/>
              <a:pPr>
                <a:defRPr/>
              </a:pPr>
              <a:t>23.03.2022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C7B64-B64D-45D3-9D78-F6AB9AB4A3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DE67B-7E38-4786-96AF-C735B471D897}" type="datetimeFigureOut">
              <a:rPr lang="ru-RU"/>
              <a:pPr>
                <a:defRPr/>
              </a:pPr>
              <a:t>23.03.2022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2C9DF-A0E6-4E94-8280-841D0B0B71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C8B26-9419-41CB-AC75-2B9187892E87}" type="datetimeFigureOut">
              <a:rPr lang="ru-RU"/>
              <a:pPr>
                <a:defRPr/>
              </a:pPr>
              <a:t>23.03.2022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93899-DCFE-4AFD-AA53-C6DFFB31A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4FEBC-A99B-41BC-BD9E-401149E92144}" type="datetimeFigureOut">
              <a:rPr lang="ru-RU"/>
              <a:pPr>
                <a:defRPr/>
              </a:pPr>
              <a:t>23.03.2022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3744B-AAF3-4DAB-8F80-D24E2D8028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E2361-944A-4DDB-A802-5A0BA76C4420}" type="datetimeFigureOut">
              <a:rPr lang="ru-RU"/>
              <a:pPr>
                <a:defRPr/>
              </a:pPr>
              <a:t>23.03.2022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C21AD-6C95-47A6-AED4-45E5F5A258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E338C83F-1B31-43E4-8978-0BDF4B271CD7}" type="datetimeFigureOut">
              <a:rPr lang="ru-RU"/>
              <a:pPr>
                <a:defRPr/>
              </a:pPr>
              <a:t>23.03.2022</a:t>
            </a:fld>
            <a:endParaRPr lang="ru-RU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E36C2790-D9F0-4FB9-AF84-7BA0F42D1C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4" r:id="rId1"/>
    <p:sldLayoutId id="2147483713" r:id="rId2"/>
    <p:sldLayoutId id="2147483712" r:id="rId3"/>
    <p:sldLayoutId id="2147483711" r:id="rId4"/>
    <p:sldLayoutId id="2147483710" r:id="rId5"/>
    <p:sldLayoutId id="2147483709" r:id="rId6"/>
    <p:sldLayoutId id="2147483708" r:id="rId7"/>
    <p:sldLayoutId id="2147483707" r:id="rId8"/>
    <p:sldLayoutId id="2147483706" r:id="rId9"/>
    <p:sldLayoutId id="2147483705" r:id="rId10"/>
    <p:sldLayoutId id="214748370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9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2699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5" name="Rectangle 23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DCC773D0-1494-4C44-ABC2-26D6E5DCE446}" type="datetimeFigureOut">
              <a:rPr lang="ru-RU"/>
              <a:pPr>
                <a:defRPr/>
              </a:pPr>
              <a:t>23.03.2022</a:t>
            </a:fld>
            <a:endParaRPr lang="ru-RU"/>
          </a:p>
        </p:txBody>
      </p:sp>
      <p:sp>
        <p:nvSpPr>
          <p:cNvPr id="46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BE3A7FB-A1E6-468F-869E-1C0EC16F1C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11188" y="404813"/>
            <a:ext cx="7993062" cy="4608512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i="1" smtClean="0">
                <a:cs typeface="Times New Roman" pitchFamily="18" charset="0"/>
              </a:rPr>
              <a:t>БЮДЖЕТ ДЛЯ ГРАЖДАН</a:t>
            </a:r>
            <a:br>
              <a:rPr lang="ru-RU" sz="4000" b="1" i="1" smtClean="0">
                <a:cs typeface="Times New Roman" pitchFamily="18" charset="0"/>
              </a:rPr>
            </a:br>
            <a:r>
              <a:rPr lang="ru-RU" sz="4000" b="1" i="1" smtClean="0">
                <a:cs typeface="Times New Roman" pitchFamily="18" charset="0"/>
              </a:rPr>
              <a:t/>
            </a:r>
            <a:br>
              <a:rPr lang="ru-RU" sz="4000" b="1" i="1" smtClean="0">
                <a:cs typeface="Times New Roman" pitchFamily="18" charset="0"/>
              </a:rPr>
            </a:br>
            <a:r>
              <a:rPr lang="ru-RU" sz="4000" b="1" i="1" smtClean="0">
                <a:cs typeface="Times New Roman" pitchFamily="18" charset="0"/>
              </a:rPr>
              <a:t>Исполнение бюджета Тейковского муниципального района</a:t>
            </a:r>
            <a:br>
              <a:rPr lang="ru-RU" sz="4000" b="1" i="1" smtClean="0">
                <a:cs typeface="Times New Roman" pitchFamily="18" charset="0"/>
              </a:rPr>
            </a:br>
            <a:r>
              <a:rPr lang="ru-RU" sz="4000" b="1" i="1" smtClean="0">
                <a:cs typeface="Times New Roman" pitchFamily="18" charset="0"/>
              </a:rPr>
              <a:t>за </a:t>
            </a:r>
            <a:r>
              <a:rPr lang="ru-RU" sz="4000" b="1" i="1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4000" b="1" i="1" smtClean="0">
                <a:cs typeface="Times New Roman" pitchFamily="18" charset="0"/>
              </a:rPr>
              <a:t>год</a:t>
            </a:r>
          </a:p>
        </p:txBody>
      </p:sp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608263" y="5011738"/>
            <a:ext cx="5327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/>
              <a:t>Подготовлен на основе проекта решения Совета Тейковского </a:t>
            </a:r>
          </a:p>
          <a:p>
            <a:r>
              <a:rPr lang="ru-RU" sz="1400"/>
              <a:t>муниципального района «Об утверждении отчета об</a:t>
            </a:r>
          </a:p>
          <a:p>
            <a:r>
              <a:rPr lang="ru-RU" sz="1400"/>
              <a:t>исполнении бюджета Тейковского муниципального района</a:t>
            </a:r>
          </a:p>
          <a:p>
            <a:r>
              <a:rPr lang="ru-RU" sz="1400"/>
              <a:t>за 2021 год»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18487" cy="130175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1800" b="1"/>
              <a:t>Муниципальные программы Тейковского муниципального района</a:t>
            </a:r>
            <a:br>
              <a:rPr lang="ru-RU" altLang="ru-RU" sz="1800" b="1"/>
            </a:br>
            <a:r>
              <a:rPr lang="ru-RU" altLang="ru-RU" sz="1800" b="1"/>
              <a:t>                                                                                        (в тыс. руб.)</a:t>
            </a:r>
          </a:p>
        </p:txBody>
      </p:sp>
      <p:graphicFrame>
        <p:nvGraphicFramePr>
          <p:cNvPr id="44138" name="Group 106"/>
          <p:cNvGraphicFramePr>
            <a:graphicFrameLocks noGrp="1"/>
          </p:cNvGraphicFramePr>
          <p:nvPr/>
        </p:nvGraphicFramePr>
        <p:xfrm>
          <a:off x="395288" y="1052513"/>
          <a:ext cx="8497887" cy="4965700"/>
        </p:xfrm>
        <a:graphic>
          <a:graphicData uri="http://schemas.openxmlformats.org/drawingml/2006/table">
            <a:tbl>
              <a:tblPr/>
              <a:tblGrid>
                <a:gridCol w="504825"/>
                <a:gridCol w="5111750"/>
                <a:gridCol w="936625"/>
                <a:gridCol w="1008062"/>
                <a:gridCol w="936625"/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                        Наименование программы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Утверждено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в бюджете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 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Исполнено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за 2021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% исполнения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«Развитие образования Тейковского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155309,0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152847,4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98,4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«Развитие культуры и туризма в Тейковском муниципальном районе»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13953,3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13710,0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98,3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«Развитие физической культуры и спорта в Тейковском муниципальном районе»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530,0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530,0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«Поддержка населения в Тейковском муниципальном районе»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80,0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80,0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«Повышение безопасности  дорожного движения Тейковского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12740,7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9987,8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78,4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«Обеспечение качественным жильем,  услугами жилищно-коммунального хозяйства  и улучшение состояния коммунальной инфраструктуры»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38856,8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37945,6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97,6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«Планировка территории и проведение комплексных кадастровых работ на территории Тейковского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11661,4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9496,6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81,4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Управление муниципальным имуществом Тейковского муниципального района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1396,4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1304,9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93,4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9.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«Совершенствование местного самоуправления на территории Тейковского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30,3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30,3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10.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«Реализация молодежной политики на территории  Тейковского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340,0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340,0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11.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«Открытый и безопасный район»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2844,4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2633,3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92,6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153" name="Group 73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4975225"/>
        </p:xfrm>
        <a:graphic>
          <a:graphicData uri="http://schemas.openxmlformats.org/drawingml/2006/table">
            <a:tbl>
              <a:tblPr/>
              <a:tblGrid>
                <a:gridCol w="431800"/>
                <a:gridCol w="5545138"/>
                <a:gridCol w="1150937"/>
                <a:gridCol w="1117600"/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«Развитие общего образования»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17117,1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17074,9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«Финансовое обеспечение предоставления мер социальной поддержки сфере образования»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5775,6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4305,8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«Выявление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 поддержка одаренных детей»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506,4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506,4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«Реализация основных общеобразовательных программ»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54956,1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54009,8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а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«Финансовое обеспечение предоставления общедоступного и бесплатного образования в муниципальных образовательных учреждениях 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70279,0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70279,0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«Реализация дополнительных общеобразовательных программ»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5589,4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5586,1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«Организация отдыха и оздоровление детей»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736,9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736,9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«Развитие кадрового потенциала системы образования»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209,0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209,0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«Организация целевой подготовки педагогов для работы в муниципальных организациях Тейковского муниципального района»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139,5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139,5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155309,0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152847,4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48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«Развитие образования Тейковского муниципального района»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49" name="Group 45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3606800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2969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«Развитие культуры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11616,1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11372,8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«Предоставление дополнительного образования в сфере культуры и искусства»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2087,2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2087,2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«Повышение туристической привлекательности Тейковского района»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250,0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250,0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Итого: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113953,3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13710,0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37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«Развитие культуры и туризма в Тейковском муниципальном районе»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73" name="Group 45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4354512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5732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77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«Организация физкультурных мероприятий, спортивных мероприятий и участие спортсменов Тейковского муниципального района в соревнованиях»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330,0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330,0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01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«Реализация программ  спортивной подготовки по видам спорта»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530,0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530,0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51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«Развитие физической культуры и спорта в Тейковском муниципальном районе»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82" name="Group 30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3806825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5732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01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«Повышение качества жизни граждан пожилого возраста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«Повышение качества жизни детей-сирот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0,0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0,0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80,0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80,0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180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«Поддержка населения в Тейковском муниципальном районе»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224" name="Group 48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4149725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«Содержание сети муниципальных автомобильных дорог общего пользования местного значения Тейковского муниципального района и дорог внутри населенных пунктов»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6672,8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6493,4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«Текущий и капитальный ремонт сети муниципальных автомобильных дорог общего пользования местного значения Тейковского муниципального района и дорог внутри населенных пунктов»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5532,9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3048,9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«Формирование законопослушного поведения участников дорожного движения в Тейковском муниципальном районе»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35,0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35,0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«Развитие системы организации движения транспортных средств и пешеходов, повышение безопасности дорожных условий»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500,0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410,5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12740,6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9987,8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04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«Повышение безопасности дорожного движения Тейковского муниципального района»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68" name="Group 68"/>
          <p:cNvGraphicFramePr>
            <a:graphicFrameLocks noGrp="1"/>
          </p:cNvGraphicFramePr>
          <p:nvPr>
            <p:ph idx="4294967295"/>
          </p:nvPr>
        </p:nvGraphicFramePr>
        <p:xfrm>
          <a:off x="539750" y="1125538"/>
          <a:ext cx="8245475" cy="5270500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9874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«Развитие газификации Тейковского муниципального района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569,2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384,4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«Проведение капитального ремонта общего имущества в многоквартирных домах, расположенных на территории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1505,1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1504,2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«Обеспечение водоснабжением жителей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3227,9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3074,9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865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«Обеспечение населения Тейковского муниципального района теплоснабжением»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32488,0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32463,6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«Содержание территорий сельских кладбищ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605,0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344,0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4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«Подготовка проектов внесения изменений в документы территориального планирования, правила землепользования и застройки»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12570,0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12570,0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Реализация мероприятий по участию в организации деятельности по накоплению (в том числе раздельному накоплению), транспортированию, обработке, утилизации, обезвреживанию, захоронению твердых коммунальных отходов на территории Тейковского муниципального района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360,6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123,5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53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«Обеспечение качественным  жильем,  услугами жилищно-коммунального хозяйства и улучшения состояния коммунальной инфраструктуры»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55" name="Group 31"/>
          <p:cNvGraphicFramePr>
            <a:graphicFrameLocks noGrp="1"/>
          </p:cNvGraphicFramePr>
          <p:nvPr/>
        </p:nvGraphicFramePr>
        <p:xfrm>
          <a:off x="395288" y="1052513"/>
          <a:ext cx="8208962" cy="1563687"/>
        </p:xfrm>
        <a:graphic>
          <a:graphicData uri="http://schemas.openxmlformats.org/drawingml/2006/table">
            <a:tbl>
              <a:tblPr/>
              <a:tblGrid>
                <a:gridCol w="504825"/>
                <a:gridCol w="5688012"/>
                <a:gridCol w="1008063"/>
                <a:gridCol w="1008062"/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Приоритетные направления муниципальной программы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Утверждено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в бюджете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 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Исполнено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за 2021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7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Подпрограмма «Переселение граждан из аварийного жилищного фонда на территории сельских поселений Тейковского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0,0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                                                      </a:t>
                      </a: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Итого: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38856,8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37945,6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350" name="Group 54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4022725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«Информатизация, техническая  и программное обеспечение и сопровождение информационных систем»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1584,5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1483,1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«Повышение уровня информационной откратости населения о деятельности органов местного самоуправления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180,0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160,3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«Профилактика правонарушений и наркомании, борьба с преступностью и обеспечения безопасности граждан»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635,9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635,9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«Улучшение условий и охраны труда в Тейковском муниципальном  районе»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444,0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354,0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2844,4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2633,3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5324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«Открытый и безопасный район»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70" name="Group 30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333625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«Комплексное развитие сельских  территорий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11661,4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9496,6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11661,4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9496,6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343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«Планировка территории и проведение комплексных кадастровых работ на территории Тейковского муниципального района»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000" b="1" smtClean="0"/>
              <a:t>Основные показатели социально-экономического развития </a:t>
            </a:r>
            <a:br>
              <a:rPr lang="ru-RU" sz="2000" b="1" smtClean="0"/>
            </a:br>
            <a:r>
              <a:rPr lang="ru-RU" sz="2000" b="1" smtClean="0"/>
              <a:t>Тейковского муниципального района  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  <a:defRPr/>
            </a:pPr>
            <a:r>
              <a:rPr lang="ru-RU" sz="4800" smtClean="0"/>
              <a:t>                       </a:t>
            </a:r>
            <a:r>
              <a:rPr lang="ru-RU" sz="1800" smtClean="0"/>
              <a:t>Прогноз 2021 г.   </a:t>
            </a:r>
            <a:r>
              <a:rPr lang="ru-RU" sz="1800" smtClean="0">
                <a:latin typeface="Arial" charset="0"/>
              </a:rPr>
              <a:t> </a:t>
            </a:r>
            <a:r>
              <a:rPr lang="ru-RU" sz="1800" smtClean="0"/>
              <a:t> Факт  2021 г.</a:t>
            </a:r>
          </a:p>
          <a:p>
            <a:pPr marL="609600" indent="-609600" eaLnBrk="1" hangingPunct="1">
              <a:buFontTx/>
              <a:buNone/>
              <a:defRPr/>
            </a:pPr>
            <a:endParaRPr lang="ru-RU" sz="1800" smtClean="0"/>
          </a:p>
          <a:p>
            <a:pPr marL="609600" indent="-609600" eaLnBrk="1" hangingPunct="1">
              <a:buFontTx/>
              <a:buNone/>
              <a:defRPr/>
            </a:pPr>
            <a:r>
              <a:rPr lang="ru-RU" sz="1800" smtClean="0"/>
              <a:t>1)Среднемесячная номинальная            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z="1800" smtClean="0"/>
              <a:t>начисленная заработная плата (в руб.)    </a:t>
            </a:r>
            <a:r>
              <a:rPr lang="ru-RU" sz="1800" smtClean="0">
                <a:latin typeface="Arial" charset="0"/>
              </a:rPr>
              <a:t> 22588,5</a:t>
            </a:r>
            <a:r>
              <a:rPr lang="ru-RU" sz="1800" smtClean="0"/>
              <a:t>               </a:t>
            </a:r>
            <a:r>
              <a:rPr lang="ru-RU" sz="1800" smtClean="0">
                <a:latin typeface="Arial" charset="0"/>
              </a:rPr>
              <a:t>28051,6</a:t>
            </a:r>
          </a:p>
          <a:p>
            <a:pPr marL="609600" indent="-609600" eaLnBrk="1" hangingPunct="1">
              <a:buFontTx/>
              <a:buNone/>
              <a:defRPr/>
            </a:pPr>
            <a:r>
              <a:rPr lang="ru-RU" sz="1800" smtClean="0"/>
              <a:t>2) Фонд оплаты труда (в млн.)                  </a:t>
            </a:r>
            <a:r>
              <a:rPr lang="ru-RU" sz="1800" smtClean="0">
                <a:latin typeface="Arial" charset="0"/>
              </a:rPr>
              <a:t> </a:t>
            </a:r>
            <a:r>
              <a:rPr lang="ru-RU" sz="1800" smtClean="0"/>
              <a:t>237,209               173,695</a:t>
            </a:r>
            <a:endParaRPr lang="ru-RU" sz="1800" smtClean="0">
              <a:latin typeface="Arial" charset="0"/>
            </a:endParaRPr>
          </a:p>
          <a:p>
            <a:pPr marL="609600" indent="-609600" eaLnBrk="1" hangingPunct="1">
              <a:buFontTx/>
              <a:buNone/>
              <a:defRPr/>
            </a:pPr>
            <a:r>
              <a:rPr lang="ru-RU" sz="1800" smtClean="0">
                <a:latin typeface="Arial" charset="0"/>
              </a:rPr>
              <a:t>3) Объем платных услуг</a:t>
            </a:r>
            <a:r>
              <a:rPr lang="ru-RU" sz="1800" smtClean="0"/>
              <a:t> </a:t>
            </a:r>
            <a:r>
              <a:rPr lang="ru-RU" sz="1800" smtClean="0">
                <a:latin typeface="Arial" charset="0"/>
              </a:rPr>
              <a:t>населению (в млн.)  185,9                  176,117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91" name="Group 47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881312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«Управление и распоряжение имуществом, находящимся в муниципальной собственности 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1186,4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1095,7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«Обеспечение рационального, эффективного использования земельных участков, государственная собственность на которые не разграничена»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210,0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209,2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1396,4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1304,9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367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«Управление муниципальным имуществом  Тейковского муниципального района 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394" name="Group 26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333625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Приоритетные 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«Развитие муниципальной службы на территории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30,3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30,3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30,3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30,3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391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«Совершенствование местного самоуправления на территории  Тейковского муниципального района»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422" name="Group 30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2800350"/>
        </p:xfrm>
        <a:graphic>
          <a:graphicData uri="http://schemas.openxmlformats.org/drawingml/2006/table">
            <a:tbl>
              <a:tblPr/>
              <a:tblGrid>
                <a:gridCol w="360363"/>
                <a:gridCol w="5616575"/>
                <a:gridCol w="1150937"/>
                <a:gridCol w="1117600"/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Приоритетные 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за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(тыс.руб.)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«Создание условий для развития молодежной политики на  территории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190,0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190,0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Подпрограмма «Патриотическое воспитание детей и молодежи и подготовка молодежи Тейковского муниципального района к военной службе»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340,0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340,0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420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«Реализация молодежной политики на территории Тейковского муниципального района»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cs typeface="Times New Roman" pitchFamily="18" charset="0"/>
              </a:rPr>
              <a:t>Непрограммные направления деятельности</a:t>
            </a:r>
          </a:p>
          <a:p>
            <a:pPr algn="ctr"/>
            <a:r>
              <a:rPr lang="ru-RU" b="1" i="1">
                <a:cs typeface="Times New Roman" pitchFamily="18" charset="0"/>
              </a:rPr>
              <a:t>в 2021 году  -  38671,9 тыс.руб.</a:t>
            </a:r>
            <a:endParaRPr lang="ru-RU" altLang="ru-RU" b="1" i="1">
              <a:cs typeface="Times New Roman" pitchFamily="18" charset="0"/>
            </a:endParaRPr>
          </a:p>
        </p:txBody>
      </p:sp>
      <p:grpSp>
        <p:nvGrpSpPr>
          <p:cNvPr id="62466" name="Скругленный прямоугольник 3"/>
          <p:cNvGrpSpPr>
            <a:grpSpLocks/>
          </p:cNvGrpSpPr>
          <p:nvPr/>
        </p:nvGrpSpPr>
        <p:grpSpPr bwMode="auto">
          <a:xfrm>
            <a:off x="250825" y="2781300"/>
            <a:ext cx="4105275" cy="1439863"/>
            <a:chOff x="42" y="2454"/>
            <a:chExt cx="2681" cy="378"/>
          </a:xfrm>
        </p:grpSpPr>
        <p:pic>
          <p:nvPicPr>
            <p:cNvPr id="6247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48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Обеспечение функций администрации Тейковского 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–16635,9 тыс.руб.</a:t>
              </a:r>
            </a:p>
            <a:p>
              <a:pPr algn="ctr"/>
              <a:endParaRPr lang="ru-RU" altLang="ru-RU" sz="1400" b="1">
                <a:solidFill>
                  <a:srgbClr val="000000"/>
                </a:solidFill>
              </a:endParaRPr>
            </a:p>
          </p:txBody>
        </p:sp>
      </p:grpSp>
      <p:grpSp>
        <p:nvGrpSpPr>
          <p:cNvPr id="62467" name="Скругленный прямоугольник 9"/>
          <p:cNvGrpSpPr>
            <a:grpSpLocks/>
          </p:cNvGrpSpPr>
          <p:nvPr/>
        </p:nvGrpSpPr>
        <p:grpSpPr bwMode="auto">
          <a:xfrm>
            <a:off x="323850" y="4652963"/>
            <a:ext cx="4148138" cy="1800225"/>
            <a:chOff x="84" y="2880"/>
            <a:chExt cx="2581" cy="389"/>
          </a:xfrm>
        </p:grpSpPr>
        <p:pic>
          <p:nvPicPr>
            <p:cNvPr id="62477" name="Скругленный прямоугольник 9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2880"/>
              <a:ext cx="2581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478" name="Text Box 18"/>
            <p:cNvSpPr txBox="1">
              <a:spLocks noChangeArrowheads="1"/>
            </p:cNvSpPr>
            <p:nvPr/>
          </p:nvSpPr>
          <p:spPr bwMode="auto">
            <a:xfrm>
              <a:off x="84" y="2903"/>
              <a:ext cx="252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  <a:cs typeface="Times New Roman" pitchFamily="18" charset="0"/>
                </a:rPr>
                <a:t>Обеспечение функций финансового органа администрации Тейковского 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cs typeface="Times New Roman" pitchFamily="18" charset="0"/>
                </a:rPr>
                <a:t>исполнено –4123,5 тыс.руб. 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  <a:cs typeface="Times New Roman" pitchFamily="18" charset="0"/>
              </a:endParaRPr>
            </a:p>
            <a:p>
              <a:pPr algn="ctr"/>
              <a:endParaRPr lang="ru-RU" altLang="ru-RU" sz="1600" b="1">
                <a:solidFill>
                  <a:srgbClr val="000000"/>
                </a:solidFill>
                <a:cs typeface="Times New Roman" pitchFamily="18" charset="0"/>
              </a:endParaRPr>
            </a:p>
            <a:p>
              <a:pPr algn="ctr"/>
              <a:endParaRPr lang="ru-RU" altLang="ru-RU" sz="1200">
                <a:solidFill>
                  <a:srgbClr val="000000"/>
                </a:solidFill>
                <a:cs typeface="Times New Roman" pitchFamily="18" charset="0"/>
              </a:endParaRPr>
            </a:p>
            <a:p>
              <a:pPr algn="ctr"/>
              <a:endParaRPr lang="ru-RU" altLang="ru-RU" sz="1400">
                <a:cs typeface="Times New Roman" pitchFamily="18" charset="0"/>
              </a:endParaRPr>
            </a:p>
          </p:txBody>
        </p:sp>
      </p:grpSp>
      <p:grpSp>
        <p:nvGrpSpPr>
          <p:cNvPr id="62468" name="Скругленный прямоугольник 14"/>
          <p:cNvGrpSpPr>
            <a:grpSpLocks/>
          </p:cNvGrpSpPr>
          <p:nvPr/>
        </p:nvGrpSpPr>
        <p:grpSpPr bwMode="auto">
          <a:xfrm>
            <a:off x="4643438" y="1557338"/>
            <a:ext cx="4500562" cy="1728787"/>
            <a:chOff x="106" y="3383"/>
            <a:chExt cx="2521" cy="785"/>
          </a:xfrm>
        </p:grpSpPr>
        <p:pic>
          <p:nvPicPr>
            <p:cNvPr id="10253" name="Скругленный прямоугольник 14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196" y="3478"/>
              <a:ext cx="2431" cy="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>
                  <a:lumMod val="50000"/>
                  <a:lumOff val="50000"/>
                </a:schemeClr>
              </a:outerShdw>
            </a:effectLst>
          </p:spPr>
        </p:pic>
        <p:sp>
          <p:nvSpPr>
            <p:cNvPr id="62476" name="Text Box 27"/>
            <p:cNvSpPr txBox="1">
              <a:spLocks noChangeArrowheads="1"/>
            </p:cNvSpPr>
            <p:nvPr/>
          </p:nvSpPr>
          <p:spPr bwMode="auto">
            <a:xfrm>
              <a:off x="106" y="3383"/>
              <a:ext cx="2521" cy="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>
                <a:cs typeface="Times New Roman" pitchFamily="18" charset="0"/>
              </a:endParaRP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cs typeface="Times New Roman" pitchFamily="18" charset="0"/>
                </a:rPr>
                <a:t>Реализация полномочий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cs typeface="Times New Roman" pitchFamily="18" charset="0"/>
                </a:rPr>
                <a:t>Ивановской области,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  <a:cs typeface="Times New Roman" pitchFamily="18" charset="0"/>
                </a:rPr>
                <a:t> исполнено -  36,3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</p:grpSp>
      <p:grpSp>
        <p:nvGrpSpPr>
          <p:cNvPr id="62469" name="Скругленный прямоугольник 4"/>
          <p:cNvGrpSpPr>
            <a:grpSpLocks/>
          </p:cNvGrpSpPr>
          <p:nvPr/>
        </p:nvGrpSpPr>
        <p:grpSpPr bwMode="auto">
          <a:xfrm>
            <a:off x="250825" y="1125538"/>
            <a:ext cx="4103688" cy="1295400"/>
            <a:chOff x="40" y="1966"/>
            <a:chExt cx="2663" cy="380"/>
          </a:xfrm>
        </p:grpSpPr>
        <p:pic>
          <p:nvPicPr>
            <p:cNvPr id="62473" name="Скругленный прямоугольник 4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40" y="1966"/>
              <a:ext cx="266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474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419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Функционирование высшего должностного лица Тейковского муниципального района,   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 - 1514,8 тыс.руб. </a:t>
              </a:r>
            </a:p>
          </p:txBody>
        </p:sp>
      </p:grpSp>
      <p:grpSp>
        <p:nvGrpSpPr>
          <p:cNvPr id="62470" name="Скругленный прямоугольник 3"/>
          <p:cNvGrpSpPr>
            <a:grpSpLocks/>
          </p:cNvGrpSpPr>
          <p:nvPr/>
        </p:nvGrpSpPr>
        <p:grpSpPr bwMode="auto">
          <a:xfrm>
            <a:off x="4787900" y="4005263"/>
            <a:ext cx="4141788" cy="1728787"/>
            <a:chOff x="42" y="2454"/>
            <a:chExt cx="2681" cy="378"/>
          </a:xfrm>
        </p:grpSpPr>
        <p:pic>
          <p:nvPicPr>
            <p:cNvPr id="6247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472" name="Text Box 6"/>
            <p:cNvSpPr txBox="1">
              <a:spLocks noChangeArrowheads="1"/>
            </p:cNvSpPr>
            <p:nvPr/>
          </p:nvSpPr>
          <p:spPr bwMode="auto">
            <a:xfrm>
              <a:off x="118" y="2525"/>
              <a:ext cx="2412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Обеспечение функций отделов администрации Тейковского 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 1908,4 тыс.руб.</a:t>
              </a:r>
            </a:p>
            <a:p>
              <a:pPr algn="ctr"/>
              <a:endParaRPr lang="ru-RU" altLang="ru-RU" sz="1400" b="1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cs typeface="Times New Roman" pitchFamily="18" charset="0"/>
            </a:endParaRPr>
          </a:p>
        </p:txBody>
      </p:sp>
      <p:grpSp>
        <p:nvGrpSpPr>
          <p:cNvPr id="63490" name="Скругленный прямоугольник 3"/>
          <p:cNvGrpSpPr>
            <a:grpSpLocks/>
          </p:cNvGrpSpPr>
          <p:nvPr/>
        </p:nvGrpSpPr>
        <p:grpSpPr bwMode="auto">
          <a:xfrm>
            <a:off x="539750" y="549275"/>
            <a:ext cx="3965575" cy="1727200"/>
            <a:chOff x="118" y="2459"/>
            <a:chExt cx="2590" cy="324"/>
          </a:xfrm>
        </p:grpSpPr>
        <p:pic>
          <p:nvPicPr>
            <p:cNvPr id="63500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501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Обеспечение функций отдела образования администрации Тейковского 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 исполнено – 1589,2 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</a:endParaRPr>
            </a:p>
          </p:txBody>
        </p:sp>
      </p:grpSp>
      <p:grpSp>
        <p:nvGrpSpPr>
          <p:cNvPr id="63491" name="Скругленный прямоугольник 3"/>
          <p:cNvGrpSpPr>
            <a:grpSpLocks/>
          </p:cNvGrpSpPr>
          <p:nvPr/>
        </p:nvGrpSpPr>
        <p:grpSpPr bwMode="auto">
          <a:xfrm>
            <a:off x="4932363" y="1773238"/>
            <a:ext cx="3960812" cy="1366837"/>
            <a:chOff x="118" y="2459"/>
            <a:chExt cx="2590" cy="324"/>
          </a:xfrm>
        </p:grpSpPr>
        <p:pic>
          <p:nvPicPr>
            <p:cNvPr id="63498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499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Расходы на уплату членских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взносов в Ассоциацию «Совет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муниципальных образований»,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-  44,6 тыс.руб. 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  <p:grpSp>
        <p:nvGrpSpPr>
          <p:cNvPr id="63492" name="Скругленный прямоугольник 3"/>
          <p:cNvGrpSpPr>
            <a:grpSpLocks/>
          </p:cNvGrpSpPr>
          <p:nvPr/>
        </p:nvGrpSpPr>
        <p:grpSpPr bwMode="auto">
          <a:xfrm>
            <a:off x="611188" y="2852738"/>
            <a:ext cx="3965575" cy="2305050"/>
            <a:chOff x="118" y="2459"/>
            <a:chExt cx="2590" cy="324"/>
          </a:xfrm>
        </p:grpSpPr>
        <p:pic>
          <p:nvPicPr>
            <p:cNvPr id="6349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497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Обеспечение деятельности муниципального казенного учреждения  «Единая дежурно-диспетчерская служба Тейковского 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 8991,5 тыс.руб.</a:t>
              </a:r>
            </a:p>
            <a:p>
              <a:pPr algn="ctr"/>
              <a:endParaRPr lang="ru-RU" altLang="ru-RU" sz="1400" b="1">
                <a:solidFill>
                  <a:srgbClr val="000000"/>
                </a:solidFill>
              </a:endParaRPr>
            </a:p>
          </p:txBody>
        </p:sp>
      </p:grpSp>
      <p:grpSp>
        <p:nvGrpSpPr>
          <p:cNvPr id="63493" name="Скругленный прямоугольник 3"/>
          <p:cNvGrpSpPr>
            <a:grpSpLocks/>
          </p:cNvGrpSpPr>
          <p:nvPr/>
        </p:nvGrpSpPr>
        <p:grpSpPr bwMode="auto">
          <a:xfrm>
            <a:off x="5076825" y="4005263"/>
            <a:ext cx="3600450" cy="2089150"/>
            <a:chOff x="118" y="2459"/>
            <a:chExt cx="2590" cy="324"/>
          </a:xfrm>
        </p:grpSpPr>
        <p:pic>
          <p:nvPicPr>
            <p:cNvPr id="63494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495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Мероприятия в области строительства, архитектуры и градостроительства,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  372,1 тыс.руб.</a:t>
              </a:r>
            </a:p>
          </p:txBody>
        </p:sp>
      </p:grpSp>
    </p:spTree>
  </p:cSld>
  <p:clrMapOvr>
    <a:masterClrMapping/>
  </p:clrMapOvr>
  <p:transition spd="slow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cs typeface="Times New Roman" pitchFamily="18" charset="0"/>
            </a:endParaRPr>
          </a:p>
        </p:txBody>
      </p:sp>
      <p:grpSp>
        <p:nvGrpSpPr>
          <p:cNvPr id="64514" name="Скругленный прямоугольник 3"/>
          <p:cNvGrpSpPr>
            <a:grpSpLocks/>
          </p:cNvGrpSpPr>
          <p:nvPr/>
        </p:nvGrpSpPr>
        <p:grpSpPr bwMode="auto">
          <a:xfrm>
            <a:off x="5003800" y="1125538"/>
            <a:ext cx="3455988" cy="1798637"/>
            <a:chOff x="118" y="2459"/>
            <a:chExt cx="2590" cy="324"/>
          </a:xfrm>
        </p:grpSpPr>
        <p:pic>
          <p:nvPicPr>
            <p:cNvPr id="64524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525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Организация дополнительного пенсионного обеспечения отдельных категорий граждан,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 1375,4 тыс.руб.</a:t>
              </a:r>
            </a:p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.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  <p:grpSp>
        <p:nvGrpSpPr>
          <p:cNvPr id="64515" name="Скругленный прямоугольник 3"/>
          <p:cNvGrpSpPr>
            <a:grpSpLocks/>
          </p:cNvGrpSpPr>
          <p:nvPr/>
        </p:nvGrpSpPr>
        <p:grpSpPr bwMode="auto">
          <a:xfrm>
            <a:off x="611188" y="2349500"/>
            <a:ext cx="4038600" cy="3095625"/>
            <a:chOff x="118" y="2459"/>
            <a:chExt cx="2590" cy="324"/>
          </a:xfrm>
        </p:grpSpPr>
        <p:pic>
          <p:nvPicPr>
            <p:cNvPr id="64522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523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Проведение обследования состояния  многоквартирных домов, расположенных на территории Тейковского муниципального района, на предмет возможности или невозможности проведения капитального ремонта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 45,0 тыс.руб.</a:t>
              </a:r>
              <a:r>
                <a:rPr lang="ru-RU" altLang="ru-RU" sz="1600" b="1"/>
                <a:t> </a:t>
              </a:r>
            </a:p>
            <a:p>
              <a:pPr algn="ctr"/>
              <a:endParaRPr lang="ru-RU" altLang="ru-RU" sz="1400" b="1"/>
            </a:p>
          </p:txBody>
        </p:sp>
      </p:grpSp>
      <p:grpSp>
        <p:nvGrpSpPr>
          <p:cNvPr id="64516" name="Скругленный прямоугольник 3"/>
          <p:cNvGrpSpPr>
            <a:grpSpLocks/>
          </p:cNvGrpSpPr>
          <p:nvPr/>
        </p:nvGrpSpPr>
        <p:grpSpPr bwMode="auto">
          <a:xfrm>
            <a:off x="5003800" y="3141663"/>
            <a:ext cx="4140200" cy="2663825"/>
            <a:chOff x="118" y="2459"/>
            <a:chExt cx="2590" cy="324"/>
          </a:xfrm>
        </p:grpSpPr>
        <p:pic>
          <p:nvPicPr>
            <p:cNvPr id="64520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521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Межбюджетные трансферты бюджетам сельских поселений на исполнение полномочий по предупреждению и ликвидации последствий чрезвычайных ситуаций и стихийных бедствий природного и техногенного характера,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 191,7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</a:endParaRP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  <p:grpSp>
        <p:nvGrpSpPr>
          <p:cNvPr id="64517" name="Скругленный прямоугольник 3"/>
          <p:cNvGrpSpPr>
            <a:grpSpLocks/>
          </p:cNvGrpSpPr>
          <p:nvPr/>
        </p:nvGrpSpPr>
        <p:grpSpPr bwMode="auto">
          <a:xfrm>
            <a:off x="755650" y="476250"/>
            <a:ext cx="3960813" cy="1439863"/>
            <a:chOff x="118" y="2459"/>
            <a:chExt cx="2590" cy="324"/>
          </a:xfrm>
        </p:grpSpPr>
        <p:pic>
          <p:nvPicPr>
            <p:cNvPr id="64518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519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Проведение аудиторских проверок муниципальных унитарных предприятий,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 50,0 тыс.руб.</a:t>
              </a:r>
            </a:p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.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Заголовок 1"/>
          <p:cNvSpPr txBox="1">
            <a:spLocks/>
          </p:cNvSpPr>
          <p:nvPr/>
        </p:nvSpPr>
        <p:spPr bwMode="auto">
          <a:xfrm>
            <a:off x="0" y="0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cs typeface="Times New Roman" pitchFamily="18" charset="0"/>
            </a:endParaRPr>
          </a:p>
        </p:txBody>
      </p:sp>
      <p:grpSp>
        <p:nvGrpSpPr>
          <p:cNvPr id="65540" name="Скругленный прямоугольник 3"/>
          <p:cNvGrpSpPr>
            <a:grpSpLocks/>
          </p:cNvGrpSpPr>
          <p:nvPr/>
        </p:nvGrpSpPr>
        <p:grpSpPr bwMode="auto">
          <a:xfrm>
            <a:off x="468313" y="1125538"/>
            <a:ext cx="3887787" cy="2232025"/>
            <a:chOff x="118" y="2459"/>
            <a:chExt cx="2590" cy="324"/>
          </a:xfrm>
        </p:grpSpPr>
        <p:pic>
          <p:nvPicPr>
            <p:cNvPr id="65553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554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Расходы на организацию и проведение мероприятий, связанных с праздничными, юбилейными и памятными датами, совещания, семинары,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 173,7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</a:endParaRPr>
            </a:p>
            <a:p>
              <a:pPr algn="ctr"/>
              <a:endParaRPr lang="ru-RU" altLang="ru-RU" sz="1600">
                <a:solidFill>
                  <a:srgbClr val="000000"/>
                </a:solidFill>
              </a:endParaRPr>
            </a:p>
          </p:txBody>
        </p:sp>
      </p:grpSp>
      <p:grpSp>
        <p:nvGrpSpPr>
          <p:cNvPr id="65544" name="Скругленный прямоугольник 3"/>
          <p:cNvGrpSpPr>
            <a:grpSpLocks/>
          </p:cNvGrpSpPr>
          <p:nvPr/>
        </p:nvGrpSpPr>
        <p:grpSpPr bwMode="auto">
          <a:xfrm>
            <a:off x="1331913" y="4508500"/>
            <a:ext cx="4824412" cy="1800225"/>
            <a:chOff x="118" y="2459"/>
            <a:chExt cx="2590" cy="324"/>
          </a:xfrm>
        </p:grpSpPr>
        <p:pic>
          <p:nvPicPr>
            <p:cNvPr id="65545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546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    Достижение показателей деятельности органов исполнительной власти субъектов Российской Федерации,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– 781,2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</a:endParaRPr>
            </a:p>
            <a:p>
              <a:pPr algn="ctr"/>
              <a:endParaRPr lang="ru-RU" altLang="ru-RU" sz="1600" b="1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cs typeface="Times New Roman" pitchFamily="18" charset="0"/>
            </a:endParaRPr>
          </a:p>
        </p:txBody>
      </p:sp>
      <p:grpSp>
        <p:nvGrpSpPr>
          <p:cNvPr id="66562" name="Скругленный прямоугольник 3"/>
          <p:cNvGrpSpPr>
            <a:grpSpLocks/>
          </p:cNvGrpSpPr>
          <p:nvPr/>
        </p:nvGrpSpPr>
        <p:grpSpPr bwMode="auto">
          <a:xfrm>
            <a:off x="2411413" y="836613"/>
            <a:ext cx="3889375" cy="2374900"/>
            <a:chOff x="118" y="2459"/>
            <a:chExt cx="2590" cy="324"/>
          </a:xfrm>
        </p:grpSpPr>
        <p:pic>
          <p:nvPicPr>
            <p:cNvPr id="6656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567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  Средства, переданные бюджетам поселений для компенсации дополнительных расходов, возникших в результате решений, принятых      органами власти 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-  838,6 тыс.руб. 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cs typeface="Times New Roman" pitchFamily="18" charset="0"/>
              </a:rPr>
              <a:t>Непрограммные направления деятельности представительного органа Тейковского муниципального района в 2021 году</a:t>
            </a:r>
          </a:p>
          <a:p>
            <a:pPr algn="ctr"/>
            <a:endParaRPr lang="ru-RU" altLang="ru-RU" b="1" i="1">
              <a:cs typeface="Times New Roman" pitchFamily="18" charset="0"/>
            </a:endParaRPr>
          </a:p>
          <a:p>
            <a:pPr algn="ctr"/>
            <a:r>
              <a:rPr lang="ru-RU" b="1" i="1">
                <a:cs typeface="Times New Roman" pitchFamily="18" charset="0"/>
              </a:rPr>
              <a:t>.</a:t>
            </a:r>
            <a:endParaRPr lang="ru-RU" altLang="ru-RU" b="1" i="1">
              <a:cs typeface="Times New Roman" pitchFamily="18" charset="0"/>
            </a:endParaRPr>
          </a:p>
        </p:txBody>
      </p:sp>
      <p:grpSp>
        <p:nvGrpSpPr>
          <p:cNvPr id="67586" name="Скругленный прямоугольник 3"/>
          <p:cNvGrpSpPr>
            <a:grpSpLocks/>
          </p:cNvGrpSpPr>
          <p:nvPr/>
        </p:nvGrpSpPr>
        <p:grpSpPr bwMode="auto">
          <a:xfrm>
            <a:off x="2339975" y="1989138"/>
            <a:ext cx="4105275" cy="1368425"/>
            <a:chOff x="42" y="2454"/>
            <a:chExt cx="2681" cy="378"/>
          </a:xfrm>
        </p:grpSpPr>
        <p:pic>
          <p:nvPicPr>
            <p:cNvPr id="67587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588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Обеспечение функций Совета   Тейковского муниципального района,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-  705,7 тыс.руб. 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Реализация полномочий Российской Федерации  в 2021 году</a:t>
            </a:r>
          </a:p>
          <a:p>
            <a:pPr algn="ctr"/>
            <a:endParaRPr lang="ru-RU" altLang="ru-RU" sz="2000" b="1" i="1">
              <a:cs typeface="Times New Roman" pitchFamily="18" charset="0"/>
            </a:endParaRPr>
          </a:p>
          <a:p>
            <a:pPr algn="ctr"/>
            <a:r>
              <a:rPr lang="ru-RU" b="1" i="1">
                <a:cs typeface="Times New Roman" pitchFamily="18" charset="0"/>
              </a:rPr>
              <a:t>.</a:t>
            </a:r>
            <a:endParaRPr lang="ru-RU" altLang="ru-RU" b="1" i="1">
              <a:cs typeface="Times New Roman" pitchFamily="18" charset="0"/>
            </a:endParaRPr>
          </a:p>
        </p:txBody>
      </p:sp>
      <p:grpSp>
        <p:nvGrpSpPr>
          <p:cNvPr id="72707" name="Скругленный прямоугольник 3"/>
          <p:cNvGrpSpPr>
            <a:grpSpLocks/>
          </p:cNvGrpSpPr>
          <p:nvPr/>
        </p:nvGrpSpPr>
        <p:grpSpPr bwMode="auto">
          <a:xfrm>
            <a:off x="2339975" y="1989138"/>
            <a:ext cx="4105275" cy="1368425"/>
            <a:chOff x="42" y="2454"/>
            <a:chExt cx="2681" cy="378"/>
          </a:xfrm>
        </p:grpSpPr>
        <p:pic>
          <p:nvPicPr>
            <p:cNvPr id="72708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709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Проведение Всероссийской переписи населения 2020 года,</a:t>
              </a:r>
            </a:p>
            <a:p>
              <a:pPr algn="ctr"/>
              <a:r>
                <a:rPr lang="ru-RU" altLang="ru-RU" sz="1600" b="1">
                  <a:solidFill>
                    <a:srgbClr val="000000"/>
                  </a:solidFill>
                </a:rPr>
                <a:t>исполнено -  79,7 тыс.руб. 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b="1" smtClean="0"/>
              <a:t>Основные показатели исполнения бюджета Тейковского муниципального района за       2021 год (в тыс.руб.)</a:t>
            </a:r>
          </a:p>
        </p:txBody>
      </p:sp>
      <p:sp>
        <p:nvSpPr>
          <p:cNvPr id="18434" name="Text Box 7"/>
          <p:cNvSpPr txBox="1">
            <a:spLocks noChangeArrowheads="1"/>
          </p:cNvSpPr>
          <p:nvPr/>
        </p:nvSpPr>
        <p:spPr bwMode="auto">
          <a:xfrm>
            <a:off x="971550" y="2997200"/>
            <a:ext cx="2447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Arial" charset="0"/>
              </a:rPr>
              <a:t>Исполнено за 2021 год</a:t>
            </a:r>
          </a:p>
        </p:txBody>
      </p:sp>
      <p:sp>
        <p:nvSpPr>
          <p:cNvPr id="18435" name="Text Box 10"/>
          <p:cNvSpPr txBox="1">
            <a:spLocks noChangeArrowheads="1"/>
          </p:cNvSpPr>
          <p:nvPr/>
        </p:nvSpPr>
        <p:spPr bwMode="auto">
          <a:xfrm>
            <a:off x="900113" y="2133600"/>
            <a:ext cx="2487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>
                <a:latin typeface="Arial" charset="0"/>
              </a:rPr>
              <a:t>Утверждено на 2021 год</a:t>
            </a:r>
          </a:p>
        </p:txBody>
      </p:sp>
      <p:sp>
        <p:nvSpPr>
          <p:cNvPr id="18436" name="Text Box 11"/>
          <p:cNvSpPr txBox="1">
            <a:spLocks noChangeArrowheads="1"/>
          </p:cNvSpPr>
          <p:nvPr/>
        </p:nvSpPr>
        <p:spPr bwMode="auto">
          <a:xfrm>
            <a:off x="3779838" y="1484313"/>
            <a:ext cx="12430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Arial" charset="0"/>
              </a:rPr>
              <a:t>ДОХОДЫ</a:t>
            </a:r>
          </a:p>
        </p:txBody>
      </p:sp>
      <p:sp>
        <p:nvSpPr>
          <p:cNvPr id="18437" name="Text Box 12"/>
          <p:cNvSpPr txBox="1">
            <a:spLocks noChangeArrowheads="1"/>
          </p:cNvSpPr>
          <p:nvPr/>
        </p:nvSpPr>
        <p:spPr bwMode="auto">
          <a:xfrm>
            <a:off x="5651500" y="1484313"/>
            <a:ext cx="144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Arial" charset="0"/>
              </a:rPr>
              <a:t>РАСХОДЫ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3779838" y="2133600"/>
            <a:ext cx="1296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Arial" charset="0"/>
              </a:rPr>
              <a:t>268689,1</a:t>
            </a:r>
          </a:p>
        </p:txBody>
      </p:sp>
      <p:sp>
        <p:nvSpPr>
          <p:cNvPr id="18439" name="Text Box 14"/>
          <p:cNvSpPr txBox="1">
            <a:spLocks noChangeArrowheads="1"/>
          </p:cNvSpPr>
          <p:nvPr/>
        </p:nvSpPr>
        <p:spPr bwMode="auto">
          <a:xfrm>
            <a:off x="5651500" y="2133600"/>
            <a:ext cx="1225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Arial" charset="0"/>
              </a:rPr>
              <a:t>279537,7</a:t>
            </a:r>
          </a:p>
        </p:txBody>
      </p:sp>
      <p:sp>
        <p:nvSpPr>
          <p:cNvPr id="18440" name="Text Box 15"/>
          <p:cNvSpPr txBox="1">
            <a:spLocks noChangeArrowheads="1"/>
          </p:cNvSpPr>
          <p:nvPr/>
        </p:nvSpPr>
        <p:spPr bwMode="auto">
          <a:xfrm>
            <a:off x="3851275" y="2997200"/>
            <a:ext cx="1225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Arial" charset="0"/>
              </a:rPr>
              <a:t>266743,2</a:t>
            </a:r>
          </a:p>
        </p:txBody>
      </p:sp>
      <p:sp>
        <p:nvSpPr>
          <p:cNvPr id="18441" name="Text Box 16"/>
          <p:cNvSpPr txBox="1">
            <a:spLocks noChangeArrowheads="1"/>
          </p:cNvSpPr>
          <p:nvPr/>
        </p:nvSpPr>
        <p:spPr bwMode="auto">
          <a:xfrm>
            <a:off x="5724525" y="2968625"/>
            <a:ext cx="1223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latin typeface="Arial" charset="0"/>
              </a:rPr>
              <a:t>268363,2</a:t>
            </a:r>
          </a:p>
        </p:txBody>
      </p:sp>
      <p:sp>
        <p:nvSpPr>
          <p:cNvPr id="18442" name="Text Box 14"/>
          <p:cNvSpPr txBox="1">
            <a:spLocks noChangeArrowheads="1"/>
          </p:cNvSpPr>
          <p:nvPr/>
        </p:nvSpPr>
        <p:spPr bwMode="auto">
          <a:xfrm>
            <a:off x="7432675" y="1268413"/>
            <a:ext cx="1663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ДЕФИЦИТ </a:t>
            </a:r>
          </a:p>
          <a:p>
            <a:r>
              <a:rPr lang="ru-RU" b="1"/>
              <a:t>(ПРОФИЦИТ)</a:t>
            </a:r>
          </a:p>
        </p:txBody>
      </p:sp>
      <p:sp>
        <p:nvSpPr>
          <p:cNvPr id="18443" name="Text Box 15"/>
          <p:cNvSpPr txBox="1">
            <a:spLocks noChangeArrowheads="1"/>
          </p:cNvSpPr>
          <p:nvPr/>
        </p:nvSpPr>
        <p:spPr bwMode="auto">
          <a:xfrm>
            <a:off x="7451725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8444" name="Text Box 17"/>
          <p:cNvSpPr txBox="1">
            <a:spLocks noChangeArrowheads="1"/>
          </p:cNvSpPr>
          <p:nvPr/>
        </p:nvSpPr>
        <p:spPr bwMode="auto">
          <a:xfrm>
            <a:off x="7380288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8445" name="Text Box 18"/>
          <p:cNvSpPr txBox="1">
            <a:spLocks noChangeArrowheads="1"/>
          </p:cNvSpPr>
          <p:nvPr/>
        </p:nvSpPr>
        <p:spPr bwMode="auto">
          <a:xfrm>
            <a:off x="7164388" y="2133600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   -10848,6 </a:t>
            </a:r>
          </a:p>
        </p:txBody>
      </p:sp>
      <p:sp>
        <p:nvSpPr>
          <p:cNvPr id="18446" name="Text Box 19"/>
          <p:cNvSpPr txBox="1">
            <a:spLocks noChangeArrowheads="1"/>
          </p:cNvSpPr>
          <p:nvPr/>
        </p:nvSpPr>
        <p:spPr bwMode="auto">
          <a:xfrm>
            <a:off x="7451725" y="2924175"/>
            <a:ext cx="88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-1620,0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/>
              <a:t>Контактные телефоны:</a:t>
            </a:r>
          </a:p>
        </p:txBody>
      </p:sp>
      <p:sp>
        <p:nvSpPr>
          <p:cNvPr id="10649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1600"/>
              <a:t>Начальник финансового отдела – 8 (49343) 2-17-04</a:t>
            </a:r>
          </a:p>
          <a:p>
            <a:pPr eaLnBrk="1" hangingPunct="1">
              <a:defRPr/>
            </a:pPr>
            <a:r>
              <a:rPr lang="ru-RU" sz="1600"/>
              <a:t>Заместитель начальника финансового отдела – 8 (49343) 2-20-78</a:t>
            </a:r>
          </a:p>
          <a:p>
            <a:pPr eaLnBrk="1" hangingPunct="1">
              <a:defRPr/>
            </a:pPr>
            <a:r>
              <a:rPr lang="ru-RU" sz="1600"/>
              <a:t>Электронная почта:</a:t>
            </a:r>
            <a:r>
              <a:rPr lang="en-US" sz="1600"/>
              <a:t>raifoteik@mail.ru</a:t>
            </a:r>
            <a:endParaRPr lang="ru-RU" sz="16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b="1" i="1" dirty="0">
                <a:cs typeface="Times New Roman" pitchFamily="18" charset="0"/>
              </a:rPr>
              <a:t/>
            </a:r>
            <a:br>
              <a:rPr lang="ru-RU" sz="4000" b="1" i="1" dirty="0">
                <a:cs typeface="Times New Roman" pitchFamily="18" charset="0"/>
              </a:rPr>
            </a:br>
            <a:r>
              <a:rPr lang="ru-RU" sz="4000" b="1" i="1" dirty="0">
                <a:cs typeface="Times New Roman" pitchFamily="18" charset="0"/>
              </a:rPr>
              <a:t>Благодарим за внимание</a:t>
            </a:r>
            <a:r>
              <a:rPr lang="en-US" sz="4000" b="1" i="1">
                <a:cs typeface="Times New Roman" pitchFamily="18" charset="0"/>
              </a:rPr>
              <a:t>!</a:t>
            </a:r>
            <a:endParaRPr lang="ru-RU" sz="4000" b="1" i="1">
              <a:cs typeface="Times New Roman" pitchFamily="18" charset="0"/>
            </a:endParaRPr>
          </a:p>
        </p:txBody>
      </p:sp>
      <p:sp>
        <p:nvSpPr>
          <p:cNvPr id="10752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04938" y="3960813"/>
            <a:ext cx="6399212" cy="159385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ru-RU" sz="1800" b="1" i="1" smtClean="0"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ru-RU" sz="1800" b="1" i="1" smtClean="0"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ru-RU" sz="1800" b="1" i="1" smtClean="0"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ru-RU" sz="1800" b="1" i="1" smtClean="0">
                <a:cs typeface="Times New Roman" pitchFamily="18" charset="0"/>
              </a:rPr>
              <a:t>Тейковский муниципальный район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1800" b="1" i="1" smtClean="0">
                <a:cs typeface="Times New Roman" pitchFamily="18" charset="0"/>
              </a:rPr>
              <a:t>год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ru-RU" sz="2800" smtClean="0">
              <a:solidFill>
                <a:srgbClr val="898989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ru-RU" sz="28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slow">
    <p:pull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19459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>
                <a:latin typeface="Calibri" pitchFamily="34" charset="0"/>
              </a:rPr>
              <a:t> </a:t>
            </a:r>
            <a:r>
              <a:rPr lang="ru-RU" altLang="ru-RU" sz="2000" b="1"/>
              <a:t>Исполнение  бюджета Тейковского муниципального </a:t>
            </a:r>
          </a:p>
          <a:p>
            <a:pPr algn="ctr"/>
            <a:r>
              <a:rPr lang="ru-RU" altLang="ru-RU" sz="2000" b="1"/>
              <a:t>  района  по доходам за 2021 год,      ( в тыс. руб.)</a:t>
            </a:r>
          </a:p>
        </p:txBody>
      </p:sp>
      <p:graphicFrame>
        <p:nvGraphicFramePr>
          <p:cNvPr id="19498" name="Group 42"/>
          <p:cNvGraphicFramePr>
            <a:graphicFrameLocks noGrp="1"/>
          </p:cNvGraphicFramePr>
          <p:nvPr>
            <p:ph idx="4294967295"/>
          </p:nvPr>
        </p:nvGraphicFramePr>
        <p:xfrm>
          <a:off x="179388" y="1196975"/>
          <a:ext cx="8785225" cy="3757613"/>
        </p:xfrm>
        <a:graphic>
          <a:graphicData uri="http://schemas.openxmlformats.org/drawingml/2006/table">
            <a:tbl>
              <a:tblPr/>
              <a:tblGrid>
                <a:gridCol w="3067050"/>
                <a:gridCol w="2008187"/>
                <a:gridCol w="2038350"/>
                <a:gridCol w="1671638"/>
              </a:tblGrid>
              <a:tr h="8080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Утверждено на 2021 г.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Исполнено за 2021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% исполнения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Всего доходов в  том числе: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268689,1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266743,2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99,3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55373,3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60182,7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103,6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213315,8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206560,5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96,8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Всего расходов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279537,7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268363,2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96,0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Дефицит (профицит)-/(+)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- </a:t>
                      </a: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10848,6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- </a:t>
                      </a: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1620,0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14,9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9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950" y="274638"/>
            <a:ext cx="8578850" cy="561975"/>
          </a:xfrm>
        </p:spPr>
        <p:txBody>
          <a:bodyPr lIns="91177" tIns="45589" rIns="91177" bIns="45589"/>
          <a:lstStyle/>
          <a:p>
            <a:pPr eaLnBrk="1" hangingPunct="1">
              <a:defRPr/>
            </a:pPr>
            <a:r>
              <a:rPr lang="ru-RU" altLang="ru-RU" sz="1800" b="1" smtClean="0"/>
              <a:t>Структура исполнения доходов бюджета Тейковского муниципального района </a:t>
            </a:r>
            <a:br>
              <a:rPr lang="ru-RU" altLang="ru-RU" sz="1800" b="1" smtClean="0"/>
            </a:br>
            <a:r>
              <a:rPr lang="ru-RU" altLang="ru-RU" sz="1800" b="1" smtClean="0">
                <a:latin typeface="Arial" charset="0"/>
              </a:rPr>
              <a:t>                                                           </a:t>
            </a:r>
            <a:r>
              <a:rPr lang="ru-RU" altLang="ru-RU" sz="1800" b="1" smtClean="0"/>
              <a:t>2021 год.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67625" y="908050"/>
            <a:ext cx="1225550" cy="360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tx1"/>
                </a:solidFill>
              </a:rPr>
              <a:t>млн.руб.</a:t>
            </a:r>
            <a:endParaRPr lang="ru-RU" b="1">
              <a:solidFill>
                <a:srgbClr val="FFFFFF"/>
              </a:solidFill>
            </a:endParaRPr>
          </a:p>
        </p:txBody>
      </p:sp>
      <p:graphicFrame>
        <p:nvGraphicFramePr>
          <p:cNvPr id="36898" name="Object 34"/>
          <p:cNvGraphicFramePr>
            <a:graphicFrameLocks noChangeAspect="1"/>
          </p:cNvGraphicFramePr>
          <p:nvPr/>
        </p:nvGraphicFramePr>
        <p:xfrm>
          <a:off x="323850" y="981075"/>
          <a:ext cx="4176713" cy="4176713"/>
        </p:xfrm>
        <a:graphic>
          <a:graphicData uri="http://schemas.openxmlformats.org/presentationml/2006/ole">
            <p:oleObj spid="_x0000_s36898" name="Диаграмма" r:id="rId4" imgW="6096075" imgH="4067089" progId="MSGraph.Chart.8">
              <p:embed followColorScheme="full"/>
            </p:oleObj>
          </a:graphicData>
        </a:graphic>
      </p:graphicFrame>
      <p:sp>
        <p:nvSpPr>
          <p:cNvPr id="36903" name="Rectangle 13"/>
          <p:cNvSpPr>
            <a:spLocks noChangeArrowheads="1"/>
          </p:cNvSpPr>
          <p:nvPr/>
        </p:nvSpPr>
        <p:spPr bwMode="auto">
          <a:xfrm>
            <a:off x="755650" y="1196975"/>
            <a:ext cx="3384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Arial" charset="0"/>
              </a:rPr>
              <a:t>Утверждено на 2021 г.</a:t>
            </a:r>
            <a:r>
              <a:rPr lang="ru-RU" sz="1400" b="1">
                <a:latin typeface="Arial" charset="0"/>
              </a:rPr>
              <a:t> – 268,6 млн.руб.</a:t>
            </a:r>
          </a:p>
        </p:txBody>
      </p:sp>
      <p:sp>
        <p:nvSpPr>
          <p:cNvPr id="36904" name="Text Box 14"/>
          <p:cNvSpPr txBox="1">
            <a:spLocks noChangeArrowheads="1"/>
          </p:cNvSpPr>
          <p:nvPr/>
        </p:nvSpPr>
        <p:spPr bwMode="auto">
          <a:xfrm>
            <a:off x="2411413" y="2565400"/>
            <a:ext cx="170338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Arial" charset="0"/>
              </a:rPr>
              <a:t>213,3 млн. руб.</a:t>
            </a:r>
          </a:p>
          <a:p>
            <a:pPr algn="ctr"/>
            <a:r>
              <a:rPr lang="ru-RU" sz="1400" b="1">
                <a:solidFill>
                  <a:schemeClr val="bg1"/>
                </a:solidFill>
                <a:latin typeface="Arial" charset="0"/>
              </a:rPr>
              <a:t>79,4%</a:t>
            </a:r>
          </a:p>
        </p:txBody>
      </p:sp>
      <p:sp>
        <p:nvSpPr>
          <p:cNvPr id="36905" name="Text Box 15"/>
          <p:cNvSpPr txBox="1">
            <a:spLocks noChangeArrowheads="1"/>
          </p:cNvSpPr>
          <p:nvPr/>
        </p:nvSpPr>
        <p:spPr bwMode="auto">
          <a:xfrm>
            <a:off x="971550" y="2133600"/>
            <a:ext cx="18002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>
                <a:solidFill>
                  <a:schemeClr val="bg1"/>
                </a:solidFill>
                <a:latin typeface="Arial" charset="0"/>
              </a:rPr>
              <a:t>46,8 млн.руб. 17,4%</a:t>
            </a:r>
          </a:p>
        </p:txBody>
      </p:sp>
      <p:sp>
        <p:nvSpPr>
          <p:cNvPr id="36906" name="Text Box 16"/>
          <p:cNvSpPr txBox="1">
            <a:spLocks noChangeArrowheads="1"/>
          </p:cNvSpPr>
          <p:nvPr/>
        </p:nvSpPr>
        <p:spPr bwMode="auto">
          <a:xfrm>
            <a:off x="611188" y="2708275"/>
            <a:ext cx="172878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300" b="1">
                <a:solidFill>
                  <a:schemeClr val="bg1"/>
                </a:solidFill>
                <a:latin typeface="Arial" charset="0"/>
              </a:rPr>
              <a:t>8,5 млн. руб. 3,2%</a:t>
            </a:r>
          </a:p>
        </p:txBody>
      </p:sp>
      <p:graphicFrame>
        <p:nvGraphicFramePr>
          <p:cNvPr id="36899" name="Object 35"/>
          <p:cNvGraphicFramePr>
            <a:graphicFrameLocks noChangeAspect="1"/>
          </p:cNvGraphicFramePr>
          <p:nvPr/>
        </p:nvGraphicFramePr>
        <p:xfrm>
          <a:off x="5219700" y="981075"/>
          <a:ext cx="4140200" cy="4176713"/>
        </p:xfrm>
        <a:graphic>
          <a:graphicData uri="http://schemas.openxmlformats.org/presentationml/2006/ole">
            <p:oleObj spid="_x0000_s36899" name="Диаграмма" r:id="rId5" imgW="6096075" imgH="4067089" progId="MSGraph.Chart.8">
              <p:embed followColorScheme="full"/>
            </p:oleObj>
          </a:graphicData>
        </a:graphic>
      </p:graphicFrame>
      <p:sp>
        <p:nvSpPr>
          <p:cNvPr id="36907" name="Rectangle 19"/>
          <p:cNvSpPr>
            <a:spLocks noChangeArrowheads="1"/>
          </p:cNvSpPr>
          <p:nvPr/>
        </p:nvSpPr>
        <p:spPr bwMode="auto">
          <a:xfrm>
            <a:off x="5724525" y="1268413"/>
            <a:ext cx="30241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Arial" charset="0"/>
              </a:rPr>
              <a:t>Исполнено за 2021 г.</a:t>
            </a:r>
          </a:p>
          <a:p>
            <a:pPr algn="ctr"/>
            <a:r>
              <a:rPr lang="ru-RU" sz="1400" b="1">
                <a:latin typeface="Arial" charset="0"/>
              </a:rPr>
              <a:t> – 266,7 млн.руб.</a:t>
            </a:r>
          </a:p>
        </p:txBody>
      </p:sp>
      <p:sp>
        <p:nvSpPr>
          <p:cNvPr id="36908" name="Rectangle 24"/>
          <p:cNvSpPr>
            <a:spLocks noChangeArrowheads="1"/>
          </p:cNvSpPr>
          <p:nvPr/>
        </p:nvSpPr>
        <p:spPr bwMode="auto">
          <a:xfrm>
            <a:off x="6011863" y="2133600"/>
            <a:ext cx="1511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Arial" charset="0"/>
              </a:rPr>
              <a:t>49,5 млн.руб. </a:t>
            </a:r>
          </a:p>
          <a:p>
            <a:pPr algn="ctr"/>
            <a:r>
              <a:rPr lang="ru-RU" sz="1400" b="1">
                <a:solidFill>
                  <a:schemeClr val="bg1"/>
                </a:solidFill>
                <a:latin typeface="Arial" charset="0"/>
              </a:rPr>
              <a:t>18,6%</a:t>
            </a:r>
          </a:p>
        </p:txBody>
      </p:sp>
      <p:sp>
        <p:nvSpPr>
          <p:cNvPr id="36909" name="Rectangle 25"/>
          <p:cNvSpPr>
            <a:spLocks noChangeArrowheads="1"/>
          </p:cNvSpPr>
          <p:nvPr/>
        </p:nvSpPr>
        <p:spPr bwMode="auto">
          <a:xfrm>
            <a:off x="7308850" y="2492375"/>
            <a:ext cx="16383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Arial" charset="0"/>
              </a:rPr>
              <a:t>206,6млн. руб.</a:t>
            </a:r>
          </a:p>
          <a:p>
            <a:pPr algn="ctr"/>
            <a:r>
              <a:rPr lang="ru-RU" sz="1400" b="1">
                <a:solidFill>
                  <a:schemeClr val="bg1"/>
                </a:solidFill>
                <a:latin typeface="Arial" charset="0"/>
              </a:rPr>
              <a:t>77,4%</a:t>
            </a:r>
          </a:p>
        </p:txBody>
      </p:sp>
      <p:sp>
        <p:nvSpPr>
          <p:cNvPr id="36910" name="Rectangle 26"/>
          <p:cNvSpPr>
            <a:spLocks noChangeArrowheads="1"/>
          </p:cNvSpPr>
          <p:nvPr/>
        </p:nvSpPr>
        <p:spPr bwMode="auto">
          <a:xfrm>
            <a:off x="5508625" y="2636838"/>
            <a:ext cx="1843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chemeClr val="bg1"/>
                </a:solidFill>
                <a:latin typeface="Arial" charset="0"/>
              </a:rPr>
              <a:t>10,6млн. руб. 4,0%</a:t>
            </a:r>
          </a:p>
        </p:txBody>
      </p:sp>
      <p:sp>
        <p:nvSpPr>
          <p:cNvPr id="36911" name="Rectangle 28"/>
          <p:cNvSpPr>
            <a:spLocks noChangeArrowheads="1"/>
          </p:cNvSpPr>
          <p:nvPr/>
        </p:nvSpPr>
        <p:spPr bwMode="auto">
          <a:xfrm>
            <a:off x="684213" y="4149725"/>
            <a:ext cx="144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Arial" charset="0"/>
              </a:rPr>
              <a:t>. </a:t>
            </a:r>
          </a:p>
        </p:txBody>
      </p:sp>
      <p:graphicFrame>
        <p:nvGraphicFramePr>
          <p:cNvPr id="36900" name="Object 36"/>
          <p:cNvGraphicFramePr>
            <a:graphicFrameLocks noChangeAspect="1"/>
          </p:cNvGraphicFramePr>
          <p:nvPr/>
        </p:nvGraphicFramePr>
        <p:xfrm>
          <a:off x="1835150" y="2852738"/>
          <a:ext cx="6553200" cy="5218112"/>
        </p:xfrm>
        <a:graphic>
          <a:graphicData uri="http://schemas.openxmlformats.org/presentationml/2006/ole">
            <p:oleObj spid="_x0000_s36900" name="Диаграмма" r:id="rId6" imgW="6096075" imgH="4067089" progId="MSGraph.Chart.8">
              <p:embed followColorScheme="full"/>
            </p:oleObj>
          </a:graphicData>
        </a:graphic>
      </p:graphicFrame>
      <p:sp>
        <p:nvSpPr>
          <p:cNvPr id="36912" name="Rectangle 31"/>
          <p:cNvSpPr>
            <a:spLocks noChangeArrowheads="1"/>
          </p:cNvSpPr>
          <p:nvPr/>
        </p:nvSpPr>
        <p:spPr bwMode="auto">
          <a:xfrm>
            <a:off x="2484438" y="4652963"/>
            <a:ext cx="1711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Arial" charset="0"/>
              </a:rPr>
              <a:t>108,7%</a:t>
            </a:r>
          </a:p>
        </p:txBody>
      </p:sp>
      <p:sp>
        <p:nvSpPr>
          <p:cNvPr id="36913" name="Rectangle 32"/>
          <p:cNvSpPr>
            <a:spLocks noChangeArrowheads="1"/>
          </p:cNvSpPr>
          <p:nvPr/>
        </p:nvSpPr>
        <p:spPr bwMode="auto">
          <a:xfrm>
            <a:off x="3851275" y="5157788"/>
            <a:ext cx="1946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Arial" charset="0"/>
              </a:rPr>
              <a:t>96,8%</a:t>
            </a:r>
          </a:p>
        </p:txBody>
      </p:sp>
      <p:sp>
        <p:nvSpPr>
          <p:cNvPr id="36914" name="Rectangle 34"/>
          <p:cNvSpPr>
            <a:spLocks noChangeArrowheads="1"/>
          </p:cNvSpPr>
          <p:nvPr/>
        </p:nvSpPr>
        <p:spPr bwMode="auto">
          <a:xfrm>
            <a:off x="2268538" y="5157788"/>
            <a:ext cx="1673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chemeClr val="bg1"/>
                </a:solidFill>
                <a:latin typeface="Arial" charset="0"/>
              </a:rPr>
              <a:t>124,9%</a:t>
            </a:r>
          </a:p>
        </p:txBody>
      </p:sp>
      <p:sp>
        <p:nvSpPr>
          <p:cNvPr id="36915" name="Rectangle 35"/>
          <p:cNvSpPr>
            <a:spLocks noChangeArrowheads="1"/>
          </p:cNvSpPr>
          <p:nvPr/>
        </p:nvSpPr>
        <p:spPr bwMode="auto">
          <a:xfrm>
            <a:off x="2339975" y="3716338"/>
            <a:ext cx="4572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Arial" charset="0"/>
              </a:rPr>
              <a:t>% исполнения за 2021 г.</a:t>
            </a:r>
          </a:p>
          <a:p>
            <a:pPr algn="ctr"/>
            <a:r>
              <a:rPr lang="ru-RU" sz="1600" b="1">
                <a:latin typeface="Arial" charset="0"/>
              </a:rPr>
              <a:t>– 99,3%</a:t>
            </a:r>
          </a:p>
          <a:p>
            <a:pPr algn="ctr"/>
            <a:r>
              <a:rPr lang="ru-RU" sz="1400" b="1"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>
                <a:latin typeface="Calibri" pitchFamily="34" charset="0"/>
              </a:rPr>
              <a:t> </a:t>
            </a:r>
            <a:r>
              <a:rPr lang="ru-RU" altLang="ru-RU" sz="2000" b="1"/>
              <a:t>Структура безвозмездных поступлений в бюджет Тейковского муниципального  района   за 2021 год,      ( в тыс. руб.)</a:t>
            </a:r>
          </a:p>
        </p:txBody>
      </p:sp>
      <p:graphicFrame>
        <p:nvGraphicFramePr>
          <p:cNvPr id="38955" name="Group 43"/>
          <p:cNvGraphicFramePr>
            <a:graphicFrameLocks noGrp="1"/>
          </p:cNvGraphicFramePr>
          <p:nvPr>
            <p:ph idx="4294967295"/>
          </p:nvPr>
        </p:nvGraphicFramePr>
        <p:xfrm>
          <a:off x="179388" y="1196975"/>
          <a:ext cx="8640762" cy="4841875"/>
        </p:xfrm>
        <a:graphic>
          <a:graphicData uri="http://schemas.openxmlformats.org/drawingml/2006/table">
            <a:tbl>
              <a:tblPr/>
              <a:tblGrid>
                <a:gridCol w="5472112"/>
                <a:gridCol w="2089150"/>
                <a:gridCol w="1079500"/>
              </a:tblGrid>
              <a:tr h="8080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Наименование показателя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Сумма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%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Всего, в  том числе: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206560,5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Дотации 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99906,6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48,37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71414,6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34,57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Субсидии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23295,9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11,28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12663,6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6,13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 из бюджета района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- 740,0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- 0,36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Доходы бюджета от возврата субсидий, субвенций и иных межбюджетных трансфертов, имеющих целевое назначение, прошлых лет из бюджетов поселений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19,8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0,01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18487" cy="130175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1800" b="1" smtClean="0"/>
              <a:t>Исполнение по налоговым и неналоговым доходам  бюджета Тейковского муниципального района по видам доходов за 2021 г. </a:t>
            </a:r>
            <a:r>
              <a:rPr lang="ru-RU" altLang="ru-RU" sz="1400" b="1" smtClean="0"/>
              <a:t>(в</a:t>
            </a:r>
            <a:r>
              <a:rPr lang="ru-RU" altLang="ru-RU" sz="1800" b="1" smtClean="0"/>
              <a:t> </a:t>
            </a:r>
            <a:r>
              <a:rPr lang="ru-RU" altLang="ru-RU" sz="1400" b="1" smtClean="0"/>
              <a:t>тыс. руб.)</a:t>
            </a:r>
          </a:p>
        </p:txBody>
      </p:sp>
      <p:graphicFrame>
        <p:nvGraphicFramePr>
          <p:cNvPr id="40042" name="Group 106"/>
          <p:cNvGraphicFramePr>
            <a:graphicFrameLocks noGrp="1"/>
          </p:cNvGraphicFramePr>
          <p:nvPr/>
        </p:nvGraphicFramePr>
        <p:xfrm>
          <a:off x="395288" y="1052513"/>
          <a:ext cx="8497887" cy="5735637"/>
        </p:xfrm>
        <a:graphic>
          <a:graphicData uri="http://schemas.openxmlformats.org/drawingml/2006/table">
            <a:tbl>
              <a:tblPr/>
              <a:tblGrid>
                <a:gridCol w="835025"/>
                <a:gridCol w="2738437"/>
                <a:gridCol w="1641475"/>
                <a:gridCol w="1641475"/>
                <a:gridCol w="1641475"/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П/П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Наименование показателя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Утверждено на 2021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Исполнено 2021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% исполнения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Налоговые 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46842,1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49524,6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Налог на доходы физических лиц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37056,0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39000,4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105,2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Налоги на товары (работы, услуги), реализуемые на территории РФ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7094,1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7230,4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101,9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1.3.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Налоги на совокупный доход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1992,0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2222,8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111,6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1.4.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Налоги, сборы и регулярные платежи за пользование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898,9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149,8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1.5.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Государственная пошлина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172,1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172,1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Неналоговые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8531,2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10658,1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124,9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4142,3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5274,5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127,3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689,4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1072,7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155,6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Доходы от оказания платных услуг (работ) и компенсация затрат государства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1655,9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1662,6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2019,4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2219,8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109,9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Штрафы, санкции, возмещение ущерба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425,2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5905,6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2.6.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Прочие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17,0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ВСЕГО: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55373,3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60182,7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/>
              <a:t>Объем муниципального долга </a:t>
            </a:r>
          </a:p>
        </p:txBody>
      </p:sp>
      <p:sp>
        <p:nvSpPr>
          <p:cNvPr id="7577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ru-RU" smtClean="0"/>
              <a:t>На 01.01.2021 г.    -     0,0 тыс.руб.</a:t>
            </a:r>
          </a:p>
          <a:p>
            <a:pPr eaLnBrk="1" hangingPunct="1">
              <a:buFontTx/>
              <a:buNone/>
              <a:defRPr/>
            </a:pPr>
            <a:endParaRPr lang="ru-RU" smtClean="0"/>
          </a:p>
          <a:p>
            <a:pPr eaLnBrk="1" hangingPunct="1">
              <a:buFontTx/>
              <a:buNone/>
              <a:defRPr/>
            </a:pPr>
            <a:r>
              <a:rPr lang="ru-RU" smtClean="0"/>
              <a:t>На 01.01.2022 г.    -     0,0 тыс.руб.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73" name="Group 65"/>
          <p:cNvGraphicFramePr>
            <a:graphicFrameLocks noGrp="1"/>
          </p:cNvGraphicFramePr>
          <p:nvPr>
            <p:ph idx="4294967295"/>
          </p:nvPr>
        </p:nvGraphicFramePr>
        <p:xfrm>
          <a:off x="539750" y="1268413"/>
          <a:ext cx="8245475" cy="4849812"/>
        </p:xfrm>
        <a:graphic>
          <a:graphicData uri="http://schemas.openxmlformats.org/drawingml/2006/table">
            <a:tbl>
              <a:tblPr/>
              <a:tblGrid>
                <a:gridCol w="3282950"/>
                <a:gridCol w="1839913"/>
                <a:gridCol w="1681162"/>
                <a:gridCol w="1441450"/>
              </a:tblGrid>
              <a:tr h="7953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Наименование разделов КБК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Утверждено 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% исполнения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279537,7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268363,2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96,0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0100 Общегосударственные вопросы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29022,1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27716,6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95,5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0300 Национальная безопасность и правоохранительная   деятельность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  9957,8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  9183,2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92,2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0400 Национальная экономика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13546,7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10564,1 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78,0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0500 Жилищно-коммунальное хозяйство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51267,2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47956,3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93,5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0700 Образование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159636,0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157078,8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98,9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0800  Культура, кинематография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13813,4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13569,7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98,2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1000 Социальная политика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  1764,5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  1764,5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1100 Физическая культура и спорт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    530,0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      530,0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071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Структура расходов бюджета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по функциональной   направленности,    за 2021 год.       </a:t>
            </a:r>
            <a:r>
              <a:rPr lang="ru-RU" altLang="ru-RU" sz="1600" b="1" i="1">
                <a:cs typeface="Times New Roman" pitchFamily="18" charset="0"/>
              </a:rPr>
              <a:t>тыс. руб.</a:t>
            </a:r>
          </a:p>
        </p:txBody>
      </p:sp>
    </p:spTree>
  </p:cSld>
  <p:clrMapOvr>
    <a:masterClrMapping/>
  </p:clrMapOvr>
  <p:transition spd="slow">
    <p:dissolve/>
  </p:transition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8945</TotalTime>
  <Words>1837</Words>
  <Application>Microsoft Office PowerPoint</Application>
  <PresentationFormat>Экран (4:3)</PresentationFormat>
  <Paragraphs>688</Paragraphs>
  <Slides>31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41" baseType="lpstr">
      <vt:lpstr>Times New Roman</vt:lpstr>
      <vt:lpstr>Arial</vt:lpstr>
      <vt:lpstr>Tahoma</vt:lpstr>
      <vt:lpstr>Wingdings</vt:lpstr>
      <vt:lpstr>Calibri</vt:lpstr>
      <vt:lpstr>Океан</vt:lpstr>
      <vt:lpstr>Клен</vt:lpstr>
      <vt:lpstr>Океан</vt:lpstr>
      <vt:lpstr>Клен</vt:lpstr>
      <vt:lpstr>Диаграмма</vt:lpstr>
      <vt:lpstr>БЮДЖЕТ ДЛЯ ГРАЖДАН  Исполнение бюджета Тейковского муниципального района за 2021 год</vt:lpstr>
      <vt:lpstr>Основные показатели социально-экономического развития  Тейковского муниципального района  </vt:lpstr>
      <vt:lpstr>Основные показатели исполнения бюджета Тейковского муниципального района за       2021 год (в тыс.руб.)</vt:lpstr>
      <vt:lpstr>Слайд 4</vt:lpstr>
      <vt:lpstr>Структура исполнения доходов бюджета Тейковского муниципального района                                                             2021 год.</vt:lpstr>
      <vt:lpstr>Слайд 6</vt:lpstr>
      <vt:lpstr>Исполнение по налоговым и неналоговым доходам  бюджета Тейковского муниципального района по видам доходов за 2021 г. (в тыс. руб.)</vt:lpstr>
      <vt:lpstr>Объем муниципального долга </vt:lpstr>
      <vt:lpstr>Слайд 9</vt:lpstr>
      <vt:lpstr>Муниципальные программы Тейковского муниципального района                                                                                         (в тыс. руб.)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Контактные телефоны:</vt:lpstr>
      <vt:lpstr> Благодарим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муниципального образования «Усть-Илимский район» за 2015 год</dc:title>
  <dc:creator>User</dc:creator>
  <cp:lastModifiedBy>Райфинотдел</cp:lastModifiedBy>
  <cp:revision>200</cp:revision>
  <dcterms:created xsi:type="dcterms:W3CDTF">2016-05-10T06:05:12Z</dcterms:created>
  <dcterms:modified xsi:type="dcterms:W3CDTF">2022-03-23T13:27:51Z</dcterms:modified>
</cp:coreProperties>
</file>