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3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266" r:id="rId20"/>
    <p:sldId id="316" r:id="rId21"/>
    <p:sldId id="267" r:id="rId22"/>
    <p:sldId id="317" r:id="rId23"/>
    <p:sldId id="268" r:id="rId24"/>
    <p:sldId id="284" r:id="rId25"/>
    <p:sldId id="289" r:id="rId26"/>
    <p:sldId id="294" r:id="rId27"/>
    <p:sldId id="295" r:id="rId28"/>
    <p:sldId id="270" r:id="rId29"/>
    <p:sldId id="319" r:id="rId30"/>
    <p:sldId id="320" r:id="rId31"/>
    <p:sldId id="321" r:id="rId32"/>
    <p:sldId id="322" r:id="rId33"/>
    <p:sldId id="271" r:id="rId34"/>
    <p:sldId id="296" r:id="rId35"/>
    <p:sldId id="297" r:id="rId36"/>
    <p:sldId id="281" r:id="rId37"/>
    <p:sldId id="312" r:id="rId38"/>
    <p:sldId id="318" r:id="rId39"/>
    <p:sldId id="277" r:id="rId40"/>
    <p:sldId id="314" r:id="rId41"/>
    <p:sldId id="272" r:id="rId4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2" autoAdjust="0"/>
  </p:normalViewPr>
  <p:slideViewPr>
    <p:cSldViewPr>
      <p:cViewPr varScale="1">
        <p:scale>
          <a:sx n="66" d="100"/>
          <a:sy n="66" d="100"/>
        </p:scale>
        <p:origin x="-10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4A74705-2A1F-4E91-8488-7830F879185A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5907A3C-02F3-4F69-AE5D-363A7C526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3D58ABB4-9F4E-4A2E-AA39-239420D39242}" type="slidenum">
              <a:rPr lang="ru-RU" altLang="ru-RU" sz="1200">
                <a:latin typeface="+mn-lt"/>
              </a:rPr>
              <a:pPr algn="r" eaLnBrk="1" hangingPunct="1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F638CFC-3D44-42CB-8DFC-4BE4446C5E1B}" type="slidenum">
              <a:rPr lang="ru-RU" altLang="ru-RU" sz="1200">
                <a:latin typeface="+mn-lt"/>
              </a:rPr>
              <a:pPr algn="r" eaLnBrk="1" hangingPunct="1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7252-3238-401D-A238-746819EDEF9A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B181-5285-4967-9278-1A8120E9D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D8C1-68F6-4E7F-9A41-45CEE62E2E2C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D90E-ED77-43F4-A76F-6A336C6C3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CD4F-BA88-4EA5-9231-080CB1F8FB0B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C877-30F2-423F-8969-22B81F714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AB49-F3B2-4310-885E-02A87428711D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CA3E-1F7B-4422-8F07-0566DBEFC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05E2-8559-4457-9D2E-B685F4BFEE13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7025-D726-43B7-AB2E-F5E9A6042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FF66-BAB5-4D3E-BF11-D10D57A7240C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B60D-DC23-45E1-8878-B6B2F93A2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F3A8-2259-4F10-B96A-615C9B6C1600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7D97-B26D-4300-86F9-65ADE7407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04F7-052F-4165-A779-3A7021090E50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0876-A1FD-4647-AF72-A971F14B3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4CA2-71FC-425F-8D84-68A87CDDDD47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831B-EDFA-4B37-A35F-5072A12AE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1247-100E-4AB3-BA86-EABDA0FF2B43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5283-F405-4A15-9748-78D7C63E3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92BA-BBE1-490A-813F-30A00493277D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B14A-D429-4B9B-9689-D8D5A68C8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4BEAD-AA72-4200-BF99-9DAB7232AC30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EE98E-A483-40BC-A230-2FA453DC3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6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Проект бюджета Тейковского муниципального района</a:t>
            </a:r>
            <a:br>
              <a:rPr lang="ru-RU" sz="36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 2022 год и плановый период </a:t>
            </a:r>
            <a:br>
              <a:rPr lang="ru-RU" sz="36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2023-2024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932238"/>
            <a:ext cx="6400800" cy="17541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 – 7893,4т.р.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 – 5252,4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 – 6538,4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характера – 1286,0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района» - 5252,4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характера – 1286,3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района» - 6607,1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характера – 0,0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Района» - 5252,4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 – 17245,4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 – 9756,7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 – 9806,9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11,3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фонды) – 7590,6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- 2205,0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259,1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фонды) – 14771,3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 eaLnBrk="1" hangingPunct="1">
              <a:buFontTx/>
              <a:buChar char="-"/>
            </a:pPr>
            <a:r>
              <a:rPr lang="ru-RU" sz="1200"/>
              <a:t>2215,0 тыс.руб.</a:t>
            </a:r>
          </a:p>
          <a:p>
            <a:pPr eaLnBrk="1" hangingPunct="1"/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11,3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фонды) – 7740,4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- 2005,0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 – 10268,6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 – 9087,3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 – 9909,3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1123,1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7337,7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1432,4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7387,7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Благоустройство- 1448,5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1123,1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6515,7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год- 151993,4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год- 130327,5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год- 138374,0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– 17373,7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- 103090,1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pPr eaLnBrk="1" hangingPunct="1"/>
            <a:r>
              <a:rPr lang="ru-RU" sz="1200"/>
              <a:t>детей – 5837,3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- 1084,5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образования – 10988,4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18964,4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112916,8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pPr eaLnBrk="1" hangingPunct="1"/>
            <a:r>
              <a:rPr lang="ru-RU" sz="1200"/>
              <a:t>детей – 7990,1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- 1084,5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образования – 11037,6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17373,7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95123,6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pPr eaLnBrk="1" hangingPunct="1"/>
            <a:r>
              <a:rPr lang="ru-RU" sz="1200"/>
              <a:t>детей – 5837,3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- 1084,5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образования – 10908,4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 – 12273,6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 – 8952,6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 – 8952,6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Культура – 6993,3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- 1959,3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Культура  – 10314,3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- 1959,3 тыс.руб.;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Культура – 6993,3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-1959,3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 -  4336,6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 – 2826,3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 -  3534,5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населения – 0,0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- 2018,1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населения  - 0,0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- 2820,2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- 1309,9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 – 530,0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 – 530,0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 – 530,0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Физическая культуры– 330,0 т.руб.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Массовый спорт – 200,0 т.руб.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Физическая культура – 330,0 т.руб.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 Массовый спорт – 200,0 тыс.руб.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Физическая культура –330,0 т.руб.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 Массовый спорт – 200,0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 eaLnBrk="1" hangingPunct="1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2022 год – 193309,6 тыс.руб. ( 82,8% общих расходов бюджета)</a:t>
            </a:r>
          </a:p>
          <a:p>
            <a:pPr algn="ctr" eaLnBrk="1" hangingPunct="1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2023 год – 169818,4 тыс.руб. (82,4 %)              2024 год – 159191,6 тыс.руб. (82,1 %)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789363"/>
            <a:ext cx="4249738" cy="1081087"/>
            <a:chOff x="92" y="2454"/>
            <a:chExt cx="2651" cy="386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«Развитие физической культуры и спорта в Тейковском муниципальном районе»</a:t>
              </a:r>
            </a:p>
            <a:p>
              <a:pPr algn="ctr" eaLnBrk="1" hangingPunct="1"/>
              <a:r>
                <a:rPr lang="ru-RU" altLang="ru-RU" sz="1200" b="1">
                  <a:latin typeface="Times New Roman" pitchFamily="18" charset="0"/>
                </a:rPr>
                <a:t>ПО 530,0 ТЫС.РУБ. ЕЖЕГОДНО</a:t>
              </a:r>
              <a:r>
                <a:rPr lang="ru-RU" altLang="ru-RU" sz="1400" b="1">
                  <a:latin typeface="Times New Roman" pitchFamily="18" charset="0"/>
                </a:rPr>
                <a:t>                   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«Управление муниципальным имуществом Тейковского муниципального района»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г.- 2023 г.- по 2575,0 тыс.руб. ежегодно;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 2024 г.-  1375,0 тыс.руб.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г.- 2024  г.г. по 400,0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качественным  жильем, услугами жилищно-коммунального хозяйства и улучшение состояния коммунальной инфраструктуры»   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г.- 8868,6 т.р.; 2023 г.- 8509,3 тыс.руб.; 2024 г. – 8509,3 т.руб. </a:t>
              </a:r>
              <a:endParaRPr lang="ru-RU" altLang="ru-RU" sz="140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 eaLnBrk="1" hangingPunct="1"/>
              <a:endParaRPr lang="ru-RU" altLang="ru-RU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«Культура Тейковского муниципального района»           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12829,5 тыс.руб.;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2023- 8776,9 тыс.руб., 2024</a:t>
              </a:r>
              <a:r>
                <a:rPr lang="ru-RU" altLang="ru-RU" sz="1400">
                  <a:latin typeface="Times New Roman" pitchFamily="18" charset="0"/>
                </a:rPr>
                <a:t> –</a:t>
              </a:r>
              <a:r>
                <a:rPr lang="ru-RU" altLang="ru-RU" sz="1400" b="1">
                  <a:latin typeface="Times New Roman" pitchFamily="18" charset="0"/>
                </a:rPr>
                <a:t> 8776,9 тыс.руб.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«Реализация молодежной политики на территории  Тейковского муниципального района»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2024 г.г. по 340,0 тыс.руб.ежегодно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«Развитие образования Тейковского  муниципального района»  </a:t>
              </a: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   </a:t>
              </a:r>
              <a:r>
                <a:rPr lang="ru-RU" altLang="ru-RU" sz="1400" b="1">
                  <a:latin typeface="Times New Roman" pitchFamily="18" charset="0"/>
                </a:rPr>
                <a:t>2022 г</a:t>
              </a:r>
              <a:r>
                <a:rPr lang="ru-RU" altLang="ru-RU" sz="1400">
                  <a:latin typeface="Times New Roman" pitchFamily="18" charset="0"/>
                </a:rPr>
                <a:t>.- </a:t>
              </a:r>
              <a:r>
                <a:rPr lang="ru-RU" altLang="ru-RU" sz="1400" b="1">
                  <a:latin typeface="Times New Roman" pitchFamily="18" charset="0"/>
                </a:rPr>
                <a:t>148259,3  тыс.руб.   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2023-135377,6 тыс.руб.,2024- 127331,1 тыс.руб.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«Повышение безопасности дорожного движения </a:t>
            </a:r>
          </a:p>
          <a:p>
            <a:pPr eaLnBrk="1" hangingPunct="1"/>
            <a:r>
              <a:rPr lang="ru-RU" sz="1400"/>
              <a:t>Тейковского муниципального района»</a:t>
            </a:r>
          </a:p>
          <a:p>
            <a:pPr eaLnBrk="1" hangingPunct="1"/>
            <a:r>
              <a:rPr lang="ru-RU" sz="1400"/>
              <a:t>                 </a:t>
            </a:r>
            <a:r>
              <a:rPr lang="ru-RU" sz="1400" b="1"/>
              <a:t>2022 г.- 12971,3 тыс.руб.;</a:t>
            </a:r>
          </a:p>
          <a:p>
            <a:pPr eaLnBrk="1" hangingPunct="1"/>
            <a:r>
              <a:rPr lang="ru-RU" sz="1400" b="1"/>
              <a:t>            2023- 7590,5 тыс.руб.,2024 г.г.- 7740,4 тыс.руб</a:t>
            </a:r>
            <a:r>
              <a:rPr lang="ru-RU" sz="1400"/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781300"/>
            <a:ext cx="4321175" cy="2160588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8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19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86020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86021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600"/>
              <a:t>    «Открытый и безопасный район»</a:t>
            </a:r>
          </a:p>
          <a:p>
            <a:pPr eaLnBrk="1" hangingPunct="1"/>
            <a:r>
              <a:rPr lang="ru-RU" sz="1600"/>
              <a:t> </a:t>
            </a:r>
            <a:r>
              <a:rPr lang="ru-RU" sz="1400" b="1"/>
              <a:t>              2022 г.- 2051,4 тыс.руб</a:t>
            </a:r>
            <a:r>
              <a:rPr lang="ru-RU" sz="1400"/>
              <a:t>.</a:t>
            </a:r>
          </a:p>
          <a:p>
            <a:pPr eaLnBrk="1" hangingPunct="1"/>
            <a:r>
              <a:rPr lang="ru-RU" sz="1400"/>
              <a:t>                </a:t>
            </a:r>
            <a:r>
              <a:rPr lang="ru-RU" sz="1200" b="1"/>
              <a:t>2023 г.- 2024 г. – по 1942,7 тыс.руб.           ежегодно</a:t>
            </a:r>
          </a:p>
          <a:p>
            <a:pPr eaLnBrk="1" hangingPunct="1"/>
            <a:r>
              <a:rPr lang="ru-RU" sz="1600"/>
              <a:t> </a:t>
            </a:r>
            <a:endParaRPr lang="ru-RU" sz="1400" b="1"/>
          </a:p>
        </p:txBody>
      </p:sp>
      <p:sp>
        <p:nvSpPr>
          <p:cNvPr id="86022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««У</a:t>
            </a:r>
          </a:p>
        </p:txBody>
      </p:sp>
      <p:sp>
        <p:nvSpPr>
          <p:cNvPr id="86023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/>
              <a:t> </a:t>
            </a:r>
          </a:p>
        </p:txBody>
      </p:sp>
      <p:sp>
        <p:nvSpPr>
          <p:cNvPr id="86024" name="Text Box 34"/>
          <p:cNvSpPr txBox="1">
            <a:spLocks noChangeArrowheads="1"/>
          </p:cNvSpPr>
          <p:nvPr/>
        </p:nvSpPr>
        <p:spPr bwMode="auto">
          <a:xfrm>
            <a:off x="395288" y="2924175"/>
            <a:ext cx="397986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Планировка территории и проведение комплексных кадастровых работ на территории Тейковского муниципального района»</a:t>
            </a:r>
          </a:p>
          <a:p>
            <a:pPr eaLnBrk="1" hangingPunct="1"/>
            <a:r>
              <a:rPr lang="ru-RU" sz="1600"/>
              <a:t>      </a:t>
            </a:r>
            <a:r>
              <a:rPr lang="ru-RU" sz="1400" b="1"/>
              <a:t>2022-2023 г.г.-  по 2200,0 тыс.руб. ежегодно, 2024 г.- 1378, тыс.руб.</a:t>
            </a:r>
          </a:p>
        </p:txBody>
      </p:sp>
      <p:sp>
        <p:nvSpPr>
          <p:cNvPr id="86025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6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1400" b="1"/>
              <a:t>             </a:t>
            </a:r>
          </a:p>
        </p:txBody>
      </p:sp>
      <p:sp>
        <p:nvSpPr>
          <p:cNvPr id="86027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400" b="1"/>
              <a:t>.</a:t>
            </a:r>
            <a:endParaRPr lang="ru-RU" sz="1400" b="1"/>
          </a:p>
        </p:txBody>
      </p:sp>
      <p:sp>
        <p:nvSpPr>
          <p:cNvPr id="86028" name="Rectangle 26"/>
          <p:cNvSpPr>
            <a:spLocks noChangeArrowheads="1"/>
          </p:cNvSpPr>
          <p:nvPr/>
        </p:nvSpPr>
        <p:spPr bwMode="auto">
          <a:xfrm flipV="1">
            <a:off x="250825" y="5861050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400" b="1"/>
              <a:t>.</a:t>
            </a:r>
            <a:endParaRPr lang="ru-RU" sz="1400" b="1"/>
          </a:p>
        </p:txBody>
      </p:sp>
      <p:grpSp>
        <p:nvGrpSpPr>
          <p:cNvPr id="86029" name="Скругленный прямоугольник 5"/>
          <p:cNvGrpSpPr>
            <a:grpSpLocks/>
          </p:cNvGrpSpPr>
          <p:nvPr/>
        </p:nvGrpSpPr>
        <p:grpSpPr bwMode="auto">
          <a:xfrm>
            <a:off x="250825" y="4868863"/>
            <a:ext cx="4249738" cy="1989137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6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0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39608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/>
              <a:t>«</a:t>
            </a:r>
            <a:r>
              <a:rPr lang="ru-RU" sz="1400"/>
              <a:t>Совершенствование местного самоуправления Тейковского муниципального района</a:t>
            </a:r>
            <a:r>
              <a:rPr lang="ru-RU" sz="1400" b="1"/>
              <a:t>»</a:t>
            </a:r>
          </a:p>
          <a:p>
            <a:pPr eaLnBrk="1" hangingPunct="1"/>
            <a:r>
              <a:rPr lang="ru-RU" sz="1400" b="1"/>
              <a:t>             2022 – 2024 г. г. – по 50,0 тыс. руб. ежегодно</a:t>
            </a:r>
          </a:p>
        </p:txBody>
      </p:sp>
      <p:grpSp>
        <p:nvGrpSpPr>
          <p:cNvPr id="86031" name="Скругленный прямоугольник 5"/>
          <p:cNvGrpSpPr>
            <a:grpSpLocks/>
          </p:cNvGrpSpPr>
          <p:nvPr/>
        </p:nvGrpSpPr>
        <p:grpSpPr bwMode="auto">
          <a:xfrm>
            <a:off x="4716463" y="2708275"/>
            <a:ext cx="4176712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2" name="Text Box 34"/>
          <p:cNvSpPr txBox="1">
            <a:spLocks noChangeArrowheads="1"/>
          </p:cNvSpPr>
          <p:nvPr/>
        </p:nvSpPr>
        <p:spPr bwMode="auto">
          <a:xfrm>
            <a:off x="5076825" y="2852738"/>
            <a:ext cx="3763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/>
              <a:t>«Поддержка населения  в </a:t>
            </a:r>
          </a:p>
          <a:p>
            <a:pPr eaLnBrk="1" hangingPunct="1"/>
            <a:r>
              <a:rPr lang="ru-RU" sz="1400" b="1"/>
              <a:t>Тейковском муниципальном районе»                               2022 г. -2204,5 тыс.руб., </a:t>
            </a:r>
          </a:p>
          <a:p>
            <a:pPr eaLnBrk="1" hangingPunct="1"/>
            <a:r>
              <a:rPr lang="ru-RU" sz="1400" b="1"/>
              <a:t>2023 г. – 1496,3 тыс.руб., 2024 г.- 788,2 тыс.руб.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2022 год   -  148259,3 тыс.руб. (63,5% от общего объёма расхода бюджета); 2023 – 135377,6 тыс.руб., 2024 – 127331,1 тыс.руб.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2022 – 4773,8</a:t>
              </a:r>
              <a:r>
                <a:rPr lang="ru-RU" altLang="ru-RU" sz="1400">
                  <a:latin typeface="Times New Roman" pitchFamily="18" charset="0"/>
                </a:rPr>
                <a:t> т.руб.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 2023- 4598,6 тыс.руб., 2024 – 772,5 </a:t>
              </a:r>
              <a:r>
                <a:rPr lang="ru-RU" altLang="ru-RU" sz="1400">
                  <a:latin typeface="Times New Roman" pitchFamily="18" charset="0"/>
                </a:rPr>
                <a:t>т.руб.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492375"/>
            <a:ext cx="4033837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2022- 74548,4 т.р</a:t>
              </a:r>
              <a:r>
                <a:rPr lang="ru-RU" altLang="ru-RU" sz="1400">
                  <a:latin typeface="Times New Roman" pitchFamily="18" charset="0"/>
                </a:rPr>
                <a:t>.</a:t>
              </a:r>
              <a:r>
                <a:rPr lang="ru-RU" altLang="ru-RU" sz="1400" b="1">
                  <a:latin typeface="Times New Roman" pitchFamily="18" charset="0"/>
                </a:rPr>
                <a:t>; 2023 – 2024 г.г. по 68859,9 т.руб. ежегодно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734050"/>
            <a:ext cx="4057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4932363" y="5734050"/>
            <a:ext cx="3725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2022- 506,4 тыс.руб.2023-2024 г. по 476,4 </a:t>
            </a:r>
            <a:r>
              <a:rPr lang="ru-RU" altLang="ru-RU" sz="1400">
                <a:latin typeface="Times New Roman" pitchFamily="18" charset="0"/>
              </a:rPr>
              <a:t>тыс.руб.ежегодно</a:t>
            </a:r>
            <a:r>
              <a:rPr lang="ru-RU" altLang="ru-RU" sz="1400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55975,2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  <a:r>
                <a:rPr lang="ru-RU" altLang="ru-RU" sz="1400" b="1">
                  <a:latin typeface="Times New Roman" pitchFamily="18" charset="0"/>
                </a:rPr>
                <a:t> 2023- 52556,7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2024 – 48416,3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2022- 5724,8 </a:t>
            </a:r>
            <a:r>
              <a:rPr lang="ru-RU" altLang="ru-RU" sz="1400">
                <a:latin typeface="Times New Roman" pitchFamily="18" charset="0"/>
              </a:rPr>
              <a:t>тыс.руб.;</a:t>
            </a:r>
            <a:r>
              <a:rPr lang="ru-RU" altLang="ru-RU" sz="1400" b="1">
                <a:latin typeface="Times New Roman" pitchFamily="18" charset="0"/>
              </a:rPr>
              <a:t> 2023 -2022 г.г. по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4353,6 </a:t>
            </a:r>
            <a:r>
              <a:rPr lang="ru-RU" altLang="ru-RU" sz="1400">
                <a:latin typeface="Times New Roman" pitchFamily="18" charset="0"/>
              </a:rPr>
              <a:t>тыс.руб.</a:t>
            </a:r>
            <a:r>
              <a:rPr lang="ru-RU" altLang="ru-RU" sz="1400" b="1">
                <a:latin typeface="Times New Roman" pitchFamily="18" charset="0"/>
              </a:rPr>
              <a:t> ежегодно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859338" y="4365625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6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2023 г.г. по 744,5 </a:t>
              </a:r>
              <a:r>
                <a:rPr lang="ru-RU" altLang="ru-RU" sz="1400">
                  <a:latin typeface="Times New Roman" pitchFamily="18" charset="0"/>
                </a:rPr>
                <a:t>тыс.руб. ежегодно;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2024 – 744,4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2022г.- 5636,2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 – 3437,9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  <a:r>
                <a:rPr lang="ru-RU" altLang="ru-RU" sz="1400" b="1">
                  <a:latin typeface="Times New Roman" pitchFamily="18" charset="0"/>
                </a:rPr>
                <a:t> 2024 – 3438,0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2022 год и плановый период 2023 и 2024 годов</a:t>
            </a:r>
          </a:p>
          <a:p>
            <a:r>
              <a:rPr lang="ru-RU" sz="200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2022 год и плановый период 2023 - 2024 годов</a:t>
            </a:r>
          </a:p>
          <a:p>
            <a:r>
              <a:rPr lang="ru-RU" sz="200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>
                <a:latin typeface="Times New Roman" pitchFamily="18" charset="0"/>
              </a:rPr>
              <a:t>Ожидаемом исполнении бюджета Тейковского муниципального района за 2021 год</a:t>
            </a:r>
          </a:p>
          <a:p>
            <a:r>
              <a:rPr lang="ru-RU" sz="200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4643438" y="1341438"/>
            <a:ext cx="4064000" cy="1943100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2022- 2024 по 270,0 </a:t>
              </a:r>
              <a:r>
                <a:rPr lang="ru-RU" altLang="ru-RU" sz="1200" b="1">
                  <a:latin typeface="Times New Roman" pitchFamily="18" charset="0"/>
                </a:rPr>
                <a:t>тыс.руб.ежегодно</a:t>
              </a:r>
            </a:p>
            <a:p>
              <a:pPr algn="ctr" eaLnBrk="1" hangingPunct="1"/>
              <a:endParaRPr lang="ru-RU" altLang="ru-RU" sz="12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 - 2023г.г. по 80,0 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</a:p>
            <a:p>
              <a:pPr algn="ctr" eaLnBrk="1" hangingPunct="1"/>
              <a:r>
                <a:rPr lang="ru-RU" altLang="ru-RU" sz="1200" b="1">
                  <a:latin typeface="Times New Roman" pitchFamily="18" charset="0"/>
                </a:rPr>
                <a:t>ежегодно.</a:t>
              </a:r>
            </a:p>
            <a:p>
              <a:pPr algn="ctr" eaLnBrk="1" hangingPunct="1"/>
              <a:endParaRPr lang="ru-RU" altLang="ru-RU" sz="12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3500438"/>
            <a:ext cx="4535487" cy="18732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«Повышение туристической привлекательности Тейковского района»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 2022 – 250,0 </a:t>
              </a:r>
              <a:r>
                <a:rPr lang="ru-RU" altLang="ru-RU" sz="1600">
                  <a:latin typeface="Times New Roman" pitchFamily="18" charset="0"/>
                </a:rPr>
                <a:t>тыс.руб.,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 – 2024 г.г. по 300,0 тыс.руб. ежегодно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Развитие культуры и туризма в Тейковском муниципальном районе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2022 год – 12829,5 тыс.руб. (5,5 % от общего объёма расхода бюджета); 2023 – 8777,0 тыс.руб., 2024 – 8777,0 тыс.руб.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4843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10314,3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 – 6993,3 тыс.руб., 2024 – 6993,3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16463" y="1412875"/>
            <a:ext cx="4129087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2265,2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2023- 1483,7 тыс.руб.,2024 – 1483,7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4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sz="1400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</a:rPr>
              <a:t>       </a:t>
            </a:r>
            <a:r>
              <a:rPr lang="ru-RU" altLang="ru-RU" b="1" i="1">
                <a:latin typeface="Times New Roman" pitchFamily="18" charset="0"/>
              </a:rPr>
              <a:t>2022 год    -  530,0 тыс.руб. (0,2 % от общего объёма расхода бюджета); 2023 – 2024 годы по 530,0 тыс.руб.</a:t>
            </a:r>
          </a:p>
        </p:txBody>
      </p:sp>
      <p:grpSp>
        <p:nvGrpSpPr>
          <p:cNvPr id="90116" name="Скругленный прямоугольник 3"/>
          <p:cNvGrpSpPr>
            <a:grpSpLocks/>
          </p:cNvGrpSpPr>
          <p:nvPr/>
        </p:nvGrpSpPr>
        <p:grpSpPr bwMode="auto">
          <a:xfrm>
            <a:off x="2339975" y="1916113"/>
            <a:ext cx="4535488" cy="2449512"/>
            <a:chOff x="92" y="2380"/>
            <a:chExt cx="2721" cy="506"/>
          </a:xfrm>
        </p:grpSpPr>
        <p:pic>
          <p:nvPicPr>
            <p:cNvPr id="9012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2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физкультурно-массовых, 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330,0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2023 г. – 330,0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sz="1400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2024- 330,0 т.р.</a:t>
              </a:r>
            </a:p>
          </p:txBody>
        </p:sp>
      </p:grpSp>
      <p:grpSp>
        <p:nvGrpSpPr>
          <p:cNvPr id="90117" name="Скругленный прямоугольник 5"/>
          <p:cNvGrpSpPr>
            <a:grpSpLocks/>
          </p:cNvGrpSpPr>
          <p:nvPr/>
        </p:nvGrpSpPr>
        <p:grpSpPr bwMode="auto">
          <a:xfrm>
            <a:off x="2411413" y="4724400"/>
            <a:ext cx="4321175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012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0118" name="Text Box 13"/>
          <p:cNvSpPr txBox="1">
            <a:spLocks noChangeArrowheads="1"/>
          </p:cNvSpPr>
          <p:nvPr/>
        </p:nvSpPr>
        <p:spPr bwMode="auto">
          <a:xfrm>
            <a:off x="2463800" y="4941888"/>
            <a:ext cx="3873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«Реализация программ спортивной</a:t>
            </a:r>
          </a:p>
          <a:p>
            <a:pPr eaLnBrk="1" hangingPunct="1"/>
            <a:r>
              <a:rPr lang="ru-RU" sz="1400"/>
              <a:t> подготовки по видам спорта»</a:t>
            </a:r>
          </a:p>
          <a:p>
            <a:pPr eaLnBrk="1" hangingPunct="1"/>
            <a:r>
              <a:rPr lang="ru-RU" sz="1400" b="1"/>
              <a:t>               2022 -2024 годы по 200,0 тыс.руб</a:t>
            </a:r>
            <a:r>
              <a:rPr lang="ru-RU" sz="1400"/>
              <a:t>.</a:t>
            </a:r>
          </a:p>
          <a:p>
            <a:pPr eaLnBrk="1" hangingPunct="1"/>
            <a:r>
              <a:rPr lang="ru-RU" sz="1400" b="1"/>
              <a:t>ежегодно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3779838" y="4149725"/>
            <a:ext cx="4392612" cy="1800225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4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2022- 1432,4 тыс.руб</a:t>
              </a:r>
              <a:r>
                <a:rPr lang="ru-RU" altLang="ru-RU" sz="1600">
                  <a:latin typeface="Times New Roman" pitchFamily="18" charset="0"/>
                </a:rPr>
                <a:t>.; </a:t>
              </a:r>
              <a:r>
                <a:rPr lang="ru-RU" altLang="ru-RU" sz="1400" b="1">
                  <a:latin typeface="Times New Roman" pitchFamily="18" charset="0"/>
                </a:rPr>
                <a:t>2023-2024 по 1123,1 тыс.руб. ежегодно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755650" y="1844675"/>
            <a:ext cx="5184775" cy="1512888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2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337,7 </a:t>
              </a:r>
              <a:r>
                <a:rPr lang="ru-RU" altLang="ru-RU" sz="1400">
                  <a:latin typeface="Times New Roman" pitchFamily="18" charset="0"/>
                </a:rPr>
                <a:t>т.руб.;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2023- 337,7 тыс.руб.;2024- 337,7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0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Обеспечение качественным жильем,  услугами жилищно-коммунального хозяйства и улучшение состояния  коммунальной инфраструктуры</a:t>
            </a:r>
            <a:r>
              <a:rPr lang="ru-RU" altLang="ru-RU" sz="1400" b="1">
                <a:latin typeface="Times New Roman" pitchFamily="18" charset="0"/>
              </a:rPr>
              <a:t> </a:t>
            </a:r>
            <a:endParaRPr lang="ru-RU" altLang="ru-RU" b="1" i="1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2022 год -  8868,6 тыс.руб. (3,8 % от общего объёма расхода бюджета);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2023 – 8509,3 тыс.руб.; 2024 – 8509,3 тыс.руб.</a:t>
            </a:r>
          </a:p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8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2022- 2024 г.г. по 5500,0 тыс.руб. ежегодно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1989138"/>
            <a:ext cx="4032250" cy="2376487"/>
            <a:chOff x="50" y="1184"/>
            <a:chExt cx="2581" cy="506"/>
          </a:xfrm>
        </p:grpSpPr>
        <p:pic>
          <p:nvPicPr>
            <p:cNvPr id="9217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1511300"/>
            <a:chOff x="50" y="1184"/>
            <a:chExt cx="2581" cy="506"/>
          </a:xfrm>
        </p:grpSpPr>
        <p:pic>
          <p:nvPicPr>
            <p:cNvPr id="9217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г.- 2024 г.г. по 887,9 тыс.руб.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2022-2024 г.г.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7" name="Скругленный прямоугольник 5"/>
          <p:cNvGrpSpPr>
            <a:grpSpLocks/>
          </p:cNvGrpSpPr>
          <p:nvPr/>
        </p:nvGrpSpPr>
        <p:grpSpPr bwMode="auto">
          <a:xfrm>
            <a:off x="395288" y="4508500"/>
            <a:ext cx="4105275" cy="1512888"/>
            <a:chOff x="50" y="1184"/>
            <a:chExt cx="2581" cy="506"/>
          </a:xfrm>
        </p:grpSpPr>
        <p:pic>
          <p:nvPicPr>
            <p:cNvPr id="9217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«Переселение граждан из аварийного жилищного фонда»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 2022 г. – 50,0 тыс.руб.</a:t>
              </a:r>
            </a:p>
          </p:txBody>
        </p:sp>
      </p:grpSp>
      <p:grpSp>
        <p:nvGrpSpPr>
          <p:cNvPr id="92168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2022 - 2024 </a:t>
              </a:r>
              <a:r>
                <a:rPr lang="ru-RU" altLang="ru-RU" sz="1400">
                  <a:latin typeface="Times New Roman" pitchFamily="18" charset="0"/>
                </a:rPr>
                <a:t>по </a:t>
              </a:r>
              <a:r>
                <a:rPr lang="ru-RU" altLang="ru-RU" sz="1400" b="1">
                  <a:latin typeface="Times New Roman" pitchFamily="18" charset="0"/>
                </a:rPr>
                <a:t>100,0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Подпрограмма «Создание условий для развития молодежной политики на территории Тейковского муниципального района» 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–  2024 г.г. по 190,0</a:t>
              </a:r>
              <a:r>
                <a:rPr lang="ru-RU" altLang="ru-RU" sz="1400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тыс.руб.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Реализация молодежной политики на территории в Тейковского муниципального района 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– 2024 г.г. по 340,0 тыс.руб. (0,1 %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</a:t>
            </a:r>
          </a:p>
          <a:p>
            <a:pPr algn="ctr" eaLnBrk="1" hangingPunct="1"/>
            <a:endParaRPr lang="ru-RU" altLang="ru-RU" sz="1600" b="1" i="1">
              <a:latin typeface="Times New Roman" pitchFamily="18" charset="0"/>
            </a:endParaRP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2022 – 2024 годы  - по  430,0 тыс.руб.ежегодно 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>
                <a:latin typeface="Times New Roman" pitchFamily="18" charset="0"/>
              </a:rPr>
              <a:t>Подпрограмма «Поддержка и развитие малого и среднего предпринимательства в Тейковском муниципальном районе»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2022 – 2024 г.г. по 430,0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ежегодно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Подпрограмма «Патриотическое воспитание  детей и молодежи и подкоговка молодежи Тейковского муниципального района к военной службе»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 2022 – 2024 г.г. по 150,0 тыс.руб.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2051050" y="1484313"/>
            <a:ext cx="5113338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«Планировка территории и проведение комплексных кадастровых работ на территории 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2024 г.г. по 700,0 тыс.руб.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ежегодно</a:t>
              </a:r>
              <a:endParaRPr lang="ru-RU" altLang="ru-RU" sz="160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Планировка территории и проведение комплексных кадастровых работ на территории Тейковского муниципального района 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год  -  2200,0 тыс.руб. (0,9 %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),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 2023 </a:t>
            </a:r>
            <a:r>
              <a:rPr lang="ru-RU" altLang="ru-RU" sz="1600" b="1" i="1">
                <a:latin typeface="Times New Roman" pitchFamily="18" charset="0"/>
              </a:rPr>
              <a:t>год </a:t>
            </a:r>
            <a:r>
              <a:rPr lang="ru-RU" altLang="ru-RU" b="1" i="1">
                <a:latin typeface="Times New Roman" pitchFamily="18" charset="0"/>
              </a:rPr>
              <a:t>– 2200,0 тыс.руб., 2024 год – 1378,0 тыс.руб.</a:t>
            </a:r>
            <a:endParaRPr lang="ru-RU" altLang="ru-RU" sz="1600" b="1" i="1">
              <a:latin typeface="Times New Roman" pitchFamily="18" charset="0"/>
            </a:endParaRP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3573463"/>
            <a:ext cx="51847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268538" y="3860800"/>
            <a:ext cx="51117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>
                <a:latin typeface="Times New Roman" pitchFamily="18" charset="0"/>
              </a:rPr>
              <a:t>Подпрограмма «Комплексное развитие сельских территорий Тейковского муниципального района»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2022 – 2023 г.г. по 1500,0 тыс.руб.ежегодно,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2024 г. – 678,0 тыс.руб. 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411413" y="4724400"/>
            <a:ext cx="4824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6356,7 тыс.руб.,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2023-2024 г.г. по 2303,0 тыс.руб</a:t>
              </a:r>
              <a:r>
                <a:rPr lang="ru-RU" altLang="ru-RU" sz="1600">
                  <a:latin typeface="Times New Roman" pitchFamily="18" charset="0"/>
                </a:rPr>
                <a:t>. ежегодно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Повышение безопасности дорожного движения Тейковского муниципального района 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год  -  12971,3 тыс.руб. (5,6 %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2023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7590,5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2024 - 7740,4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6079,6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2023 – 5002,5 тыс.руб., 2024 - 5152,4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627313" y="3500438"/>
            <a:ext cx="4392612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6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- 500,0 тыс.руб., 2023-2024 г.г. по 250,0 тыс.руб. ежегодно</a:t>
              </a:r>
              <a:endParaRPr lang="ru-RU" altLang="ru-RU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195513" y="1341438"/>
            <a:ext cx="4754562" cy="1727200"/>
            <a:chOff x="84" y="1318"/>
            <a:chExt cx="2565" cy="390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«Формирование законопослушного поведения участников дорожного движения в Тейковском муниципальном районе» 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2024 г.г. по  35,0,0 тыс.руб.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ежегодно </a:t>
              </a:r>
            </a:p>
            <a:p>
              <a:pPr algn="ctr" eaLnBrk="1" hangingPunct="1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«Управление и распоряжение имуществом, находящимся в муниципальной собственности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2023 г.г. по 1700,0 тыс.руб. ежегодно, 2024 г. - 500,0 тыс.руб</a:t>
              </a:r>
              <a:r>
                <a:rPr lang="ru-RU" altLang="ru-RU" sz="1600">
                  <a:latin typeface="Times New Roman" pitchFamily="18" charset="0"/>
                </a:rPr>
                <a:t>. </a:t>
              </a: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Управление муниципальным имуществом Тейковского муниципального района 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год  -  2575,0 тыс.руб. (1,1 %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2023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2575,0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2024 – 1375,0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2024 г.г. по 875,0  тыс.руб. ежегодно</a:t>
              </a:r>
              <a:endParaRPr lang="ru-RU" altLang="ru-RU" sz="16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2022 год и плановый период 2023 и 2024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5"/>
        </p:xfrm>
        <a:graphic>
          <a:graphicData uri="http://schemas.openxmlformats.org/drawingml/2006/table">
            <a:tbl>
              <a:tblPr/>
              <a:tblGrid>
                <a:gridCol w="2239963"/>
                <a:gridCol w="852487"/>
                <a:gridCol w="925513"/>
                <a:gridCol w="925512"/>
                <a:gridCol w="996950"/>
                <a:gridCol w="995363"/>
                <a:gridCol w="996950"/>
                <a:gridCol w="995362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1114,082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658,251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708,570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738,399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774,118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812,635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779,300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790,200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815,600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844,200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874,800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906,449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213,028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115,591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119,636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124,182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129,402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134,712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2,269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муниципальной службы на территории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2024 г.г. по 40,0 тыс.руб. ежегодно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830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Совершенствование местного самоуправления на территории Тейковского муниципального района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год  -  2575,0 тыс.руб. (1,1 %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2023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2575,0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2024 – 1375,0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8309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8310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7287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«Противодействие коррупции на территории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2024 г.г. по 10,0  тыс.руб. ежегодно</a:t>
              </a:r>
              <a:endParaRPr lang="ru-RU" altLang="ru-RU" sz="16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655763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«Повышение качества жизни граждан пожилого возраста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2024 г.г. по 80,0 тыс.руб. ежегодно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933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Поддержка населения Тейковского муниципального района 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год  -  2204,5 тыс.руб. (0,9%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2023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1496,3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2024 – 788,2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9333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9334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9446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«Повышение качества жизни детей-сирот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2124,5 тыс.руб., 2023 г. – 1416,3 тыс.руб., 2024 г. – 708,2  тыс.руб. </a:t>
              </a:r>
              <a:endParaRPr lang="ru-RU" altLang="ru-RU" sz="16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73250"/>
            <a:chOff x="2842" y="2452"/>
            <a:chExt cx="2707" cy="582"/>
          </a:xfrm>
        </p:grpSpPr>
        <p:pic>
          <p:nvPicPr>
            <p:cNvPr id="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«Информатизация, техническое и программное обеспечение, обслуживание и сопровождение информационных систем»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2024 г.г. по 1000,0 тыс.руб. ежегодно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035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Открытый и безопасный район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2022 год  -  2051,4 тыс.руб. (0,9%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2023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1942,7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2024 – 1942,7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100357" name="Text Box 9"/>
          <p:cNvSpPr txBox="1">
            <a:spLocks noChangeArrowheads="1"/>
          </p:cNvSpPr>
          <p:nvPr/>
        </p:nvSpPr>
        <p:spPr bwMode="auto">
          <a:xfrm rot="10800000" flipV="1">
            <a:off x="4748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100358" name="Скругленный прямоугольник 6"/>
          <p:cNvGrpSpPr>
            <a:grpSpLocks/>
          </p:cNvGrpSpPr>
          <p:nvPr/>
        </p:nvGrpSpPr>
        <p:grpSpPr bwMode="auto">
          <a:xfrm>
            <a:off x="4859338" y="2997200"/>
            <a:ext cx="3959225" cy="1871663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«Профилактика правонарушений и наркомании, борьба с преступностью и обеспечение безопасности граждан»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– 651,4 тыс.руб., 2023 – 2024 г.г. – 542,7 тыс.руб. ежегодно </a:t>
              </a:r>
              <a:endParaRPr lang="ru-RU" altLang="ru-RU" sz="1600">
                <a:latin typeface="Times New Roman" pitchFamily="18" charset="0"/>
              </a:endParaRPr>
            </a:p>
          </p:txBody>
        </p:sp>
      </p:grpSp>
      <p:grpSp>
        <p:nvGrpSpPr>
          <p:cNvPr id="100359" name="Скругленный прямоугольник 6"/>
          <p:cNvGrpSpPr>
            <a:grpSpLocks/>
          </p:cNvGrpSpPr>
          <p:nvPr/>
        </p:nvGrpSpPr>
        <p:grpSpPr bwMode="auto">
          <a:xfrm>
            <a:off x="250825" y="4221163"/>
            <a:ext cx="4105275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«Повышение уровня информационной открытости органов местного самоуправления Тейковского муниципального района»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2024 г.г. по 400,0 тыс.руб. ежегодно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2022 год – 39076,5 тыс.руб.</a:t>
            </a:r>
          </a:p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2023 год – 35466,0 тыс.руб.         2024 год – 34087,3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1013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17106,8 тыс.руб. 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10139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4120,9 тыс.руб. </a:t>
              </a:r>
            </a:p>
            <a:p>
              <a:pPr algn="ctr" eaLnBrk="1" hangingPunct="1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 eaLnBrk="1" hangingPunct="1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400" b="1"/>
                <a:t>2022</a:t>
              </a:r>
              <a:r>
                <a:rPr lang="ru-RU" altLang="ru-RU" sz="1400" b="1">
                  <a:latin typeface="Calibri" pitchFamily="34" charset="0"/>
                </a:rPr>
                <a:t> – </a:t>
              </a:r>
              <a:r>
                <a:rPr lang="ru-RU" altLang="ru-RU" sz="1400" b="1"/>
                <a:t>958,9</a:t>
              </a:r>
              <a:r>
                <a:rPr lang="ru-RU" altLang="ru-RU" sz="1400" b="1">
                  <a:latin typeface="Calibri" pitchFamily="34" charset="0"/>
                </a:rPr>
                <a:t> т.р.; </a:t>
              </a:r>
              <a:r>
                <a:rPr lang="ru-RU" altLang="ru-RU" sz="1400" b="1"/>
                <a:t>2023</a:t>
              </a:r>
              <a:r>
                <a:rPr lang="ru-RU" altLang="ru-RU" sz="1400" b="1">
                  <a:latin typeface="Calibri" pitchFamily="34" charset="0"/>
                </a:rPr>
                <a:t> – </a:t>
              </a:r>
              <a:r>
                <a:rPr lang="ru-RU" altLang="ru-RU" sz="1400" b="1"/>
                <a:t>853,9</a:t>
              </a:r>
              <a:r>
                <a:rPr lang="ru-RU" altLang="ru-RU" sz="1400" b="1">
                  <a:latin typeface="Calibri" pitchFamily="34" charset="0"/>
                </a:rPr>
                <a:t> т.р.;</a:t>
              </a:r>
            </a:p>
            <a:p>
              <a:pPr algn="ctr" eaLnBrk="1" hangingPunct="1"/>
              <a:r>
                <a:rPr lang="ru-RU" altLang="ru-RU" sz="1400" b="1"/>
                <a:t>2024</a:t>
              </a:r>
              <a:r>
                <a:rPr lang="ru-RU" altLang="ru-RU" sz="1400" b="1">
                  <a:latin typeface="Calibri" pitchFamily="34" charset="0"/>
                </a:rPr>
                <a:t> –</a:t>
              </a:r>
              <a:r>
                <a:rPr lang="ru-RU" altLang="ru-RU" sz="1400" b="1"/>
                <a:t> 961,3 </a:t>
              </a:r>
              <a:r>
                <a:rPr lang="ru-RU" altLang="ru-RU" sz="1400" b="1">
                  <a:latin typeface="Calibri" pitchFamily="34" charset="0"/>
                </a:rPr>
                <a:t>тыс.руб. </a:t>
              </a:r>
            </a:p>
          </p:txBody>
        </p:sp>
      </p:grpSp>
      <p:grpSp>
        <p:nvGrpSpPr>
          <p:cNvPr id="10138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101388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ежегодно по  1575,8 тыс.руб. </a:t>
              </a: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1013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Обеспечение функций отдела образования администрации Тейковского муниципального района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2022-2024 г.г. по  1594,5 т.руб. ежегодно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1383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10138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1959,3 тыс.руб. </a:t>
              </a:r>
            </a:p>
            <a:p>
              <a:pPr algn="ctr" eaLnBrk="1" hangingPunct="1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124075" y="476250"/>
            <a:ext cx="5040313" cy="1366838"/>
            <a:chOff x="118" y="2459"/>
            <a:chExt cx="2590" cy="324"/>
          </a:xfrm>
        </p:grpSpPr>
        <p:pic>
          <p:nvPicPr>
            <p:cNvPr id="1024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г.-</a:t>
              </a:r>
              <a:r>
                <a:rPr lang="ru-RU" altLang="ru-RU" sz="1600">
                  <a:latin typeface="Times New Roman" pitchFamily="18" charset="0"/>
                </a:rPr>
                <a:t>  </a:t>
              </a:r>
              <a:r>
                <a:rPr lang="ru-RU" altLang="ru-RU" sz="1600" b="1">
                  <a:latin typeface="Times New Roman" pitchFamily="18" charset="0"/>
                </a:rPr>
                <a:t>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3"/>
          <p:cNvGrpSpPr>
            <a:grpSpLocks/>
          </p:cNvGrpSpPr>
          <p:nvPr/>
        </p:nvGrpSpPr>
        <p:grpSpPr bwMode="auto">
          <a:xfrm>
            <a:off x="4716463" y="4437063"/>
            <a:ext cx="3960812" cy="1655762"/>
            <a:chOff x="118" y="2459"/>
            <a:chExt cx="2590" cy="324"/>
          </a:xfrm>
        </p:grpSpPr>
        <p:pic>
          <p:nvPicPr>
            <p:cNvPr id="1024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г.- 210,0 тыс.руб., 2023 – 200,0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102404" name="Скругленный прямоугольник 3"/>
          <p:cNvGrpSpPr>
            <a:grpSpLocks/>
          </p:cNvGrpSpPr>
          <p:nvPr/>
        </p:nvGrpSpPr>
        <p:grpSpPr bwMode="auto">
          <a:xfrm>
            <a:off x="4787900" y="2636838"/>
            <a:ext cx="3960813" cy="1368425"/>
            <a:chOff x="118" y="2459"/>
            <a:chExt cx="2590" cy="324"/>
          </a:xfrm>
        </p:grpSpPr>
        <p:pic>
          <p:nvPicPr>
            <p:cNvPr id="1024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Ремонт дорог в рамках иных непрограммных мероприятий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2022г. – 1800,0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  </a:t>
              </a:r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102405" name="Скругленный прямоугольник 3"/>
          <p:cNvGrpSpPr>
            <a:grpSpLocks/>
          </p:cNvGrpSpPr>
          <p:nvPr/>
        </p:nvGrpSpPr>
        <p:grpSpPr bwMode="auto">
          <a:xfrm>
            <a:off x="539750" y="2349500"/>
            <a:ext cx="4032250" cy="2159000"/>
            <a:chOff x="118" y="2459"/>
            <a:chExt cx="2590" cy="324"/>
          </a:xfrm>
        </p:grpSpPr>
        <p:pic>
          <p:nvPicPr>
            <p:cNvPr id="1024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2022 </a:t>
              </a:r>
              <a:r>
                <a:rPr lang="ru-RU" altLang="ru-RU" sz="1600">
                  <a:latin typeface="Times New Roman" pitchFamily="18" charset="0"/>
                </a:rPr>
                <a:t>– </a:t>
              </a:r>
              <a:r>
                <a:rPr lang="ru-RU" altLang="ru-RU" sz="1600" b="1">
                  <a:latin typeface="Times New Roman" pitchFamily="18" charset="0"/>
                </a:rPr>
                <a:t>6607,1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2023 – 5252,4 тыс.руб.; 2024 – 5252,4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2406" name="Скругленный прямоугольник 3"/>
          <p:cNvGrpSpPr>
            <a:grpSpLocks/>
          </p:cNvGrpSpPr>
          <p:nvPr/>
        </p:nvGrpSpPr>
        <p:grpSpPr bwMode="auto">
          <a:xfrm>
            <a:off x="539750" y="4581525"/>
            <a:ext cx="3965575" cy="2016125"/>
            <a:chOff x="118" y="2459"/>
            <a:chExt cx="2590" cy="324"/>
          </a:xfrm>
        </p:grpSpPr>
        <p:pic>
          <p:nvPicPr>
            <p:cNvPr id="1024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2022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1286,3 </a:t>
              </a:r>
              <a:r>
                <a:rPr lang="ru-RU" altLang="ru-RU" sz="1600">
                  <a:latin typeface="Times New Roman" pitchFamily="18" charset="0"/>
                </a:rPr>
                <a:t>тыс.руб., </a:t>
              </a:r>
              <a:r>
                <a:rPr lang="ru-RU" altLang="ru-RU" sz="1600" b="1">
                  <a:latin typeface="Times New Roman" pitchFamily="18" charset="0"/>
                </a:rPr>
                <a:t>2023 г. – 1286,0 тыс.руб.</a:t>
              </a:r>
              <a:endParaRPr lang="ru-RU" altLang="ru-RU" sz="14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944688"/>
            <a:chOff x="118" y="2459"/>
            <a:chExt cx="2590" cy="324"/>
          </a:xfrm>
        </p:grpSpPr>
        <p:pic>
          <p:nvPicPr>
            <p:cNvPr id="103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г. -  2024 г. по 1516,4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</a:t>
              </a:r>
              <a:endParaRPr lang="ru-RU" altLang="ru-RU" sz="16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.</a:t>
            </a:r>
          </a:p>
        </p:txBody>
      </p:sp>
      <p:grpSp>
        <p:nvGrpSpPr>
          <p:cNvPr id="103428" name="Скругленный прямоугольник 3"/>
          <p:cNvGrpSpPr>
            <a:grpSpLocks/>
          </p:cNvGrpSpPr>
          <p:nvPr/>
        </p:nvGrpSpPr>
        <p:grpSpPr bwMode="auto">
          <a:xfrm>
            <a:off x="4643438" y="2852738"/>
            <a:ext cx="4249737" cy="1800225"/>
            <a:chOff x="118" y="2459"/>
            <a:chExt cx="2590" cy="324"/>
          </a:xfrm>
        </p:grpSpPr>
        <p:pic>
          <p:nvPicPr>
            <p:cNvPr id="1034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совещания, семинары.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г.- 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290,5 </a:t>
              </a:r>
              <a:r>
                <a:rPr lang="ru-RU" altLang="ru-RU" sz="1400" b="1">
                  <a:latin typeface="Times New Roman" pitchFamily="18" charset="0"/>
                </a:rPr>
                <a:t>тыс.руб</a:t>
              </a:r>
              <a:r>
                <a:rPr lang="ru-RU" altLang="ru-RU" sz="14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2022 год – 688,5 тыс.руб.</a:t>
            </a:r>
          </a:p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2023 год – 688,5 тыс.руб.         2024 год – 688,5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44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 eaLnBrk="1" hangingPunct="1"/>
              <a:endParaRPr lang="ru-RU" altLang="ru-RU" sz="16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2022-2024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688,5 тыс.руб. ежегодно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2022 год – 265,3 тыс.руб.</a:t>
            </a:r>
          </a:p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2023 год – 17,6 тыс.руб.         2024 год – 17,6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4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548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2022 </a:t>
              </a:r>
              <a:r>
                <a:rPr lang="ru-RU" altLang="ru-RU" sz="1400">
                  <a:latin typeface="Times New Roman" pitchFamily="18" charset="0"/>
                </a:rPr>
                <a:t>-  </a:t>
              </a:r>
              <a:r>
                <a:rPr lang="ru-RU" altLang="ru-RU" sz="1400" b="1">
                  <a:latin typeface="Times New Roman" pitchFamily="18" charset="0"/>
                </a:rPr>
                <a:t>31,0 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  <a:r>
                <a:rPr lang="ru-RU" altLang="ru-RU" sz="1400" b="1">
                  <a:latin typeface="Times New Roman" pitchFamily="18" charset="0"/>
                </a:rPr>
                <a:t>2023-2024 по 11,3 тыс.руб. ежегодно</a:t>
              </a: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5475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5480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 eaLnBrk="1" hangingPunct="1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sz="1400" b="1"/>
                <a:t>2022</a:t>
              </a:r>
              <a:r>
                <a:rPr lang="ru-RU" altLang="ru-RU" sz="1600" b="1">
                  <a:latin typeface="Calibri" pitchFamily="34" charset="0"/>
                </a:rPr>
                <a:t> – 228,1 тыс.руб.</a:t>
              </a:r>
            </a:p>
          </p:txBody>
        </p:sp>
      </p:grpSp>
      <p:grpSp>
        <p:nvGrpSpPr>
          <p:cNvPr id="105476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5477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8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6,2 тыс. руб.,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2023-2024 г.г. по  6,3 тыс.руб. 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>
                <a:latin typeface="Times New Roman" pitchFamily="18" charset="0"/>
              </a:rPr>
              <a:t>2022 год – 11,0 тыс.руб.; 2023 – 0,6 тыс.руб.</a:t>
            </a:r>
          </a:p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106498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649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0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2022 г. – 11,0 тыс.руб.;2023 г. – 0,6 тыс.руб.</a:t>
              </a:r>
            </a:p>
            <a:p>
              <a:pPr algn="ctr" eaLnBrk="1" hangingPunct="1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/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Оценка на 01.01.2022 г. – 0,0 тыс.руб.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Прогноз на 01.01.2023 г. – 0,0 тыс.руб.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Прогноз на 01.01.2024г. – 0,0 тыс.руб.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Прогноз на 01.01.2025 г. – 0,0 тыс.руб.</a:t>
            </a:r>
            <a:br>
              <a:rPr lang="ru-RU" altLang="ru-RU" sz="1800" b="1">
                <a:latin typeface="Times New Roman" pitchFamily="18" charset="0"/>
              </a:rPr>
            </a:b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107522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 eaLnBrk="1" hangingPunct="1"/>
            <a:r>
              <a:rPr lang="ru-RU" altLang="ru-RU" sz="2000" b="1">
                <a:latin typeface="Times New Roman" pitchFamily="18" charset="0"/>
              </a:rPr>
              <a:t>  района  в 2022 год и плановый период 2023 и 2024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233350,9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209383,2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200316,0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56211,6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55979,0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55587,0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177139,3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153404,2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144729,0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233350,9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209383,2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197765,8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3392,2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6331,0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en-US" altLang="ru-RU" sz="1800" b="1">
                <a:latin typeface="Times New Roman" pitchFamily="18" charset="0"/>
              </a:rPr>
              <a:t/>
            </a:r>
            <a:br>
              <a:rPr lang="en-US" altLang="ru-RU" sz="1800" b="1">
                <a:latin typeface="Times New Roman" pitchFamily="18" charset="0"/>
              </a:rPr>
            </a:br>
            <a:r>
              <a:rPr lang="en-US" altLang="ru-RU" sz="1800" b="1">
                <a:latin typeface="Times New Roman" pitchFamily="18" charset="0"/>
              </a:rPr>
              <a:t/>
            </a:r>
            <a:br>
              <a:rPr lang="en-US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2-17-04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2-20-78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3. Электронная почта: </a:t>
            </a:r>
            <a:r>
              <a:rPr lang="en-US" altLang="ru-RU" sz="1800" b="1">
                <a:latin typeface="Times New Roman" pitchFamily="18" charset="0"/>
              </a:rPr>
              <a:t>raifoteik@mail</a:t>
            </a:r>
            <a:r>
              <a:rPr lang="ru-RU" altLang="ru-RU" sz="1800" b="1">
                <a:latin typeface="Times New Roman" pitchFamily="18" charset="0"/>
              </a:rPr>
              <a:t>.</a:t>
            </a:r>
            <a:r>
              <a:rPr lang="en-US" altLang="ru-RU" sz="1800" b="1">
                <a:latin typeface="Times New Roman" pitchFamily="18" charset="0"/>
              </a:rPr>
              <a:t>ru</a:t>
            </a: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10854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95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860800"/>
            <a:ext cx="6400800" cy="17541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2018 г 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 за 2022-2024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95" name="Диаграмма" r:id="rId4" imgW="6096135" imgH="4067089" progId="MSGraph.Chart.8">
              <p:embed followColorScheme="full"/>
            </p:oleObj>
          </a:graphicData>
        </a:graphic>
      </p:graphicFrame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/>
              <a:t>Проект 2022 г.</a:t>
            </a:r>
          </a:p>
          <a:p>
            <a:pPr algn="ctr" eaLnBrk="1" hangingPunct="1"/>
            <a:r>
              <a:rPr lang="ru-RU" sz="1400" b="1"/>
              <a:t>Всего доходов – 233,3 млн.руб.</a:t>
            </a:r>
          </a:p>
        </p:txBody>
      </p:sp>
      <p:sp>
        <p:nvSpPr>
          <p:cNvPr id="36901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177,1млн.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76,0%</a:t>
            </a:r>
          </a:p>
        </p:txBody>
      </p:sp>
      <p:sp>
        <p:nvSpPr>
          <p:cNvPr id="36902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47,0 млн.руб. 20,1%</a:t>
            </a:r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9,2 млн. руб. 3,9%</a:t>
            </a:r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96" name="Диаграмма" r:id="rId5" imgW="6096135" imgH="4067089" progId="MSGraph.Chart.8">
              <p:embed followColorScheme="full"/>
            </p:oleObj>
          </a:graphicData>
        </a:graphic>
      </p:graphicFrame>
      <p:sp>
        <p:nvSpPr>
          <p:cNvPr id="36904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/>
              <a:t>Проект 2023 г.</a:t>
            </a:r>
          </a:p>
          <a:p>
            <a:pPr algn="ctr" eaLnBrk="1" hangingPunct="1"/>
            <a:r>
              <a:rPr lang="ru-RU" sz="1400" b="1"/>
              <a:t>Всего доходов – 209,4 млн.руб.</a:t>
            </a:r>
          </a:p>
        </p:txBody>
      </p:sp>
      <p:sp>
        <p:nvSpPr>
          <p:cNvPr id="36905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46,8 млн.руб. 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22,3%</a:t>
            </a:r>
          </a:p>
        </p:txBody>
      </p:sp>
      <p:sp>
        <p:nvSpPr>
          <p:cNvPr id="36906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153,4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73,3%</a:t>
            </a:r>
          </a:p>
        </p:txBody>
      </p:sp>
      <p:sp>
        <p:nvSpPr>
          <p:cNvPr id="36907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>
                <a:solidFill>
                  <a:schemeClr val="bg1"/>
                </a:solidFill>
              </a:rPr>
              <a:t>9,2 млн. руб. 4,4%</a:t>
            </a:r>
          </a:p>
        </p:txBody>
      </p:sp>
      <p:sp>
        <p:nvSpPr>
          <p:cNvPr id="36908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7" name="Object 33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7" name="Диаграмма" r:id="rId6" imgW="6096135" imgH="4067089" progId="MSGraph.Chart.8">
              <p:embed followColorScheme="full"/>
            </p:oleObj>
          </a:graphicData>
        </a:graphic>
      </p:graphicFrame>
      <p:sp>
        <p:nvSpPr>
          <p:cNvPr id="36909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46,9 млн.руб. 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23,4%</a:t>
            </a:r>
          </a:p>
        </p:txBody>
      </p:sp>
      <p:sp>
        <p:nvSpPr>
          <p:cNvPr id="36910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144,7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72,3%</a:t>
            </a:r>
          </a:p>
        </p:txBody>
      </p:sp>
      <p:sp>
        <p:nvSpPr>
          <p:cNvPr id="36911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>
                <a:solidFill>
                  <a:schemeClr val="bg1"/>
                </a:solidFill>
              </a:rPr>
              <a:t>8,7 млн. руб. 4,3%</a:t>
            </a:r>
          </a:p>
        </p:txBody>
      </p:sp>
      <p:sp>
        <p:nvSpPr>
          <p:cNvPr id="36912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/>
              <a:t>Проект 2024 г.</a:t>
            </a:r>
          </a:p>
          <a:p>
            <a:pPr algn="ctr" eaLnBrk="1" hangingPunct="1"/>
            <a:r>
              <a:rPr lang="ru-RU" sz="1400" b="1"/>
              <a:t>Всего доходов – 200,3 млн.руб.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 на 2022-2024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4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/>
              <a:t>Проект 2022 г.</a:t>
            </a:r>
          </a:p>
          <a:p>
            <a:pPr algn="ctr" eaLnBrk="1" hangingPunct="1"/>
            <a:r>
              <a:rPr lang="ru-RU" sz="1400" b="1"/>
              <a:t>Всего – 177,1 млн.руб.</a:t>
            </a:r>
          </a:p>
        </p:txBody>
      </p:sp>
      <p:sp>
        <p:nvSpPr>
          <p:cNvPr id="71745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/>
              <a:t>Проект 2023 г.</a:t>
            </a:r>
          </a:p>
          <a:p>
            <a:pPr algn="ctr" eaLnBrk="1" hangingPunct="1"/>
            <a:r>
              <a:rPr lang="ru-RU" sz="1400" b="1"/>
              <a:t>Всего – 153,4 млн.руб.</a:t>
            </a:r>
          </a:p>
        </p:txBody>
      </p:sp>
      <p:sp>
        <p:nvSpPr>
          <p:cNvPr id="71746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702" name="Object 22"/>
          <p:cNvGraphicFramePr>
            <a:graphicFrameLocks noChangeAspect="1"/>
          </p:cNvGraphicFramePr>
          <p:nvPr/>
        </p:nvGraphicFramePr>
        <p:xfrm>
          <a:off x="1979613" y="3429000"/>
          <a:ext cx="6562725" cy="4518025"/>
        </p:xfrm>
        <a:graphic>
          <a:graphicData uri="http://schemas.openxmlformats.org/presentationml/2006/ole">
            <p:oleObj spid="_x0000_s71702" name="Диаграмма" r:id="rId4" imgW="6096135" imgH="4067089" progId="MSGraph.Chart.8">
              <p:embed followColorScheme="full"/>
            </p:oleObj>
          </a:graphicData>
        </a:graphic>
      </p:graphicFrame>
      <p:sp>
        <p:nvSpPr>
          <p:cNvPr id="71747" name="Rectangle 16"/>
          <p:cNvSpPr>
            <a:spLocks noChangeArrowheads="1"/>
          </p:cNvSpPr>
          <p:nvPr/>
        </p:nvSpPr>
        <p:spPr bwMode="auto">
          <a:xfrm>
            <a:off x="3276600" y="4797425"/>
            <a:ext cx="2087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0,3 млн.руб. 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48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70,7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48,9%</a:t>
            </a:r>
          </a:p>
        </p:txBody>
      </p:sp>
      <p:sp>
        <p:nvSpPr>
          <p:cNvPr id="71749" name="Rectangle 18"/>
          <p:cNvSpPr>
            <a:spLocks noChangeArrowheads="1"/>
          </p:cNvSpPr>
          <p:nvPr/>
        </p:nvSpPr>
        <p:spPr bwMode="auto">
          <a:xfrm>
            <a:off x="4932363" y="5013325"/>
            <a:ext cx="1370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>
                <a:solidFill>
                  <a:schemeClr val="bg1"/>
                </a:solidFill>
              </a:rPr>
              <a:t>73,7 млн. руб. 48%</a:t>
            </a:r>
          </a:p>
        </p:txBody>
      </p:sp>
      <p:sp>
        <p:nvSpPr>
          <p:cNvPr id="71750" name="Rectangle 19"/>
          <p:cNvSpPr>
            <a:spLocks noChangeArrowheads="1"/>
          </p:cNvSpPr>
          <p:nvPr/>
        </p:nvSpPr>
        <p:spPr bwMode="auto">
          <a:xfrm>
            <a:off x="2124075" y="40052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/>
              <a:t>Проект 2024 г.</a:t>
            </a:r>
          </a:p>
          <a:p>
            <a:pPr algn="ctr" eaLnBrk="1" hangingPunct="1"/>
            <a:r>
              <a:rPr lang="ru-RU" sz="1400" b="1"/>
              <a:t>Всего доходов – 144,7 млн.руб.</a:t>
            </a:r>
          </a:p>
        </p:txBody>
      </p:sp>
      <p:graphicFrame>
        <p:nvGraphicFramePr>
          <p:cNvPr id="71703" name="Object 23"/>
          <p:cNvGraphicFramePr>
            <a:graphicFrameLocks noChangeAspect="1"/>
          </p:cNvGraphicFramePr>
          <p:nvPr/>
        </p:nvGraphicFramePr>
        <p:xfrm>
          <a:off x="4716463" y="1125538"/>
          <a:ext cx="4427537" cy="4105275"/>
        </p:xfrm>
        <a:graphic>
          <a:graphicData uri="http://schemas.openxmlformats.org/presentationml/2006/ole">
            <p:oleObj spid="_x0000_s71703" name="Диаграмма" r:id="rId5" imgW="6096135" imgH="4067089" progId="MSGraph.Chart.8">
              <p:embed followColorScheme="full"/>
            </p:oleObj>
          </a:graphicData>
        </a:graphic>
      </p:graphicFrame>
      <p:sp>
        <p:nvSpPr>
          <p:cNvPr id="71751" name="Rectangle 22"/>
          <p:cNvSpPr>
            <a:spLocks noChangeArrowheads="1"/>
          </p:cNvSpPr>
          <p:nvPr/>
        </p:nvSpPr>
        <p:spPr bwMode="auto">
          <a:xfrm>
            <a:off x="7235825" y="2708275"/>
            <a:ext cx="1709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73,7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48%</a:t>
            </a:r>
          </a:p>
        </p:txBody>
      </p:sp>
      <p:sp>
        <p:nvSpPr>
          <p:cNvPr id="71752" name="Rectangle 23"/>
          <p:cNvSpPr>
            <a:spLocks noChangeArrowheads="1"/>
          </p:cNvSpPr>
          <p:nvPr/>
        </p:nvSpPr>
        <p:spPr bwMode="auto">
          <a:xfrm>
            <a:off x="5148263" y="23495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71,5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46,6%</a:t>
            </a:r>
          </a:p>
        </p:txBody>
      </p:sp>
      <p:sp>
        <p:nvSpPr>
          <p:cNvPr id="71753" name="Rectangle 24"/>
          <p:cNvSpPr>
            <a:spLocks noChangeArrowheads="1"/>
          </p:cNvSpPr>
          <p:nvPr/>
        </p:nvSpPr>
        <p:spPr bwMode="auto">
          <a:xfrm>
            <a:off x="5364163" y="191611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>
                <a:solidFill>
                  <a:schemeClr val="bg1"/>
                </a:solidFill>
              </a:rPr>
              <a:t>4,1 млн. руб.</a:t>
            </a:r>
          </a:p>
          <a:p>
            <a:pPr algn="ctr" eaLnBrk="1" hangingPunct="1"/>
            <a:r>
              <a:rPr lang="ru-RU" sz="1200" b="1">
                <a:solidFill>
                  <a:schemeClr val="bg1"/>
                </a:solidFill>
              </a:rPr>
              <a:t>2,7%</a:t>
            </a:r>
          </a:p>
        </p:txBody>
      </p:sp>
      <p:graphicFrame>
        <p:nvGraphicFramePr>
          <p:cNvPr id="71741" name="Object 61"/>
          <p:cNvGraphicFramePr>
            <a:graphicFrameLocks noChangeAspect="1"/>
          </p:cNvGraphicFramePr>
          <p:nvPr/>
        </p:nvGraphicFramePr>
        <p:xfrm>
          <a:off x="0" y="1125538"/>
          <a:ext cx="4427538" cy="3816350"/>
        </p:xfrm>
        <a:graphic>
          <a:graphicData uri="http://schemas.openxmlformats.org/presentationml/2006/ole">
            <p:oleObj spid="_x0000_s71741" name="Диаграмма" r:id="rId6" imgW="6096135" imgH="4067089" progId="MSGraph.Chart.8">
              <p:embed followColorScheme="full"/>
            </p:oleObj>
          </a:graphicData>
        </a:graphic>
      </p:graphicFrame>
      <p:sp>
        <p:nvSpPr>
          <p:cNvPr id="71754" name="Text Box 8"/>
          <p:cNvSpPr txBox="1">
            <a:spLocks noChangeArrowheads="1"/>
          </p:cNvSpPr>
          <p:nvPr/>
        </p:nvSpPr>
        <p:spPr bwMode="auto">
          <a:xfrm>
            <a:off x="6732588" y="1989138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4,1 млн. руб. 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2,7%</a:t>
            </a:r>
          </a:p>
        </p:txBody>
      </p:sp>
      <p:sp>
        <p:nvSpPr>
          <p:cNvPr id="71755" name="Text Box 6"/>
          <p:cNvSpPr txBox="1">
            <a:spLocks noChangeArrowheads="1"/>
          </p:cNvSpPr>
          <p:nvPr/>
        </p:nvSpPr>
        <p:spPr bwMode="auto">
          <a:xfrm>
            <a:off x="2339975" y="2852738"/>
            <a:ext cx="170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81,5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46%</a:t>
            </a:r>
          </a:p>
        </p:txBody>
      </p:sp>
      <p:sp>
        <p:nvSpPr>
          <p:cNvPr id="7175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170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78,2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44,2%</a:t>
            </a:r>
          </a:p>
        </p:txBody>
      </p:sp>
      <p:sp>
        <p:nvSpPr>
          <p:cNvPr id="71757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15589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13,3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7,5%</a:t>
            </a:r>
          </a:p>
        </p:txBody>
      </p:sp>
      <p:sp>
        <p:nvSpPr>
          <p:cNvPr id="71758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170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4,1 млн. руб.</a:t>
            </a:r>
          </a:p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2,3%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37" name="Group 109"/>
          <p:cNvGraphicFramePr>
            <a:graphicFrameLocks noGrp="1"/>
          </p:cNvGraphicFramePr>
          <p:nvPr/>
        </p:nvGraphicFramePr>
        <p:xfrm>
          <a:off x="395288" y="1052513"/>
          <a:ext cx="8497887" cy="5738812"/>
        </p:xfrm>
        <a:graphic>
          <a:graphicData uri="http://schemas.openxmlformats.org/drawingml/2006/table">
            <a:tbl>
              <a:tblPr/>
              <a:tblGrid>
                <a:gridCol w="576262"/>
                <a:gridCol w="2997200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2024 го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46958,4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46833,4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46875,5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37289,5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37169,5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37049,5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7555,5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1408,4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1420,7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9253,3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9145,5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8711,4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4028,8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1154,7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1200,9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1248,1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56211,6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55979,0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46" name="Group 7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192587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233350,9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209383,2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200316,0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28809,9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28345,3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27252,2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7893,4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6538,4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17245,4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9806,9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9756,7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10268,6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151993,4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138374,0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130327,5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12273,6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8952,6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8952,6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4336,6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2826,3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6331,0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 eaLnBrk="1" hangingPunct="1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2022-2024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Arial" charset="0"/>
              </a:rPr>
              <a:t>Планирование бюджетных ассигнований на 2022 год и плановый период 2023-2024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2022 год- 28809,9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2024 год- 27252,2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/>
              <a:t>2023 год- 28345,3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1575,8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688,5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администрации- 17469,4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Судебная система – 0,6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финансовых органов – 4120,9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Резервные фонды – 853,9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вопросы – 3636,2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1575,8тыс.руб.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688,5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администрации- 17528,1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Tx/>
              <a:buChar char="-"/>
            </a:pPr>
            <a:r>
              <a:rPr lang="ru-RU" sz="1200"/>
              <a:t> Судебная система – 11,0 тыс.руб.</a:t>
            </a:r>
          </a:p>
          <a:p>
            <a:pPr eaLnBrk="1" hangingPunct="1"/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финансовых органов – 4120,9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Резервные фонды – 958,9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вопросы – 3926,7 тыс.руб.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1575,8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688,5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администрации- 17469,4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- Судебная система – 0,0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финансовых органов – 4120,9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Резервные фонды – 961,3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вопросы – 2436,3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11034</TotalTime>
  <Words>3149</Words>
  <Application>Microsoft Office PowerPoint</Application>
  <PresentationFormat>Экран (4:3)</PresentationFormat>
  <Paragraphs>906</Paragraphs>
  <Slides>41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Times New Roman</vt:lpstr>
      <vt:lpstr>Arial</vt:lpstr>
      <vt:lpstr>Calibri</vt:lpstr>
      <vt:lpstr>Wingdings</vt:lpstr>
      <vt:lpstr>Тема Office</vt:lpstr>
      <vt:lpstr>Диаграмма</vt:lpstr>
      <vt:lpstr>БЮДЖЕТ ДЛЯ ГРАЖДАН   Проект бюджета Тейковского муниципального района на 2022 год и плановый период  2023-2024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Слайд 3</vt:lpstr>
      <vt:lpstr>Слайд 4</vt:lpstr>
      <vt:lpstr>Структура  доходов бюджета Тейковского муниципального района   за 2022-2024 г.г.</vt:lpstr>
      <vt:lpstr>Структура  безвозмездных поступлений в бюджет  Тейковского муниципального района   на 2022-2024 г.г.</vt:lpstr>
      <vt:lpstr>Налоговые и неналоговые доходы  бюджета Тейковского муниципального района по видам доходов, тыс. рублей</vt:lpstr>
      <vt:lpstr>Слайд 8</vt:lpstr>
      <vt:lpstr>Планирование бюджетных ассигнований на 2022 год и плановый период 2023-2024 г.г. по разделу 0100 «Общегосударственные вопросы»</vt:lpstr>
      <vt:lpstr>Планирование бюджетных ассигнований на 2022 год и плановый период 2023-2024 г.г. по разделу 0300 «Национальная безопасность и правоохранительная деятельность»</vt:lpstr>
      <vt:lpstr>Планирование бюджетных ассигнований на 2022 год и плановый период 2023-2024 г.г. по разделу 0400 «Национальная экономика»</vt:lpstr>
      <vt:lpstr>Планирование бюджетных ассигнований на 2022 год и плановый период 2023-2024 г.г. по разделу 0500 «Жилищно-коммунальное хозяйство»</vt:lpstr>
      <vt:lpstr>Планирование бюджетных ассигнований на 2022 год и плановый период 2023-2024 г.г. по разделу 0700 «Образование»</vt:lpstr>
      <vt:lpstr>Планирование бюджетных ассигнований на 2022 год и плановый период 2023-2024 г.г. по разделу 0800 «Культура, кинематография»</vt:lpstr>
      <vt:lpstr>Планирование бюджетных ассигнований на 2022 год и плановый период 2023-2024 г.г. по разделу 1000 «Социальная политика»</vt:lpstr>
      <vt:lpstr>Планирование бюджетных ассигнований на 2022 год и плановый период 2023-2024 г.г. по разделу 1100 «Физическая культура и спорт»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Муниципальный долг Тейковского муниципального района  Оценка на 01.01.2022 г. – 0,0 тыс.руб. Прогноз на 01.01.2023 г. – 0,0 тыс.руб. Прогноз на 01.01.2024г. – 0,0 тыс.руб. Прогноз на 01.01.2025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204</cp:revision>
  <dcterms:created xsi:type="dcterms:W3CDTF">2016-05-10T06:05:12Z</dcterms:created>
  <dcterms:modified xsi:type="dcterms:W3CDTF">2021-11-23T08:03:21Z</dcterms:modified>
</cp:coreProperties>
</file>