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3"/>
  </p:notesMasterIdLst>
  <p:sldIdLst>
    <p:sldId id="257" r:id="rId2"/>
    <p:sldId id="299" r:id="rId3"/>
    <p:sldId id="315" r:id="rId4"/>
    <p:sldId id="273" r:id="rId5"/>
    <p:sldId id="278" r:id="rId6"/>
    <p:sldId id="301" r:id="rId7"/>
    <p:sldId id="275" r:id="rId8"/>
    <p:sldId id="264" r:id="rId9"/>
    <p:sldId id="302" r:id="rId10"/>
    <p:sldId id="311" r:id="rId11"/>
    <p:sldId id="310" r:id="rId12"/>
    <p:sldId id="309" r:id="rId13"/>
    <p:sldId id="308" r:id="rId14"/>
    <p:sldId id="307" r:id="rId15"/>
    <p:sldId id="305" r:id="rId16"/>
    <p:sldId id="304" r:id="rId17"/>
    <p:sldId id="265" r:id="rId18"/>
    <p:sldId id="280" r:id="rId19"/>
    <p:sldId id="266" r:id="rId20"/>
    <p:sldId id="316" r:id="rId21"/>
    <p:sldId id="267" r:id="rId22"/>
    <p:sldId id="317" r:id="rId23"/>
    <p:sldId id="268" r:id="rId24"/>
    <p:sldId id="284" r:id="rId25"/>
    <p:sldId id="289" r:id="rId26"/>
    <p:sldId id="294" r:id="rId27"/>
    <p:sldId id="295" r:id="rId28"/>
    <p:sldId id="270" r:id="rId29"/>
    <p:sldId id="319" r:id="rId30"/>
    <p:sldId id="320" r:id="rId31"/>
    <p:sldId id="321" r:id="rId32"/>
    <p:sldId id="322" r:id="rId33"/>
    <p:sldId id="271" r:id="rId34"/>
    <p:sldId id="296" r:id="rId35"/>
    <p:sldId id="297" r:id="rId36"/>
    <p:sldId id="281" r:id="rId37"/>
    <p:sldId id="312" r:id="rId38"/>
    <p:sldId id="318" r:id="rId39"/>
    <p:sldId id="277" r:id="rId40"/>
    <p:sldId id="314" r:id="rId41"/>
    <p:sldId id="272" r:id="rId4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0CCB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22" autoAdjust="0"/>
  </p:normalViewPr>
  <p:slideViewPr>
    <p:cSldViewPr>
      <p:cViewPr varScale="1">
        <p:scale>
          <a:sx n="66" d="100"/>
          <a:sy n="66" d="100"/>
        </p:scale>
        <p:origin x="-10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F4A74705-2A1F-4E91-8488-7830F879185A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5907A3C-02F3-4F69-AE5D-363A7C526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3D58ABB4-9F4E-4A2E-AA39-239420D39242}" type="slidenum">
              <a:rPr lang="ru-RU" altLang="ru-RU" sz="1200">
                <a:latin typeface="+mn-lt"/>
              </a:rPr>
              <a:pPr algn="r" eaLnBrk="1" hangingPunct="1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2F638CFC-3D44-42CB-8DFC-4BE4446C5E1B}" type="slidenum">
              <a:rPr lang="ru-RU" altLang="ru-RU" sz="1200">
                <a:latin typeface="+mn-lt"/>
              </a:rPr>
              <a:pPr algn="r" eaLnBrk="1" hangingPunct="1">
                <a:defRPr/>
              </a:pPr>
              <a:t>6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77252-3238-401D-A238-746819EDEF9A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B181-5285-4967-9278-1A8120E9D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D8C1-68F6-4E7F-9A41-45CEE62E2E2C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2D90E-ED77-43F4-A76F-6A336C6C3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CD4F-BA88-4EA5-9231-080CB1F8FB0B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C877-30F2-423F-8969-22B81F7145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AB49-F3B2-4310-885E-02A87428711D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7CA3E-1F7B-4422-8F07-0566DBEFC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505E2-8559-4457-9D2E-B685F4BFEE13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7025-D726-43B7-AB2E-F5E9A6042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BFF66-BAB5-4D3E-BF11-D10D57A7240C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7B60D-DC23-45E1-8878-B6B2F93A2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CF3A8-2259-4F10-B96A-615C9B6C1600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47D97-B26D-4300-86F9-65ADE7407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904F7-052F-4165-A779-3A7021090E50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80876-A1FD-4647-AF72-A971F14B3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D4CA2-71FC-425F-8D84-68A87CDDDD47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3831B-EDFA-4B37-A35F-5072A12AE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1247-100E-4AB3-BA86-EABDA0FF2B43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25283-F405-4A15-9748-78D7C63E3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F92BA-BBE1-490A-813F-30A00493277D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B14A-D429-4B9B-9689-D8D5A68C8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66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54BEAD-AA72-4200-BF99-9DAB7232AC30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3EE98E-A483-40BC-A230-2FA453DC3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pPr eaLnBrk="1" hangingPunct="1"/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sz="3600" b="1" i="1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Проект бюджета Тейковского муниципального района</a:t>
            </a:r>
            <a:br>
              <a:rPr lang="ru-RU" sz="3600" b="1" i="1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на 2022 год и плановый период </a:t>
            </a:r>
            <a:br>
              <a:rPr lang="ru-RU" sz="3600" b="1" i="1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2023-2024 годов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3932238"/>
            <a:ext cx="6400800" cy="1754187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Arial" charset="0"/>
              </a:rPr>
              <a:t>Планирование бюджетных ассигнований на 2022 год и плановый период 2023-2024 г.г. по разделу 0300 «Национальная безопасность и правоохранительная деятельность»</a:t>
            </a:r>
          </a:p>
        </p:txBody>
      </p:sp>
      <p:sp>
        <p:nvSpPr>
          <p:cNvPr id="7782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2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2022 год – 7893,4т.р. </a:t>
            </a:r>
          </a:p>
        </p:txBody>
      </p:sp>
      <p:sp>
        <p:nvSpPr>
          <p:cNvPr id="7782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2024 год – 5252,4 т.р.</a:t>
            </a:r>
          </a:p>
        </p:txBody>
      </p:sp>
      <p:sp>
        <p:nvSpPr>
          <p:cNvPr id="7782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2023 год – 6538,4 т.р.</a:t>
            </a:r>
          </a:p>
        </p:txBody>
      </p:sp>
      <p:sp>
        <p:nvSpPr>
          <p:cNvPr id="7783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34575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Предупреждение и ликвидация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природного и техногенного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характера – 1286,0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диспетчерская служба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района» - 5252,4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3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Предупреждение и ликвидация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природного и техногенного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характера – 1286,3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Обеспечение деятельности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диспетчерская служба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района» - 6607,1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3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Предупреждение и ликвидация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последствий чрезвычайных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ситуаций и стихийных бедствий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природного и техногенного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характера – 0,0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МКУ «Единая дежурно-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Диспетчерская служба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Тейковского муниципального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Района» - 5252,4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Arial" charset="0"/>
              </a:rPr>
              <a:t>Планирование бюджетных ассигнований на 2022 год и плановый период 2023-2024 г.г. по разделу 0400 «Национальная экономика»</a:t>
            </a:r>
          </a:p>
        </p:txBody>
      </p:sp>
      <p:sp>
        <p:nvSpPr>
          <p:cNvPr id="7885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2022 год – 17245,4 т.р. </a:t>
            </a:r>
          </a:p>
        </p:txBody>
      </p:sp>
      <p:sp>
        <p:nvSpPr>
          <p:cNvPr id="7885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2024 год – 9756,7 т.р.</a:t>
            </a:r>
          </a:p>
        </p:txBody>
      </p:sp>
      <p:sp>
        <p:nvSpPr>
          <p:cNvPr id="7885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2023 год – 9806,9 т.р.</a:t>
            </a:r>
          </a:p>
        </p:txBody>
      </p:sp>
      <p:sp>
        <p:nvSpPr>
          <p:cNvPr id="7885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11,3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Дорожное хозяйство (дорожные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фонды) – 7590,6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- 2205,0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259,1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Дорожное хозяйства (дорожные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фонды) – 14771,3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 eaLnBrk="1" hangingPunct="1">
              <a:buFontTx/>
              <a:buChar char="-"/>
            </a:pPr>
            <a:r>
              <a:rPr lang="ru-RU" sz="1200"/>
              <a:t>2215,0 тыс.руб.</a:t>
            </a:r>
          </a:p>
          <a:p>
            <a:pPr eaLnBrk="1" hangingPunct="1"/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11,3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Дорожное хозяйство (дорожные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фонды) – 7740,4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- 2005,0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Arial" charset="0"/>
              </a:rPr>
              <a:t>Планирование бюджетных ассигнований на 2022 год и плановый период 2023-2024 г.г. по разделу 0500 «Жилищно-коммунальное хозяйство»</a:t>
            </a:r>
          </a:p>
        </p:txBody>
      </p:sp>
      <p:sp>
        <p:nvSpPr>
          <p:cNvPr id="79874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5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2022 год – 10268,6 т.р. </a:t>
            </a:r>
          </a:p>
        </p:txBody>
      </p:sp>
      <p:sp>
        <p:nvSpPr>
          <p:cNvPr id="79876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2024 год – 9087,3 т.р.</a:t>
            </a:r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2023 год – 9909,3 т.р.</a:t>
            </a:r>
          </a:p>
        </p:txBody>
      </p:sp>
      <p:sp>
        <p:nvSpPr>
          <p:cNvPr id="79878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1123,1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7337,7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Благоустройство - 1448,5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9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1432,4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7387,7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Благоустройство- 1448,5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80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4479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Жилищное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1123,1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Коммунальное хозяйство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6515,7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Благоустройство - 1448,5 тыс.руб.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Arial" charset="0"/>
              </a:rPr>
              <a:t>Планирование бюджетных ассигнований на 2022 год и плановый период 2023-2024 г.г. по разделу 0700 «Образование»</a:t>
            </a:r>
          </a:p>
        </p:txBody>
      </p:sp>
      <p:sp>
        <p:nvSpPr>
          <p:cNvPr id="80898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0972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899" name="AutoShape 4"/>
          <p:cNvSpPr>
            <a:spLocks noChangeArrowheads="1"/>
          </p:cNvSpPr>
          <p:nvPr/>
        </p:nvSpPr>
        <p:spPr bwMode="auto">
          <a:xfrm>
            <a:off x="250825" y="1412875"/>
            <a:ext cx="2592388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2022 год- 151993,4 т.р. </a:t>
            </a:r>
          </a:p>
        </p:txBody>
      </p:sp>
      <p:sp>
        <p:nvSpPr>
          <p:cNvPr id="80900" name="AutoShape 5"/>
          <p:cNvSpPr>
            <a:spLocks noChangeArrowheads="1"/>
          </p:cNvSpPr>
          <p:nvPr/>
        </p:nvSpPr>
        <p:spPr bwMode="auto">
          <a:xfrm>
            <a:off x="6372225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2024 год- 130327,5 т.р.</a:t>
            </a:r>
          </a:p>
        </p:txBody>
      </p:sp>
      <p:sp>
        <p:nvSpPr>
          <p:cNvPr id="80901" name="AutoShape 6"/>
          <p:cNvSpPr>
            <a:spLocks noChangeArrowheads="1"/>
          </p:cNvSpPr>
          <p:nvPr/>
        </p:nvSpPr>
        <p:spPr bwMode="auto">
          <a:xfrm>
            <a:off x="3348038" y="1412875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2023 год- 138374,0 т.р.</a:t>
            </a:r>
          </a:p>
        </p:txBody>
      </p:sp>
      <p:sp>
        <p:nvSpPr>
          <p:cNvPr id="80902" name="AutoShape 7"/>
          <p:cNvSpPr>
            <a:spLocks noChangeArrowheads="1"/>
          </p:cNvSpPr>
          <p:nvPr/>
        </p:nvSpPr>
        <p:spPr bwMode="auto">
          <a:xfrm>
            <a:off x="3203575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Дошкольное образование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– 17373,7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Общее  образование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- 103090,1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Tx/>
              <a:buChar char="-"/>
            </a:pPr>
            <a:r>
              <a:rPr lang="ru-RU" sz="1200"/>
              <a:t>Дополнительное образование</a:t>
            </a:r>
          </a:p>
          <a:p>
            <a:pPr eaLnBrk="1" hangingPunct="1"/>
            <a:r>
              <a:rPr lang="ru-RU" sz="1200"/>
              <a:t>детей – 5837,3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Молодежная политика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- 1084,5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образования – 10988,4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903" name="AutoShape 8"/>
          <p:cNvSpPr>
            <a:spLocks noChangeArrowheads="1"/>
          </p:cNvSpPr>
          <p:nvPr/>
        </p:nvSpPr>
        <p:spPr bwMode="auto">
          <a:xfrm>
            <a:off x="179388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Дошкольное образование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18964,4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Общее  образование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112916,8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Tx/>
              <a:buChar char="-"/>
            </a:pPr>
            <a:r>
              <a:rPr lang="ru-RU" sz="1200"/>
              <a:t>Дополнительное образование</a:t>
            </a:r>
          </a:p>
          <a:p>
            <a:pPr eaLnBrk="1" hangingPunct="1"/>
            <a:r>
              <a:rPr lang="ru-RU" sz="1200"/>
              <a:t>детей – 7990,1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Молодежная политика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- 1084,5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образования – 11037,6 тыс.руб.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904" name="AutoShape 9"/>
          <p:cNvSpPr>
            <a:spLocks noChangeArrowheads="1"/>
          </p:cNvSpPr>
          <p:nvPr/>
        </p:nvSpPr>
        <p:spPr bwMode="auto">
          <a:xfrm>
            <a:off x="6227763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Дошкольное образование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17373,7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Общее  образование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95123,6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Tx/>
              <a:buChar char="-"/>
            </a:pPr>
            <a:r>
              <a:rPr lang="ru-RU" sz="1200"/>
              <a:t> Дополнительное образование</a:t>
            </a:r>
          </a:p>
          <a:p>
            <a:pPr eaLnBrk="1" hangingPunct="1"/>
            <a:r>
              <a:rPr lang="ru-RU" sz="1200"/>
              <a:t>детей – 5837,3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Молодежная политика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- 1084,5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образования – 10908,4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Arial" charset="0"/>
              </a:rPr>
              <a:t>Планирование бюджетных ассигнований на 2022 год и плановый период 2023-2024 г.г. по разделу 0800 «Культура, кинематография»</a:t>
            </a:r>
          </a:p>
        </p:txBody>
      </p:sp>
      <p:sp>
        <p:nvSpPr>
          <p:cNvPr id="81922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3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2022 год – 12273,6 т.р. </a:t>
            </a:r>
          </a:p>
        </p:txBody>
      </p:sp>
      <p:sp>
        <p:nvSpPr>
          <p:cNvPr id="81924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2024 год – 8952,6 т.р.</a:t>
            </a:r>
          </a:p>
        </p:txBody>
      </p:sp>
      <p:sp>
        <p:nvSpPr>
          <p:cNvPr id="81925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2023 год – 8952,6 т.р.</a:t>
            </a:r>
          </a:p>
        </p:txBody>
      </p:sp>
      <p:sp>
        <p:nvSpPr>
          <p:cNvPr id="81926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Культура – 6993,3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- 1959,3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7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Культура  – 10314,3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- 1959,3 тыс.руб.;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</p:txBody>
      </p:sp>
      <p:sp>
        <p:nvSpPr>
          <p:cNvPr id="81928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Культура – 6993,3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-1959,3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Arial" charset="0"/>
              </a:rPr>
              <a:t>Планирование бюджетных ассигнований на 2022 год и плановый период 2023-2024 г.г. по разделу 1000 «Социальная политика»</a:t>
            </a:r>
          </a:p>
        </p:txBody>
      </p:sp>
      <p:sp>
        <p:nvSpPr>
          <p:cNvPr id="8294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4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2022 год -  4336,6 т.р. </a:t>
            </a:r>
          </a:p>
        </p:txBody>
      </p:sp>
      <p:sp>
        <p:nvSpPr>
          <p:cNvPr id="8294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2024 год – 2826,3 т.р.</a:t>
            </a:r>
          </a:p>
        </p:txBody>
      </p:sp>
      <p:sp>
        <p:nvSpPr>
          <p:cNvPr id="8294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2023 год -  3534,5 т.р.</a:t>
            </a:r>
          </a:p>
        </p:txBody>
      </p:sp>
      <p:sp>
        <p:nvSpPr>
          <p:cNvPr id="8295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– 1516,4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Социальное обеспечение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населения – 0,0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- 2018,1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5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– 1516,4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 Социальное обеспечение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населения  - 0,0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Охрана семьи и детства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- 2820,2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5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– 1516,4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- 1309,9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Arial" charset="0"/>
              </a:rPr>
              <a:t>Планирование бюджетных ассигнований на 2022 год и плановый период 2023-2024 г.г. по разделу 1100 «Физическая культура и спорт»</a:t>
            </a:r>
          </a:p>
        </p:txBody>
      </p:sp>
      <p:sp>
        <p:nvSpPr>
          <p:cNvPr id="8397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2022 год – 530,0 т.р. </a:t>
            </a:r>
          </a:p>
        </p:txBody>
      </p:sp>
      <p:sp>
        <p:nvSpPr>
          <p:cNvPr id="8397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2024 год – 530,0 т.р.</a:t>
            </a:r>
          </a:p>
        </p:txBody>
      </p:sp>
      <p:sp>
        <p:nvSpPr>
          <p:cNvPr id="8397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2023 год – 530,0 т.р.</a:t>
            </a:r>
          </a:p>
        </p:txBody>
      </p:sp>
      <p:sp>
        <p:nvSpPr>
          <p:cNvPr id="8397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Физическая культуры– 330,0 т.руб.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Массовый спорт – 200,0 т.руб.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Физическая культура – 330,0 т.руб.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 Массовый спорт – 200,0 тыс.руб.</a:t>
            </a:r>
          </a:p>
        </p:txBody>
      </p:sp>
      <p:sp>
        <p:nvSpPr>
          <p:cNvPr id="8397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Физическая культура –330,0 т.руб.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 Массовый спорт – 200,0 тыс.руб.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 txBox="1">
            <a:spLocks/>
          </p:cNvSpPr>
          <p:nvPr/>
        </p:nvSpPr>
        <p:spPr bwMode="auto">
          <a:xfrm>
            <a:off x="209550" y="188913"/>
            <a:ext cx="8934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Муниципальные программы Тейковского муниципального района</a:t>
            </a:r>
          </a:p>
          <a:p>
            <a:pPr algn="ctr" eaLnBrk="1" hangingPunct="1"/>
            <a:r>
              <a:rPr lang="ru-RU" sz="1600" b="1">
                <a:latin typeface="Times New Roman" pitchFamily="18" charset="0"/>
                <a:cs typeface="Times New Roman" pitchFamily="18" charset="0"/>
              </a:rPr>
              <a:t>2022 год – 193309,6 тыс.руб. ( 82,8% общих расходов бюджета)</a:t>
            </a:r>
          </a:p>
          <a:p>
            <a:pPr algn="ctr" eaLnBrk="1" hangingPunct="1"/>
            <a:r>
              <a:rPr lang="ru-RU" sz="1600" b="1">
                <a:latin typeface="Times New Roman" pitchFamily="18" charset="0"/>
                <a:cs typeface="Times New Roman" pitchFamily="18" charset="0"/>
              </a:rPr>
              <a:t>2023 год – 169818,4 тыс.руб. (82,4 %)              2024 год – 159191,6 тыс.руб. (82,1 %)</a:t>
            </a:r>
          </a:p>
        </p:txBody>
      </p:sp>
      <p:grpSp>
        <p:nvGrpSpPr>
          <p:cNvPr id="84995" name="Скругленный прямоугольник 3"/>
          <p:cNvGrpSpPr>
            <a:grpSpLocks/>
          </p:cNvGrpSpPr>
          <p:nvPr/>
        </p:nvGrpSpPr>
        <p:grpSpPr bwMode="auto">
          <a:xfrm>
            <a:off x="323850" y="3789363"/>
            <a:ext cx="4249738" cy="1081087"/>
            <a:chOff x="92" y="2454"/>
            <a:chExt cx="2651" cy="386"/>
          </a:xfrm>
        </p:grpSpPr>
        <p:pic>
          <p:nvPicPr>
            <p:cNvPr id="8502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65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521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«Развитие физической культуры и спорта в Тейковском муниципальном районе»</a:t>
              </a:r>
            </a:p>
            <a:p>
              <a:pPr algn="ctr" eaLnBrk="1" hangingPunct="1"/>
              <a:r>
                <a:rPr lang="ru-RU" altLang="ru-RU" sz="1200" b="1">
                  <a:latin typeface="Times New Roman" pitchFamily="18" charset="0"/>
                </a:rPr>
                <a:t>ПО 530,0 ТЫС.РУБ. ЕЖЕГОДНО</a:t>
              </a:r>
              <a:r>
                <a:rPr lang="ru-RU" altLang="ru-RU" sz="1400" b="1">
                  <a:latin typeface="Times New Roman" pitchFamily="18" charset="0"/>
                </a:rPr>
                <a:t>                   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4996" name="Скругленный прямоугольник 6"/>
          <p:cNvGrpSpPr>
            <a:grpSpLocks/>
          </p:cNvGrpSpPr>
          <p:nvPr/>
        </p:nvGrpSpPr>
        <p:grpSpPr bwMode="auto">
          <a:xfrm>
            <a:off x="4643438" y="3644900"/>
            <a:ext cx="4319587" cy="1584325"/>
            <a:chOff x="2880" y="2485"/>
            <a:chExt cx="2711" cy="525"/>
          </a:xfrm>
        </p:grpSpPr>
        <p:pic>
          <p:nvPicPr>
            <p:cNvPr id="85024" name="Скругленный прямоугольник 6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80" y="2485"/>
              <a:ext cx="2711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5" name="Text Box 12"/>
            <p:cNvSpPr txBox="1">
              <a:spLocks noChangeArrowheads="1"/>
            </p:cNvSpPr>
            <p:nvPr/>
          </p:nvSpPr>
          <p:spPr bwMode="auto">
            <a:xfrm>
              <a:off x="2965" y="2526"/>
              <a:ext cx="258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4997" name="Скругленный прямоугольник 8"/>
          <p:cNvGrpSpPr>
            <a:grpSpLocks/>
          </p:cNvGrpSpPr>
          <p:nvPr/>
        </p:nvGrpSpPr>
        <p:grpSpPr bwMode="auto">
          <a:xfrm>
            <a:off x="4572000" y="5229225"/>
            <a:ext cx="4321175" cy="1425575"/>
            <a:chOff x="2880" y="3164"/>
            <a:chExt cx="2689" cy="748"/>
          </a:xfrm>
        </p:grpSpPr>
        <p:pic>
          <p:nvPicPr>
            <p:cNvPr id="85022" name="Скругленный прямоугольник 8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80" y="3164"/>
              <a:ext cx="2689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3" name="Text Box 15"/>
            <p:cNvSpPr txBox="1">
              <a:spLocks noChangeArrowheads="1"/>
            </p:cNvSpPr>
            <p:nvPr/>
          </p:nvSpPr>
          <p:spPr bwMode="auto">
            <a:xfrm>
              <a:off x="2880" y="3202"/>
              <a:ext cx="2689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«Управление муниципальным имуществом Тейковского муниципального района»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г.- 2023 г.- по 2575,0 тыс.руб. ежегодно;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 2024 г.-  1375,0 тыс.руб.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      </a:t>
              </a:r>
            </a:p>
          </p:txBody>
        </p:sp>
      </p:grpSp>
      <p:grpSp>
        <p:nvGrpSpPr>
          <p:cNvPr id="84998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2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ежегодно по 513,6 тыс.руб.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4999" name="Скругленный прямоугольник 12"/>
          <p:cNvGrpSpPr>
            <a:grpSpLocks/>
          </p:cNvGrpSpPr>
          <p:nvPr/>
        </p:nvGrpSpPr>
        <p:grpSpPr bwMode="auto">
          <a:xfrm>
            <a:off x="4500563" y="1125538"/>
            <a:ext cx="4316412" cy="1131887"/>
            <a:chOff x="2897" y="866"/>
            <a:chExt cx="2711" cy="652"/>
          </a:xfrm>
        </p:grpSpPr>
        <p:pic>
          <p:nvPicPr>
            <p:cNvPr id="85018" name="Скругленный прямоугольник 12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2939" y="866"/>
              <a:ext cx="266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9" name="Text Box 24"/>
            <p:cNvSpPr txBox="1">
              <a:spLocks noChangeArrowheads="1"/>
            </p:cNvSpPr>
            <p:nvPr/>
          </p:nvSpPr>
          <p:spPr bwMode="auto">
            <a:xfrm>
              <a:off x="2897" y="866"/>
              <a:ext cx="2666" cy="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 Экономическое развитие Тейковского муниципального района»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г.- 2024  г.г. по 400,0 тыс.руб.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5000" name="Скругленный прямоугольник 14"/>
          <p:cNvGrpSpPr>
            <a:grpSpLocks/>
          </p:cNvGrpSpPr>
          <p:nvPr/>
        </p:nvGrpSpPr>
        <p:grpSpPr bwMode="auto">
          <a:xfrm>
            <a:off x="250825" y="4941888"/>
            <a:ext cx="4248150" cy="1916112"/>
            <a:chOff x="87" y="3255"/>
            <a:chExt cx="2696" cy="735"/>
          </a:xfrm>
        </p:grpSpPr>
        <p:pic>
          <p:nvPicPr>
            <p:cNvPr id="85016" name="Скругленный прямоугольник 14"/>
            <p:cNvPicPr>
              <a:picLocks noChangeArrowheads="1"/>
            </p:cNvPicPr>
            <p:nvPr/>
          </p:nvPicPr>
          <p:blipFill>
            <a:blip r:embed="rId7">
              <a:grayscl/>
            </a:blip>
            <a:srcRect/>
            <a:stretch>
              <a:fillRect/>
            </a:stretch>
          </p:blipFill>
          <p:spPr bwMode="auto">
            <a:xfrm>
              <a:off x="87" y="3255"/>
              <a:ext cx="2696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7" name="Text Box 27"/>
            <p:cNvSpPr txBox="1">
              <a:spLocks noChangeArrowheads="1"/>
            </p:cNvSpPr>
            <p:nvPr/>
          </p:nvSpPr>
          <p:spPr bwMode="auto">
            <a:xfrm>
              <a:off x="106" y="3294"/>
              <a:ext cx="2547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«Обеспечение качественным  жильем, услугами жилищно-коммунального хозяйства и улучшение состояния коммунальной инфраструктуры»   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г.- 8868,6 т.р.; 2023 г.- 8509,3 тыс.руб.; 2024 г. – 8509,3 т.руб. </a:t>
              </a:r>
              <a:endParaRPr lang="ru-RU" altLang="ru-RU" sz="1400">
                <a:solidFill>
                  <a:schemeClr val="bg1"/>
                </a:solidFill>
                <a:latin typeface="Calibri" pitchFamily="34" charset="0"/>
              </a:endParaRPr>
            </a:p>
            <a:p>
              <a:pPr algn="ctr" eaLnBrk="1" hangingPunct="1"/>
              <a:endParaRPr lang="ru-RU" altLang="ru-RU" sz="14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85001" name="Скругленный прямоугольник 4"/>
          <p:cNvGrpSpPr>
            <a:grpSpLocks/>
          </p:cNvGrpSpPr>
          <p:nvPr/>
        </p:nvGrpSpPr>
        <p:grpSpPr bwMode="auto">
          <a:xfrm>
            <a:off x="323850" y="2276475"/>
            <a:ext cx="4140200" cy="1296988"/>
            <a:chOff x="88" y="1966"/>
            <a:chExt cx="2655" cy="369"/>
          </a:xfrm>
        </p:grpSpPr>
        <p:pic>
          <p:nvPicPr>
            <p:cNvPr id="85014" name="Скругленный прямоугольник 4"/>
            <p:cNvPicPr>
              <a:picLocks noChangeArrowheads="1"/>
            </p:cNvPicPr>
            <p:nvPr/>
          </p:nvPicPr>
          <p:blipFill>
            <a:blip r:embed="rId8">
              <a:grayscl/>
            </a:blip>
            <a:srcRect/>
            <a:stretch>
              <a:fillRect/>
            </a:stretch>
          </p:blipFill>
          <p:spPr bwMode="auto">
            <a:xfrm>
              <a:off x="88" y="1966"/>
              <a:ext cx="265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5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51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«Культура Тейковского муниципального района»           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– 12829,5 тыс.руб.;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2023- 8776,9 тыс.руб., 2024</a:t>
              </a:r>
              <a:r>
                <a:rPr lang="ru-RU" altLang="ru-RU" sz="1400">
                  <a:latin typeface="Times New Roman" pitchFamily="18" charset="0"/>
                </a:rPr>
                <a:t> –</a:t>
              </a:r>
              <a:r>
                <a:rPr lang="ru-RU" altLang="ru-RU" sz="1400" b="1">
                  <a:latin typeface="Times New Roman" pitchFamily="18" charset="0"/>
                </a:rPr>
                <a:t> 8776,9 тыс.руб.</a:t>
              </a:r>
            </a:p>
          </p:txBody>
        </p:sp>
      </p:grpSp>
      <p:grpSp>
        <p:nvGrpSpPr>
          <p:cNvPr id="85002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2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3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ежегодно по 513,6 тыс.руб.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5003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«Реализация молодежной политики на территории  Тейковского муниципального района»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– 2024 г.г. по 340,0 тыс.руб.ежегодно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5004" name="Скругленный прямоугольник 5"/>
          <p:cNvGrpSpPr>
            <a:grpSpLocks/>
          </p:cNvGrpSpPr>
          <p:nvPr/>
        </p:nvGrpSpPr>
        <p:grpSpPr bwMode="auto">
          <a:xfrm>
            <a:off x="179388" y="1125538"/>
            <a:ext cx="4319587" cy="1338262"/>
            <a:chOff x="84" y="1306"/>
            <a:chExt cx="2581" cy="573"/>
          </a:xfrm>
        </p:grpSpPr>
        <p:pic>
          <p:nvPicPr>
            <p:cNvPr id="4122" name="Скругленный прямоугольник 5"/>
            <p:cNvPicPr>
              <a:picLocks noChangeArrowheads="1"/>
            </p:cNvPicPr>
            <p:nvPr/>
          </p:nvPicPr>
          <p:blipFill>
            <a:blip r:embed="rId9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5009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«Развитие образования Тейковского  муниципального района»  </a:t>
              </a: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   </a:t>
              </a:r>
              <a:r>
                <a:rPr lang="ru-RU" altLang="ru-RU" sz="1400" b="1">
                  <a:latin typeface="Times New Roman" pitchFamily="18" charset="0"/>
                </a:rPr>
                <a:t>2022 г</a:t>
              </a:r>
              <a:r>
                <a:rPr lang="ru-RU" altLang="ru-RU" sz="1400">
                  <a:latin typeface="Times New Roman" pitchFamily="18" charset="0"/>
                </a:rPr>
                <a:t>.- </a:t>
              </a:r>
              <a:r>
                <a:rPr lang="ru-RU" altLang="ru-RU" sz="1400" b="1">
                  <a:latin typeface="Times New Roman" pitchFamily="18" charset="0"/>
                </a:rPr>
                <a:t>148259,3  тыс.руб.   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2023-135377,6 тыс.руб.,2024- 127331,1 тыс.руб.</a:t>
              </a:r>
            </a:p>
          </p:txBody>
        </p:sp>
      </p:grpSp>
      <p:sp>
        <p:nvSpPr>
          <p:cNvPr id="85005" name="Text Box 37"/>
          <p:cNvSpPr txBox="1">
            <a:spLocks noChangeArrowheads="1"/>
          </p:cNvSpPr>
          <p:nvPr/>
        </p:nvSpPr>
        <p:spPr bwMode="auto">
          <a:xfrm>
            <a:off x="4875213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 sz="1400"/>
          </a:p>
        </p:txBody>
      </p:sp>
      <p:sp>
        <p:nvSpPr>
          <p:cNvPr id="85006" name="Text Box 38"/>
          <p:cNvSpPr txBox="1">
            <a:spLocks noChangeArrowheads="1"/>
          </p:cNvSpPr>
          <p:nvPr/>
        </p:nvSpPr>
        <p:spPr bwMode="auto">
          <a:xfrm>
            <a:off x="5019675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/>
              <a:t>«</a:t>
            </a:r>
          </a:p>
        </p:txBody>
      </p:sp>
      <p:sp>
        <p:nvSpPr>
          <p:cNvPr id="85007" name="Text Box 39"/>
          <p:cNvSpPr txBox="1">
            <a:spLocks noChangeArrowheads="1"/>
          </p:cNvSpPr>
          <p:nvPr/>
        </p:nvSpPr>
        <p:spPr bwMode="auto">
          <a:xfrm>
            <a:off x="4643438" y="3789363"/>
            <a:ext cx="42481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/>
              <a:t>«Повышение безопасности дорожного движения </a:t>
            </a:r>
          </a:p>
          <a:p>
            <a:pPr eaLnBrk="1" hangingPunct="1"/>
            <a:r>
              <a:rPr lang="ru-RU" sz="1400"/>
              <a:t>Тейковского муниципального района»</a:t>
            </a:r>
          </a:p>
          <a:p>
            <a:pPr eaLnBrk="1" hangingPunct="1"/>
            <a:r>
              <a:rPr lang="ru-RU" sz="1400"/>
              <a:t>                 </a:t>
            </a:r>
            <a:r>
              <a:rPr lang="ru-RU" sz="1400" b="1"/>
              <a:t>2022 г.- 12971,3 тыс.руб.;</a:t>
            </a:r>
          </a:p>
          <a:p>
            <a:pPr eaLnBrk="1" hangingPunct="1"/>
            <a:r>
              <a:rPr lang="ru-RU" sz="1400" b="1"/>
              <a:t>            2023- 7590,5 тыс.руб.,2024 г.г.- 7740,4 тыс.руб</a:t>
            </a:r>
            <a:r>
              <a:rPr lang="ru-RU" sz="1400"/>
              <a:t>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7" name="Скругленный прямоугольник 5"/>
          <p:cNvGrpSpPr>
            <a:grpSpLocks/>
          </p:cNvGrpSpPr>
          <p:nvPr/>
        </p:nvGrpSpPr>
        <p:grpSpPr bwMode="auto">
          <a:xfrm>
            <a:off x="179388" y="836613"/>
            <a:ext cx="4319587" cy="2160587"/>
            <a:chOff x="84" y="1306"/>
            <a:chExt cx="2581" cy="573"/>
          </a:xfrm>
        </p:grpSpPr>
        <p:pic>
          <p:nvPicPr>
            <p:cNvPr id="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0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18" name="Скругленный прямоугольник 5"/>
          <p:cNvGrpSpPr>
            <a:grpSpLocks/>
          </p:cNvGrpSpPr>
          <p:nvPr/>
        </p:nvGrpSpPr>
        <p:grpSpPr bwMode="auto">
          <a:xfrm>
            <a:off x="179388" y="2781300"/>
            <a:ext cx="4321175" cy="2160588"/>
            <a:chOff x="84" y="1306"/>
            <a:chExt cx="2581" cy="573"/>
          </a:xfrm>
        </p:grpSpPr>
        <p:pic>
          <p:nvPicPr>
            <p:cNvPr id="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8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19" name="Text Box 28"/>
          <p:cNvSpPr txBox="1">
            <a:spLocks noChangeArrowheads="1"/>
          </p:cNvSpPr>
          <p:nvPr/>
        </p:nvSpPr>
        <p:spPr bwMode="auto">
          <a:xfrm>
            <a:off x="1095375" y="712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86020" name="Text Box 29"/>
          <p:cNvSpPr txBox="1">
            <a:spLocks noChangeArrowheads="1"/>
          </p:cNvSpPr>
          <p:nvPr/>
        </p:nvSpPr>
        <p:spPr bwMode="auto">
          <a:xfrm>
            <a:off x="827088" y="76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86021" name="Text Box 31"/>
          <p:cNvSpPr txBox="1">
            <a:spLocks noChangeArrowheads="1"/>
          </p:cNvSpPr>
          <p:nvPr/>
        </p:nvSpPr>
        <p:spPr bwMode="auto">
          <a:xfrm>
            <a:off x="250825" y="1052513"/>
            <a:ext cx="3960813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600"/>
              <a:t>    «Открытый и безопасный район»</a:t>
            </a:r>
          </a:p>
          <a:p>
            <a:pPr eaLnBrk="1" hangingPunct="1"/>
            <a:r>
              <a:rPr lang="ru-RU" sz="1600"/>
              <a:t> </a:t>
            </a:r>
            <a:r>
              <a:rPr lang="ru-RU" sz="1400" b="1"/>
              <a:t>              2022 г.- 2051,4 тыс.руб</a:t>
            </a:r>
            <a:r>
              <a:rPr lang="ru-RU" sz="1400"/>
              <a:t>.</a:t>
            </a:r>
          </a:p>
          <a:p>
            <a:pPr eaLnBrk="1" hangingPunct="1"/>
            <a:r>
              <a:rPr lang="ru-RU" sz="1400"/>
              <a:t>                </a:t>
            </a:r>
            <a:r>
              <a:rPr lang="ru-RU" sz="1200" b="1"/>
              <a:t>2023 г.- 2024 г. – по 1942,7 тыс.руб.           ежегодно</a:t>
            </a:r>
          </a:p>
          <a:p>
            <a:pPr eaLnBrk="1" hangingPunct="1"/>
            <a:r>
              <a:rPr lang="ru-RU" sz="1600"/>
              <a:t> </a:t>
            </a:r>
            <a:endParaRPr lang="ru-RU" sz="1400" b="1"/>
          </a:p>
        </p:txBody>
      </p:sp>
      <p:sp>
        <p:nvSpPr>
          <p:cNvPr id="86022" name="Text Box 32"/>
          <p:cNvSpPr txBox="1">
            <a:spLocks noChangeArrowheads="1"/>
          </p:cNvSpPr>
          <p:nvPr/>
        </p:nvSpPr>
        <p:spPr bwMode="auto">
          <a:xfrm>
            <a:off x="4730750" y="466725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/>
              <a:t>««У</a:t>
            </a:r>
          </a:p>
        </p:txBody>
      </p:sp>
      <p:sp>
        <p:nvSpPr>
          <p:cNvPr id="86023" name="Text Box 33"/>
          <p:cNvSpPr txBox="1">
            <a:spLocks noChangeArrowheads="1"/>
          </p:cNvSpPr>
          <p:nvPr/>
        </p:nvSpPr>
        <p:spPr bwMode="auto">
          <a:xfrm>
            <a:off x="4643438" y="3333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/>
              <a:t> </a:t>
            </a:r>
          </a:p>
        </p:txBody>
      </p:sp>
      <p:sp>
        <p:nvSpPr>
          <p:cNvPr id="86024" name="Text Box 34"/>
          <p:cNvSpPr txBox="1">
            <a:spLocks noChangeArrowheads="1"/>
          </p:cNvSpPr>
          <p:nvPr/>
        </p:nvSpPr>
        <p:spPr bwMode="auto">
          <a:xfrm>
            <a:off x="395288" y="2924175"/>
            <a:ext cx="3979862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>
                <a:latin typeface="Times New Roman" pitchFamily="18" charset="0"/>
              </a:rPr>
              <a:t>«</a:t>
            </a:r>
            <a:r>
              <a:rPr lang="ru-RU" sz="1600">
                <a:latin typeface="Times New Roman" pitchFamily="18" charset="0"/>
              </a:rPr>
              <a:t>Планировка территории и проведение комплексных кадастровых работ на территории Тейковского муниципального района»</a:t>
            </a:r>
          </a:p>
          <a:p>
            <a:pPr eaLnBrk="1" hangingPunct="1"/>
            <a:r>
              <a:rPr lang="ru-RU" sz="1600"/>
              <a:t>      </a:t>
            </a:r>
            <a:r>
              <a:rPr lang="ru-RU" sz="1400" b="1"/>
              <a:t>2022-2023 г.г.-  по 2200,0 тыс.руб. ежегодно, 2024 г.- 1378, тыс.руб.</a:t>
            </a:r>
          </a:p>
        </p:txBody>
      </p:sp>
      <p:sp>
        <p:nvSpPr>
          <p:cNvPr id="86025" name="Text Box 35"/>
          <p:cNvSpPr txBox="1">
            <a:spLocks noChangeArrowheads="1"/>
          </p:cNvSpPr>
          <p:nvPr/>
        </p:nvSpPr>
        <p:spPr bwMode="auto">
          <a:xfrm flipV="1">
            <a:off x="4643438" y="4149725"/>
            <a:ext cx="403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/>
              <a:t>                    </a:t>
            </a:r>
            <a:r>
              <a:rPr lang="ru-RU" sz="1200" b="1"/>
              <a:t>                       </a:t>
            </a:r>
          </a:p>
        </p:txBody>
      </p:sp>
      <p:sp>
        <p:nvSpPr>
          <p:cNvPr id="86026" name="Text Box 36"/>
          <p:cNvSpPr txBox="1">
            <a:spLocks noChangeArrowheads="1"/>
          </p:cNvSpPr>
          <p:nvPr/>
        </p:nvSpPr>
        <p:spPr bwMode="auto">
          <a:xfrm>
            <a:off x="468313" y="4005263"/>
            <a:ext cx="823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1400" b="1"/>
              <a:t>             </a:t>
            </a:r>
          </a:p>
        </p:txBody>
      </p:sp>
      <p:sp>
        <p:nvSpPr>
          <p:cNvPr id="86027" name="Rectangle 25"/>
          <p:cNvSpPr>
            <a:spLocks noChangeArrowheads="1"/>
          </p:cNvSpPr>
          <p:nvPr/>
        </p:nvSpPr>
        <p:spPr bwMode="auto">
          <a:xfrm>
            <a:off x="4456113" y="3276600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400" b="1"/>
              <a:t>.</a:t>
            </a:r>
            <a:endParaRPr lang="ru-RU" sz="1400" b="1"/>
          </a:p>
        </p:txBody>
      </p:sp>
      <p:sp>
        <p:nvSpPr>
          <p:cNvPr id="86028" name="Rectangle 26"/>
          <p:cNvSpPr>
            <a:spLocks noChangeArrowheads="1"/>
          </p:cNvSpPr>
          <p:nvPr/>
        </p:nvSpPr>
        <p:spPr bwMode="auto">
          <a:xfrm flipV="1">
            <a:off x="250825" y="5861050"/>
            <a:ext cx="443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400" b="1"/>
              <a:t>.</a:t>
            </a:r>
            <a:endParaRPr lang="ru-RU" sz="1400" b="1"/>
          </a:p>
        </p:txBody>
      </p:sp>
      <p:grpSp>
        <p:nvGrpSpPr>
          <p:cNvPr id="86029" name="Скругленный прямоугольник 5"/>
          <p:cNvGrpSpPr>
            <a:grpSpLocks/>
          </p:cNvGrpSpPr>
          <p:nvPr/>
        </p:nvGrpSpPr>
        <p:grpSpPr bwMode="auto">
          <a:xfrm>
            <a:off x="250825" y="4868863"/>
            <a:ext cx="4249738" cy="1989137"/>
            <a:chOff x="84" y="1306"/>
            <a:chExt cx="2581" cy="573"/>
          </a:xfrm>
        </p:grpSpPr>
        <p:pic>
          <p:nvPicPr>
            <p:cNvPr id="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6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0" name="Text Box 30"/>
          <p:cNvSpPr txBox="1">
            <a:spLocks noChangeArrowheads="1"/>
          </p:cNvSpPr>
          <p:nvPr/>
        </p:nvSpPr>
        <p:spPr bwMode="auto">
          <a:xfrm>
            <a:off x="395288" y="5157788"/>
            <a:ext cx="396081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/>
              <a:t>«</a:t>
            </a:r>
            <a:r>
              <a:rPr lang="ru-RU" sz="1400"/>
              <a:t>Совершенствование местного самоуправления Тейковского муниципального района</a:t>
            </a:r>
            <a:r>
              <a:rPr lang="ru-RU" sz="1400" b="1"/>
              <a:t>»</a:t>
            </a:r>
          </a:p>
          <a:p>
            <a:pPr eaLnBrk="1" hangingPunct="1"/>
            <a:r>
              <a:rPr lang="ru-RU" sz="1400" b="1"/>
              <a:t>             2022 – 2024 г. г. – по 50,0 тыс. руб. ежегодно</a:t>
            </a:r>
          </a:p>
        </p:txBody>
      </p:sp>
      <p:grpSp>
        <p:nvGrpSpPr>
          <p:cNvPr id="86031" name="Скругленный прямоугольник 5"/>
          <p:cNvGrpSpPr>
            <a:grpSpLocks/>
          </p:cNvGrpSpPr>
          <p:nvPr/>
        </p:nvGrpSpPr>
        <p:grpSpPr bwMode="auto">
          <a:xfrm>
            <a:off x="4716463" y="2708275"/>
            <a:ext cx="4176712" cy="1584325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4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2" name="Text Box 34"/>
          <p:cNvSpPr txBox="1">
            <a:spLocks noChangeArrowheads="1"/>
          </p:cNvSpPr>
          <p:nvPr/>
        </p:nvSpPr>
        <p:spPr bwMode="auto">
          <a:xfrm>
            <a:off x="5076825" y="2852738"/>
            <a:ext cx="37639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/>
              <a:t>«Поддержка населения  в </a:t>
            </a:r>
          </a:p>
          <a:p>
            <a:pPr eaLnBrk="1" hangingPunct="1"/>
            <a:r>
              <a:rPr lang="ru-RU" sz="1400" b="1"/>
              <a:t>Тейковском муниципальном районе»                               2022 г. -2204,5 тыс.руб., </a:t>
            </a:r>
          </a:p>
          <a:p>
            <a:pPr eaLnBrk="1" hangingPunct="1"/>
            <a:r>
              <a:rPr lang="ru-RU" sz="1400" b="1"/>
              <a:t>2023 г. – 1496,3 тыс.руб., 2024 г.- 788,2 тыс.руб.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 txBox="1">
            <a:spLocks/>
          </p:cNvSpPr>
          <p:nvPr/>
        </p:nvSpPr>
        <p:spPr bwMode="auto">
          <a:xfrm>
            <a:off x="731838" y="188913"/>
            <a:ext cx="7875587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Развитие образования Тейковского муниципального района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2022 год   -  148259,3 тыс.руб. (63,5% от общего объёма расхода бюджета); 2023 – 135377,6 тыс.руб., 2024 – 127331,1 тыс.руб.</a:t>
            </a:r>
          </a:p>
        </p:txBody>
      </p:sp>
      <p:grpSp>
        <p:nvGrpSpPr>
          <p:cNvPr id="87043" name="Скругленный прямоугольник 3"/>
          <p:cNvGrpSpPr>
            <a:grpSpLocks/>
          </p:cNvGrpSpPr>
          <p:nvPr/>
        </p:nvGrpSpPr>
        <p:grpSpPr bwMode="auto">
          <a:xfrm>
            <a:off x="395288" y="3213100"/>
            <a:ext cx="4176712" cy="1584325"/>
            <a:chOff x="92" y="2454"/>
            <a:chExt cx="2618" cy="318"/>
          </a:xfrm>
        </p:grpSpPr>
        <p:pic>
          <p:nvPicPr>
            <p:cNvPr id="8706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573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7" name="Text Box 6"/>
            <p:cNvSpPr txBox="1">
              <a:spLocks noChangeArrowheads="1"/>
            </p:cNvSpPr>
            <p:nvPr/>
          </p:nvSpPr>
          <p:spPr bwMode="auto">
            <a:xfrm>
              <a:off x="118" y="2457"/>
              <a:ext cx="2592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«Финансовое обеспечение предоставления мер социальной поддержки в сфере образования»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2022 – 4773,8</a:t>
              </a:r>
              <a:r>
                <a:rPr lang="ru-RU" altLang="ru-RU" sz="1400">
                  <a:latin typeface="Times New Roman" pitchFamily="18" charset="0"/>
                </a:rPr>
                <a:t> т.руб.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 2023- 4598,6 тыс.руб., 2024 – 772,5 </a:t>
              </a:r>
              <a:r>
                <a:rPr lang="ru-RU" altLang="ru-RU" sz="1400">
                  <a:latin typeface="Times New Roman" pitchFamily="18" charset="0"/>
                </a:rPr>
                <a:t>т.руб.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7044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6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 eaLnBrk="1" hangingPunct="1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45" name="Скругленный прямоугольник 6"/>
          <p:cNvGrpSpPr>
            <a:grpSpLocks/>
          </p:cNvGrpSpPr>
          <p:nvPr/>
        </p:nvGrpSpPr>
        <p:grpSpPr bwMode="auto">
          <a:xfrm>
            <a:off x="4859338" y="2492375"/>
            <a:ext cx="4033837" cy="1873250"/>
            <a:chOff x="2842" y="2398"/>
            <a:chExt cx="2707" cy="671"/>
          </a:xfrm>
        </p:grpSpPr>
        <p:pic>
          <p:nvPicPr>
            <p:cNvPr id="87062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3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16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«Финансовое обеспечение предоставления общедоступного и бесплатного образования в муниципальных образовательных учреждениях»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2022- 74548,4 т.р</a:t>
              </a:r>
              <a:r>
                <a:rPr lang="ru-RU" altLang="ru-RU" sz="1400">
                  <a:latin typeface="Times New Roman" pitchFamily="18" charset="0"/>
                </a:rPr>
                <a:t>.</a:t>
              </a:r>
              <a:r>
                <a:rPr lang="ru-RU" altLang="ru-RU" sz="1400" b="1">
                  <a:latin typeface="Times New Roman" pitchFamily="18" charset="0"/>
                </a:rPr>
                <a:t>; 2023 – 2024 г.г. по 68859,9 т.руб. ежегодно</a:t>
              </a:r>
            </a:p>
          </p:txBody>
        </p:sp>
      </p:grpSp>
      <p:pic>
        <p:nvPicPr>
          <p:cNvPr id="87046" name="Скругленный прямоугольник 8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859338" y="5734050"/>
            <a:ext cx="405765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7" name="Text Box 15"/>
          <p:cNvSpPr txBox="1">
            <a:spLocks noChangeArrowheads="1"/>
          </p:cNvSpPr>
          <p:nvPr/>
        </p:nvSpPr>
        <p:spPr bwMode="auto">
          <a:xfrm>
            <a:off x="4932363" y="5734050"/>
            <a:ext cx="37258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Подпрограмма « Выявление и поддержка одаренных детей»</a:t>
            </a:r>
          </a:p>
          <a:p>
            <a:pPr algn="ctr" eaLnBrk="1" hangingPunct="1"/>
            <a:r>
              <a:rPr lang="ru-RU" altLang="ru-RU" sz="1400" b="1">
                <a:latin typeface="Times New Roman" pitchFamily="18" charset="0"/>
              </a:rPr>
              <a:t>2022- 506,4 тыс.руб.2023-2024 г. по 476,4 </a:t>
            </a:r>
            <a:r>
              <a:rPr lang="ru-RU" altLang="ru-RU" sz="1400">
                <a:latin typeface="Times New Roman" pitchFamily="18" charset="0"/>
              </a:rPr>
              <a:t>тыс.руб.ежегодно</a:t>
            </a:r>
            <a:r>
              <a:rPr lang="ru-RU" altLang="ru-RU" sz="1400" b="1">
                <a:latin typeface="Times New Roman" pitchFamily="18" charset="0"/>
              </a:rPr>
              <a:t> </a:t>
            </a:r>
          </a:p>
        </p:txBody>
      </p:sp>
      <p:grpSp>
        <p:nvGrpSpPr>
          <p:cNvPr id="87048" name="Скругленный прямоугольник 9"/>
          <p:cNvGrpSpPr>
            <a:grpSpLocks/>
          </p:cNvGrpSpPr>
          <p:nvPr/>
        </p:nvGrpSpPr>
        <p:grpSpPr bwMode="auto">
          <a:xfrm>
            <a:off x="395288" y="4797425"/>
            <a:ext cx="4064000" cy="1520825"/>
            <a:chOff x="114" y="2636"/>
            <a:chExt cx="2587" cy="543"/>
          </a:xfrm>
        </p:grpSpPr>
        <p:pic>
          <p:nvPicPr>
            <p:cNvPr id="87060" name="Скругленный прямоугольник 9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114" y="2662"/>
              <a:ext cx="2581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1" name="Text Box 18"/>
            <p:cNvSpPr txBox="1">
              <a:spLocks noChangeArrowheads="1"/>
            </p:cNvSpPr>
            <p:nvPr/>
          </p:nvSpPr>
          <p:spPr bwMode="auto">
            <a:xfrm>
              <a:off x="114" y="2636"/>
              <a:ext cx="2587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«Реализация основных общеобразовательных программ»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– 55975,2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  <a:r>
                <a:rPr lang="ru-RU" altLang="ru-RU" sz="1400" b="1">
                  <a:latin typeface="Times New Roman" pitchFamily="18" charset="0"/>
                </a:rPr>
                <a:t> 2023- 52556,7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2024 – 48416,3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  <a:endParaRPr lang="ru-RU" alt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7049" name="Скругленный прямоугольник 4"/>
          <p:cNvPicPr>
            <a:picLocks noChangeArrowheads="1"/>
          </p:cNvPicPr>
          <p:nvPr/>
        </p:nvPicPr>
        <p:blipFill>
          <a:blip r:embed="rId7">
            <a:grayscl/>
          </a:blip>
          <a:srcRect/>
          <a:stretch>
            <a:fillRect/>
          </a:stretch>
        </p:blipFill>
        <p:spPr bwMode="auto">
          <a:xfrm>
            <a:off x="4859338" y="1196975"/>
            <a:ext cx="40147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0" name="Text Box 30"/>
          <p:cNvSpPr txBox="1">
            <a:spLocks noChangeArrowheads="1"/>
          </p:cNvSpPr>
          <p:nvPr/>
        </p:nvSpPr>
        <p:spPr bwMode="auto">
          <a:xfrm>
            <a:off x="4859338" y="1052513"/>
            <a:ext cx="38671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Подпрограмма «Реализация дополнительных общеобразовательных программ»  </a:t>
            </a:r>
          </a:p>
          <a:p>
            <a:pPr algn="ctr" eaLnBrk="1" hangingPunct="1"/>
            <a:r>
              <a:rPr lang="ru-RU" altLang="ru-RU" sz="1400" b="1">
                <a:latin typeface="Times New Roman" pitchFamily="18" charset="0"/>
              </a:rPr>
              <a:t>2022- 5724,8 </a:t>
            </a:r>
            <a:r>
              <a:rPr lang="ru-RU" altLang="ru-RU" sz="1400">
                <a:latin typeface="Times New Roman" pitchFamily="18" charset="0"/>
              </a:rPr>
              <a:t>тыс.руб.;</a:t>
            </a:r>
            <a:r>
              <a:rPr lang="ru-RU" altLang="ru-RU" sz="1400" b="1">
                <a:latin typeface="Times New Roman" pitchFamily="18" charset="0"/>
              </a:rPr>
              <a:t> 2023 -2022 г.г. по</a:t>
            </a:r>
          </a:p>
          <a:p>
            <a:pPr algn="ctr" eaLnBrk="1" hangingPunct="1"/>
            <a:r>
              <a:rPr lang="ru-RU" altLang="ru-RU" sz="1400" b="1">
                <a:latin typeface="Times New Roman" pitchFamily="18" charset="0"/>
              </a:rPr>
              <a:t>4353,6 </a:t>
            </a:r>
            <a:r>
              <a:rPr lang="ru-RU" altLang="ru-RU" sz="1400">
                <a:latin typeface="Times New Roman" pitchFamily="18" charset="0"/>
              </a:rPr>
              <a:t>тыс.руб.</a:t>
            </a:r>
            <a:r>
              <a:rPr lang="ru-RU" altLang="ru-RU" sz="1400" b="1">
                <a:latin typeface="Times New Roman" pitchFamily="18" charset="0"/>
              </a:rPr>
              <a:t> ежегодно</a:t>
            </a:r>
          </a:p>
        </p:txBody>
      </p:sp>
      <p:grpSp>
        <p:nvGrpSpPr>
          <p:cNvPr id="87051" name="Скругленный прямоугольник 6"/>
          <p:cNvGrpSpPr>
            <a:grpSpLocks/>
          </p:cNvGrpSpPr>
          <p:nvPr/>
        </p:nvGrpSpPr>
        <p:grpSpPr bwMode="auto">
          <a:xfrm>
            <a:off x="4859338" y="4365625"/>
            <a:ext cx="4032250" cy="1295400"/>
            <a:chOff x="2842" y="2398"/>
            <a:chExt cx="2707" cy="628"/>
          </a:xfrm>
        </p:grpSpPr>
        <p:pic>
          <p:nvPicPr>
            <p:cNvPr id="87058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9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25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6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«Организация отдыха и оздоровление детей»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– 2023 г.г. по 744,5 </a:t>
              </a:r>
              <a:r>
                <a:rPr lang="ru-RU" altLang="ru-RU" sz="1400">
                  <a:latin typeface="Times New Roman" pitchFamily="18" charset="0"/>
                </a:rPr>
                <a:t>тыс.руб. ежегодно;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2024 – 744,4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87052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7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 eaLnBrk="1" hangingPunct="1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53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2022г.- 5636,2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2023 – 3437,9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  <a:r>
                <a:rPr lang="ru-RU" altLang="ru-RU" sz="1400" b="1">
                  <a:latin typeface="Times New Roman" pitchFamily="18" charset="0"/>
                </a:rPr>
                <a:t> 2024 – 3438,0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Times New Roman" pitchFamily="18" charset="0"/>
              </a:rPr>
              <a:t>Проект бюджета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sz="2000">
                <a:latin typeface="Times New Roman" pitchFamily="18" charset="0"/>
              </a:rPr>
              <a:t>Основных направлениях бюджетной  и налоговой политики Тейковского муниципального района на 2022 год и плановый период 2023 и 2024 годов</a:t>
            </a:r>
          </a:p>
          <a:p>
            <a:r>
              <a:rPr lang="ru-RU" sz="2000">
                <a:latin typeface="Times New Roman" pitchFamily="18" charset="0"/>
              </a:rPr>
              <a:t>Прогноза социально-экономического развития Тейковского муниципального района на 2022 год и плановый период 2023 - 2024 годов</a:t>
            </a:r>
          </a:p>
          <a:p>
            <a:r>
              <a:rPr lang="ru-RU" sz="2000">
                <a:latin typeface="Times New Roman" pitchFamily="18" charset="0"/>
              </a:rPr>
              <a:t>Муниципальных программах Тейковского муниципального района</a:t>
            </a:r>
          </a:p>
          <a:p>
            <a:r>
              <a:rPr lang="ru-RU" sz="2000">
                <a:latin typeface="Times New Roman" pitchFamily="18" charset="0"/>
              </a:rPr>
              <a:t>Ожидаемом исполнении бюджета Тейковского муниципального района за 2021 год</a:t>
            </a:r>
          </a:p>
          <a:p>
            <a:r>
              <a:rPr lang="ru-RU" sz="2000">
                <a:latin typeface="Times New Roman" pitchFamily="18" charset="0"/>
              </a:rPr>
              <a:t>Бюджетного прогноза Тейковского муниципального района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5" name="Скругленный прямоугольник 5"/>
          <p:cNvGrpSpPr>
            <a:grpSpLocks/>
          </p:cNvGrpSpPr>
          <p:nvPr/>
        </p:nvGrpSpPr>
        <p:grpSpPr bwMode="auto">
          <a:xfrm>
            <a:off x="4643438" y="1341438"/>
            <a:ext cx="4064000" cy="1943100"/>
            <a:chOff x="84" y="1273"/>
            <a:chExt cx="2581" cy="818"/>
          </a:xfrm>
        </p:grpSpPr>
        <p:pic>
          <p:nvPicPr>
            <p:cNvPr id="8806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70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«Развитие кадрового потенциала системы образования»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2022- 2024 по 270,0 </a:t>
              </a:r>
              <a:r>
                <a:rPr lang="ru-RU" altLang="ru-RU" sz="1200" b="1">
                  <a:latin typeface="Times New Roman" pitchFamily="18" charset="0"/>
                </a:rPr>
                <a:t>тыс.руб.ежегодно</a:t>
              </a:r>
            </a:p>
            <a:p>
              <a:pPr algn="ctr" eaLnBrk="1" hangingPunct="1"/>
              <a:endParaRPr lang="ru-RU" altLang="ru-RU" sz="12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8066" name="Скругленный прямоугольник 5"/>
          <p:cNvGrpSpPr>
            <a:grpSpLocks/>
          </p:cNvGrpSpPr>
          <p:nvPr/>
        </p:nvGrpSpPr>
        <p:grpSpPr bwMode="auto">
          <a:xfrm>
            <a:off x="323850" y="2636838"/>
            <a:ext cx="4032250" cy="2160587"/>
            <a:chOff x="84" y="1273"/>
            <a:chExt cx="2581" cy="818"/>
          </a:xfrm>
        </p:grpSpPr>
        <p:pic>
          <p:nvPicPr>
            <p:cNvPr id="8806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68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«Организация целевой подготовки педагогов для работы в муниципальных образовательных организациях Тейковского муниципального района»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 - 2023г.г. по 80,0 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</a:p>
            <a:p>
              <a:pPr algn="ctr" eaLnBrk="1" hangingPunct="1"/>
              <a:r>
                <a:rPr lang="ru-RU" altLang="ru-RU" sz="1200" b="1">
                  <a:latin typeface="Times New Roman" pitchFamily="18" charset="0"/>
                </a:rPr>
                <a:t>ежегодно.</a:t>
              </a:r>
            </a:p>
            <a:p>
              <a:pPr algn="ctr" eaLnBrk="1" hangingPunct="1"/>
              <a:endParaRPr lang="ru-RU" altLang="ru-RU" sz="12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89" name="Скругленный прямоугольник 3"/>
          <p:cNvGrpSpPr>
            <a:grpSpLocks/>
          </p:cNvGrpSpPr>
          <p:nvPr/>
        </p:nvGrpSpPr>
        <p:grpSpPr bwMode="auto">
          <a:xfrm>
            <a:off x="2268538" y="3500438"/>
            <a:ext cx="4535487" cy="1873250"/>
            <a:chOff x="92" y="2380"/>
            <a:chExt cx="2721" cy="506"/>
          </a:xfrm>
        </p:grpSpPr>
        <p:pic>
          <p:nvPicPr>
            <p:cNvPr id="8909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9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«Повышение туристической привлекательности Тейковского района»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 2022 – 250,0 </a:t>
              </a:r>
              <a:r>
                <a:rPr lang="ru-RU" altLang="ru-RU" sz="1600">
                  <a:latin typeface="Times New Roman" pitchFamily="18" charset="0"/>
                </a:rPr>
                <a:t>тыс.руб.,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2023 – 2024 г.г. по 300,0 тыс.руб. ежегодно</a:t>
              </a:r>
            </a:p>
          </p:txBody>
        </p:sp>
      </p:grpSp>
      <p:sp>
        <p:nvSpPr>
          <p:cNvPr id="89090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Развитие культуры и туризма в Тейковском муниципальном районе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2022 год – 12829,5 тыс.руб. (5,5 % от общего объёма расхода бюджета); 2023 – 8777,0 тыс.руб., 2024 – 8777,0 тыс.руб.</a:t>
            </a:r>
          </a:p>
        </p:txBody>
      </p:sp>
      <p:grpSp>
        <p:nvGrpSpPr>
          <p:cNvPr id="89091" name="Скругленный прямоугольник 5"/>
          <p:cNvGrpSpPr>
            <a:grpSpLocks/>
          </p:cNvGrpSpPr>
          <p:nvPr/>
        </p:nvGrpSpPr>
        <p:grpSpPr bwMode="auto">
          <a:xfrm>
            <a:off x="395288" y="1484313"/>
            <a:ext cx="4122737" cy="1584325"/>
            <a:chOff x="84" y="1252"/>
            <a:chExt cx="2581" cy="480"/>
          </a:xfrm>
        </p:grpSpPr>
        <p:pic>
          <p:nvPicPr>
            <p:cNvPr id="8909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252"/>
              <a:ext cx="258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114" y="1304"/>
              <a:ext cx="24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«Развитие культуры Тейковского муниципального района»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– 10314,3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2023 – 6993,3 тыс.руб., 2024 – 6993,3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 </a:t>
              </a:r>
            </a:p>
          </p:txBody>
        </p:sp>
      </p:grpSp>
      <p:grpSp>
        <p:nvGrpSpPr>
          <p:cNvPr id="89092" name="Скругленный прямоугольник 4"/>
          <p:cNvGrpSpPr>
            <a:grpSpLocks/>
          </p:cNvGrpSpPr>
          <p:nvPr/>
        </p:nvGrpSpPr>
        <p:grpSpPr bwMode="auto">
          <a:xfrm>
            <a:off x="4716463" y="1412875"/>
            <a:ext cx="4129087" cy="1584325"/>
            <a:chOff x="125" y="1966"/>
            <a:chExt cx="2547" cy="369"/>
          </a:xfrm>
        </p:grpSpPr>
        <p:pic>
          <p:nvPicPr>
            <p:cNvPr id="89094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40" y="1966"/>
              <a:ext cx="253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5" name="Text Box 30"/>
            <p:cNvSpPr txBox="1">
              <a:spLocks noChangeArrowheads="1"/>
            </p:cNvSpPr>
            <p:nvPr/>
          </p:nvSpPr>
          <p:spPr bwMode="auto">
            <a:xfrm>
              <a:off x="125" y="2018"/>
              <a:ext cx="253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«Предоставление дополнительного образования в сфере культуры и искусства»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– 2265,2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2023- 1483,7 тыс.руб.,2024 – 1483,7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89093" name="Заголовок 1"/>
          <p:cNvSpPr txBox="1">
            <a:spLocks/>
          </p:cNvSpPr>
          <p:nvPr/>
        </p:nvSpPr>
        <p:spPr bwMode="auto">
          <a:xfrm>
            <a:off x="611188" y="3357563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heel spokes="2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3" name="Скругленный прямоугольник 3"/>
          <p:cNvGrpSpPr>
            <a:grpSpLocks/>
          </p:cNvGrpSpPr>
          <p:nvPr/>
        </p:nvGrpSpPr>
        <p:grpSpPr bwMode="auto">
          <a:xfrm>
            <a:off x="2268538" y="1916113"/>
            <a:ext cx="4535487" cy="2376487"/>
            <a:chOff x="92" y="2380"/>
            <a:chExt cx="2721" cy="506"/>
          </a:xfrm>
        </p:grpSpPr>
        <p:pic>
          <p:nvPicPr>
            <p:cNvPr id="9012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4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2019 – 297,8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2020 г. – 300,0</a:t>
              </a:r>
              <a:r>
                <a:rPr lang="ru-RU" altLang="ru-RU" sz="1600">
                  <a:latin typeface="Times New Roman" pitchFamily="18" charset="0"/>
                </a:rPr>
                <a:t> тыс.руб.</a:t>
              </a:r>
              <a:r>
                <a:rPr lang="ru-RU" altLang="ru-RU" sz="1400" b="1">
                  <a:latin typeface="Times New Roman" pitchFamily="18" charset="0"/>
                </a:rPr>
                <a:t>; </a:t>
              </a:r>
              <a:r>
                <a:rPr lang="ru-RU" altLang="ru-RU" sz="1600" b="1">
                  <a:latin typeface="Times New Roman" pitchFamily="18" charset="0"/>
                </a:rPr>
                <a:t>2021- 330,0 т.р.</a:t>
              </a:r>
            </a:p>
          </p:txBody>
        </p:sp>
      </p:grpSp>
      <p:sp>
        <p:nvSpPr>
          <p:cNvPr id="90114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</a:endParaRPr>
          </a:p>
        </p:txBody>
      </p:sp>
      <p:sp>
        <p:nvSpPr>
          <p:cNvPr id="90115" name="Заголовок 1"/>
          <p:cNvSpPr txBox="1">
            <a:spLocks/>
          </p:cNvSpPr>
          <p:nvPr/>
        </p:nvSpPr>
        <p:spPr bwMode="auto">
          <a:xfrm>
            <a:off x="684213" y="404813"/>
            <a:ext cx="80645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Развитие физической культуры и спорта в Тейковском муниципальном районе       </a:t>
            </a:r>
          </a:p>
          <a:p>
            <a:pPr algn="ctr" eaLnBrk="1" hangingPunct="1"/>
            <a:r>
              <a:rPr lang="ru-RU" altLang="ru-RU" b="1">
                <a:latin typeface="Times New Roman" pitchFamily="18" charset="0"/>
              </a:rPr>
              <a:t>       </a:t>
            </a:r>
            <a:r>
              <a:rPr lang="ru-RU" altLang="ru-RU" b="1" i="1">
                <a:latin typeface="Times New Roman" pitchFamily="18" charset="0"/>
              </a:rPr>
              <a:t>2022 год    -  530,0 тыс.руб. (0,2 % от общего объёма расхода бюджета); 2023 – 2024 годы по 530,0 тыс.руб.</a:t>
            </a:r>
          </a:p>
        </p:txBody>
      </p:sp>
      <p:grpSp>
        <p:nvGrpSpPr>
          <p:cNvPr id="90116" name="Скругленный прямоугольник 3"/>
          <p:cNvGrpSpPr>
            <a:grpSpLocks/>
          </p:cNvGrpSpPr>
          <p:nvPr/>
        </p:nvGrpSpPr>
        <p:grpSpPr bwMode="auto">
          <a:xfrm>
            <a:off x="2339975" y="1916113"/>
            <a:ext cx="4535488" cy="2449512"/>
            <a:chOff x="92" y="2380"/>
            <a:chExt cx="2721" cy="506"/>
          </a:xfrm>
        </p:grpSpPr>
        <p:pic>
          <p:nvPicPr>
            <p:cNvPr id="9012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2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физкультурно-массовых, спортивных мероприятий и участие спортсменов Тейковского муниципального района в районных, областных, зональных и региональных соревнованиях»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– 330,0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2023 г. – 330,0</a:t>
              </a:r>
              <a:r>
                <a:rPr lang="ru-RU" altLang="ru-RU" sz="1600">
                  <a:latin typeface="Times New Roman" pitchFamily="18" charset="0"/>
                </a:rPr>
                <a:t> тыс.руб.</a:t>
              </a:r>
              <a:r>
                <a:rPr lang="ru-RU" altLang="ru-RU" sz="1400" b="1">
                  <a:latin typeface="Times New Roman" pitchFamily="18" charset="0"/>
                </a:rPr>
                <a:t>; </a:t>
              </a:r>
              <a:r>
                <a:rPr lang="ru-RU" altLang="ru-RU" sz="1600" b="1">
                  <a:latin typeface="Times New Roman" pitchFamily="18" charset="0"/>
                </a:rPr>
                <a:t>2024- 330,0 т.р.</a:t>
              </a:r>
            </a:p>
          </p:txBody>
        </p:sp>
      </p:grpSp>
      <p:grpSp>
        <p:nvGrpSpPr>
          <p:cNvPr id="90117" name="Скругленный прямоугольник 5"/>
          <p:cNvGrpSpPr>
            <a:grpSpLocks/>
          </p:cNvGrpSpPr>
          <p:nvPr/>
        </p:nvGrpSpPr>
        <p:grpSpPr bwMode="auto">
          <a:xfrm>
            <a:off x="2411413" y="4724400"/>
            <a:ext cx="4321175" cy="1584325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0120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0118" name="Text Box 13"/>
          <p:cNvSpPr txBox="1">
            <a:spLocks noChangeArrowheads="1"/>
          </p:cNvSpPr>
          <p:nvPr/>
        </p:nvSpPr>
        <p:spPr bwMode="auto">
          <a:xfrm>
            <a:off x="2463800" y="4941888"/>
            <a:ext cx="3873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/>
              <a:t>«Реализация программ спортивной</a:t>
            </a:r>
          </a:p>
          <a:p>
            <a:pPr eaLnBrk="1" hangingPunct="1"/>
            <a:r>
              <a:rPr lang="ru-RU" sz="1400"/>
              <a:t> подготовки по видам спорта»</a:t>
            </a:r>
          </a:p>
          <a:p>
            <a:pPr eaLnBrk="1" hangingPunct="1"/>
            <a:r>
              <a:rPr lang="ru-RU" sz="1400" b="1"/>
              <a:t>               2022 -2024 годы по 200,0 тыс.руб</a:t>
            </a:r>
            <a:r>
              <a:rPr lang="ru-RU" sz="1400"/>
              <a:t>.</a:t>
            </a:r>
          </a:p>
          <a:p>
            <a:pPr eaLnBrk="1" hangingPunct="1"/>
            <a:r>
              <a:rPr lang="ru-RU" sz="1400" b="1"/>
              <a:t>ежегодно</a:t>
            </a:r>
          </a:p>
        </p:txBody>
      </p:sp>
    </p:spTree>
  </p:cSld>
  <p:clrMapOvr>
    <a:masterClrMapping/>
  </p:clrMapOvr>
  <p:transition spd="slow">
    <p:wheel spokes="2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1138" name="Скругленный прямоугольник 6"/>
          <p:cNvGrpSpPr>
            <a:grpSpLocks/>
          </p:cNvGrpSpPr>
          <p:nvPr/>
        </p:nvGrpSpPr>
        <p:grpSpPr bwMode="auto">
          <a:xfrm>
            <a:off x="3779838" y="4149725"/>
            <a:ext cx="4392612" cy="1800225"/>
            <a:chOff x="2887" y="2454"/>
            <a:chExt cx="2707" cy="580"/>
          </a:xfrm>
        </p:grpSpPr>
        <p:pic>
          <p:nvPicPr>
            <p:cNvPr id="718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87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1144" name="Text Box 12"/>
            <p:cNvSpPr txBox="1">
              <a:spLocks noChangeArrowheads="1"/>
            </p:cNvSpPr>
            <p:nvPr/>
          </p:nvSpPr>
          <p:spPr bwMode="auto">
            <a:xfrm>
              <a:off x="2887" y="2454"/>
              <a:ext cx="2620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«Проведение капитального ремонта общего имущества в многоквартирных домах, расположенных на территории Тейковского муниципального района»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2022- 1432,4 тыс.руб</a:t>
              </a:r>
              <a:r>
                <a:rPr lang="ru-RU" altLang="ru-RU" sz="1600">
                  <a:latin typeface="Times New Roman" pitchFamily="18" charset="0"/>
                </a:rPr>
                <a:t>.; </a:t>
              </a:r>
              <a:r>
                <a:rPr lang="ru-RU" altLang="ru-RU" sz="1400" b="1">
                  <a:latin typeface="Times New Roman" pitchFamily="18" charset="0"/>
                </a:rPr>
                <a:t>2023-2024 по 1123,1 тыс.руб. ежегодно</a:t>
              </a:r>
            </a:p>
          </p:txBody>
        </p:sp>
      </p:grpSp>
      <p:grpSp>
        <p:nvGrpSpPr>
          <p:cNvPr id="91139" name="Скругленный прямоугольник 8"/>
          <p:cNvGrpSpPr>
            <a:grpSpLocks/>
          </p:cNvGrpSpPr>
          <p:nvPr/>
        </p:nvGrpSpPr>
        <p:grpSpPr bwMode="auto">
          <a:xfrm>
            <a:off x="755650" y="1844675"/>
            <a:ext cx="5184775" cy="1512888"/>
            <a:chOff x="2853" y="3199"/>
            <a:chExt cx="2707" cy="683"/>
          </a:xfrm>
        </p:grpSpPr>
        <p:pic>
          <p:nvPicPr>
            <p:cNvPr id="7181" name="Скругленный прямоугольник 8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53" y="3199"/>
              <a:ext cx="2707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1142" name="Text Box 15"/>
            <p:cNvSpPr txBox="1">
              <a:spLocks noChangeArrowheads="1"/>
            </p:cNvSpPr>
            <p:nvPr/>
          </p:nvSpPr>
          <p:spPr bwMode="auto">
            <a:xfrm>
              <a:off x="2980" y="3244"/>
              <a:ext cx="253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«Развитие газификации  Тейковского муниципального района»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– 337,7 </a:t>
              </a:r>
              <a:r>
                <a:rPr lang="ru-RU" altLang="ru-RU" sz="1400">
                  <a:latin typeface="Times New Roman" pitchFamily="18" charset="0"/>
                </a:rPr>
                <a:t>т.руб.;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2023- 337,7 тыс.руб.;2024- 337,7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1140" name="Заголовок 1"/>
          <p:cNvSpPr txBox="1">
            <a:spLocks/>
          </p:cNvSpPr>
          <p:nvPr/>
        </p:nvSpPr>
        <p:spPr bwMode="auto">
          <a:xfrm>
            <a:off x="0" y="333375"/>
            <a:ext cx="9144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Обеспечение качественным жильем,  услугами жилищно-коммунального хозяйства и улучшение состояния  коммунальной инфраструктуры</a:t>
            </a:r>
            <a:r>
              <a:rPr lang="ru-RU" altLang="ru-RU" sz="1400" b="1">
                <a:latin typeface="Times New Roman" pitchFamily="18" charset="0"/>
              </a:rPr>
              <a:t> </a:t>
            </a:r>
            <a:endParaRPr lang="ru-RU" altLang="ru-RU" b="1" i="1">
              <a:latin typeface="Times New Roman" pitchFamily="18" charset="0"/>
            </a:endParaRP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2022 год -  8868,6 тыс.руб. (3,8 % от общего объёма расхода бюджета);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2023 – 8509,3 тыс.руб.; 2024 – 8509,3 тыс.руб.</a:t>
            </a:r>
          </a:p>
          <a:p>
            <a:pPr algn="ctr" eaLnBrk="1" hangingPunct="1"/>
            <a:endParaRPr lang="ru-RU" altLang="ru-RU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2162" name="Скругленный прямоугольник 5"/>
          <p:cNvGrpSpPr>
            <a:grpSpLocks/>
          </p:cNvGrpSpPr>
          <p:nvPr/>
        </p:nvGrpSpPr>
        <p:grpSpPr bwMode="auto">
          <a:xfrm>
            <a:off x="4787900" y="404813"/>
            <a:ext cx="3960813" cy="1439862"/>
            <a:chOff x="50" y="1184"/>
            <a:chExt cx="2581" cy="506"/>
          </a:xfrm>
        </p:grpSpPr>
        <p:pic>
          <p:nvPicPr>
            <p:cNvPr id="9217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80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«Обеспечение населения  Тейковского муниципального района теплоснабжением»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2022- 2024 г.г. по 5500,0 тыс.руб. ежегодно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2163" name="Заголовок 1"/>
          <p:cNvSpPr txBox="1">
            <a:spLocks/>
          </p:cNvSpPr>
          <p:nvPr/>
        </p:nvSpPr>
        <p:spPr bwMode="auto">
          <a:xfrm>
            <a:off x="0" y="2565400"/>
            <a:ext cx="9144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</a:endParaRPr>
          </a:p>
        </p:txBody>
      </p:sp>
      <p:grpSp>
        <p:nvGrpSpPr>
          <p:cNvPr id="92164" name="Скругленный прямоугольник 5"/>
          <p:cNvGrpSpPr>
            <a:grpSpLocks/>
          </p:cNvGrpSpPr>
          <p:nvPr/>
        </p:nvGrpSpPr>
        <p:grpSpPr bwMode="auto">
          <a:xfrm>
            <a:off x="395288" y="1989138"/>
            <a:ext cx="4032250" cy="2376487"/>
            <a:chOff x="50" y="1184"/>
            <a:chExt cx="2581" cy="506"/>
          </a:xfrm>
        </p:grpSpPr>
        <p:pic>
          <p:nvPicPr>
            <p:cNvPr id="9217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8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«Реализация мероприятий по участию в организации деятельности по накоплению, сбору (в том числе раздельному накоплению), сбору, транспортированию, обработке, утилизации, обезвреживанию, захоронению твердых коммунальных отходов на территории  Тейковского муниципального района»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ежегодно по 360,6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2165" name="Скругленный прямоугольник 5"/>
          <p:cNvGrpSpPr>
            <a:grpSpLocks/>
          </p:cNvGrpSpPr>
          <p:nvPr/>
        </p:nvGrpSpPr>
        <p:grpSpPr bwMode="auto">
          <a:xfrm>
            <a:off x="395288" y="333375"/>
            <a:ext cx="4105275" cy="1511300"/>
            <a:chOff x="50" y="1184"/>
            <a:chExt cx="2581" cy="506"/>
          </a:xfrm>
        </p:grpSpPr>
        <p:pic>
          <p:nvPicPr>
            <p:cNvPr id="92175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6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«Обеспечение водоснабжением жителей Тейковского муниципального района»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г.- 2024 г.г. по 887,9 тыс.руб.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ежегодно</a:t>
              </a:r>
            </a:p>
            <a:p>
              <a:pPr algn="ctr" eaLnBrk="1" hangingPunct="1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92166" name="Скругленный прямоугольник 5"/>
          <p:cNvGrpSpPr>
            <a:grpSpLocks/>
          </p:cNvGrpSpPr>
          <p:nvPr/>
        </p:nvGrpSpPr>
        <p:grpSpPr bwMode="auto">
          <a:xfrm>
            <a:off x="4787900" y="2060575"/>
            <a:ext cx="4105275" cy="1584325"/>
            <a:chOff x="50" y="1184"/>
            <a:chExt cx="2581" cy="506"/>
          </a:xfrm>
        </p:grpSpPr>
        <p:pic>
          <p:nvPicPr>
            <p:cNvPr id="9217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4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«Содержание территорий сельских кладбищ Тейковского муниципального района»</a:t>
              </a: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2022-2024 г.г.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ежегодно по 200,0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2167" name="Скругленный прямоугольник 5"/>
          <p:cNvGrpSpPr>
            <a:grpSpLocks/>
          </p:cNvGrpSpPr>
          <p:nvPr/>
        </p:nvGrpSpPr>
        <p:grpSpPr bwMode="auto">
          <a:xfrm>
            <a:off x="395288" y="4508500"/>
            <a:ext cx="4105275" cy="1512888"/>
            <a:chOff x="50" y="1184"/>
            <a:chExt cx="2581" cy="506"/>
          </a:xfrm>
        </p:grpSpPr>
        <p:pic>
          <p:nvPicPr>
            <p:cNvPr id="92171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2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«Переселение граждан из аварийного жилищного фонда»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 2022 г. – 50,0 тыс.руб.</a:t>
              </a:r>
            </a:p>
          </p:txBody>
        </p:sp>
      </p:grpSp>
      <p:grpSp>
        <p:nvGrpSpPr>
          <p:cNvPr id="92168" name="Скругленный прямоугольник 5"/>
          <p:cNvGrpSpPr>
            <a:grpSpLocks/>
          </p:cNvGrpSpPr>
          <p:nvPr/>
        </p:nvGrpSpPr>
        <p:grpSpPr bwMode="auto">
          <a:xfrm>
            <a:off x="4859338" y="4005263"/>
            <a:ext cx="4105275" cy="1584325"/>
            <a:chOff x="50" y="1184"/>
            <a:chExt cx="2581" cy="506"/>
          </a:xfrm>
        </p:grpSpPr>
        <p:pic>
          <p:nvPicPr>
            <p:cNvPr id="9216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0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Подпрограмма «Подготовка проектов внесения изменений в документы территориального планирования, правила землепользования и застройки»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2022 - 2024 </a:t>
              </a:r>
              <a:r>
                <a:rPr lang="ru-RU" altLang="ru-RU" sz="1400">
                  <a:latin typeface="Times New Roman" pitchFamily="18" charset="0"/>
                </a:rPr>
                <a:t>по </a:t>
              </a:r>
              <a:r>
                <a:rPr lang="ru-RU" altLang="ru-RU" sz="1400" b="1">
                  <a:latin typeface="Times New Roman" pitchFamily="18" charset="0"/>
                </a:rPr>
                <a:t>100,0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3186" name="Скругленный прямоугольник 6"/>
          <p:cNvGrpSpPr>
            <a:grpSpLocks/>
          </p:cNvGrpSpPr>
          <p:nvPr/>
        </p:nvGrpSpPr>
        <p:grpSpPr bwMode="auto">
          <a:xfrm>
            <a:off x="395288" y="1557338"/>
            <a:ext cx="3816350" cy="172720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7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Подпрограмма «Создание условий для развития молодежной политики на территории Тейковского муниципального района» 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–  2024 г.г. по 190,0</a:t>
              </a:r>
              <a:r>
                <a:rPr lang="ru-RU" altLang="ru-RU" sz="1400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тыс.руб.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ежегодно</a:t>
              </a:r>
            </a:p>
          </p:txBody>
        </p:sp>
      </p:grpSp>
      <p:sp>
        <p:nvSpPr>
          <p:cNvPr id="9318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Реализация молодежной политики на территории в Тейковского муниципального района 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2022 – 2024 г.г. по 340,0 тыс.руб. (0,1 %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</a:t>
            </a:r>
          </a:p>
          <a:p>
            <a:pPr algn="ctr" eaLnBrk="1" hangingPunct="1"/>
            <a:endParaRPr lang="ru-RU" altLang="ru-RU" sz="1600" b="1" i="1">
              <a:latin typeface="Times New Roman" pitchFamily="18" charset="0"/>
            </a:endParaRPr>
          </a:p>
          <a:p>
            <a:pPr algn="ctr" eaLnBrk="1" hangingPunct="1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88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Экономическое развитие Тейковского муниципального района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2022 – 2024 годы  - по  430,0 тыс.руб.ежегодно (0,2 % от общего объёма расхода бюджета)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916238" y="4581525"/>
            <a:ext cx="37449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3190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 rot="10800000" flipV="1">
            <a:off x="2916238" y="4581525"/>
            <a:ext cx="3684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600">
                <a:latin typeface="Times New Roman" pitchFamily="18" charset="0"/>
              </a:rPr>
              <a:t>Подпрограмма «Поддержка и развитие малого и среднего предпринимательства в Тейковском муниципальном районе»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2022 – 2024 г.г. по 430,0 </a:t>
            </a:r>
            <a:r>
              <a:rPr lang="ru-RU" altLang="ru-RU" sz="1600">
                <a:latin typeface="Times New Roman" pitchFamily="18" charset="0"/>
              </a:rPr>
              <a:t>тыс.руб</a:t>
            </a:r>
            <a:r>
              <a:rPr lang="ru-RU" altLang="ru-RU" sz="1600" b="1">
                <a:latin typeface="Times New Roman" pitchFamily="18" charset="0"/>
              </a:rPr>
              <a:t>.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ежегодно </a:t>
            </a:r>
          </a:p>
        </p:txBody>
      </p:sp>
      <p:sp>
        <p:nvSpPr>
          <p:cNvPr id="93192" name="Text Box 9"/>
          <p:cNvSpPr txBox="1">
            <a:spLocks noChangeArrowheads="1"/>
          </p:cNvSpPr>
          <p:nvPr/>
        </p:nvSpPr>
        <p:spPr bwMode="auto">
          <a:xfrm rot="10800000" flipV="1">
            <a:off x="2843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3193" name="Скругленный прямоугольник 6"/>
          <p:cNvGrpSpPr>
            <a:grpSpLocks/>
          </p:cNvGrpSpPr>
          <p:nvPr/>
        </p:nvGrpSpPr>
        <p:grpSpPr bwMode="auto">
          <a:xfrm>
            <a:off x="4716463" y="1557338"/>
            <a:ext cx="3816350" cy="1727200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5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Подпрограмма «Патриотическое воспитание  детей и молодежи и подкоговка молодежи Тейковского муниципального района к военной службе»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 2022 – 2024 г.г. по 150,0 тыс.руб.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210" name="Скругленный прямоугольник 6"/>
          <p:cNvGrpSpPr>
            <a:grpSpLocks/>
          </p:cNvGrpSpPr>
          <p:nvPr/>
        </p:nvGrpSpPr>
        <p:grpSpPr bwMode="auto">
          <a:xfrm>
            <a:off x="2051050" y="1484313"/>
            <a:ext cx="5113338" cy="187325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4217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«Планировка территории и проведение комплексных кадастровых работ на территории  Тейковского муниципального района»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– 2024 г.г. по 700,0 тыс.руб.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ежегодно</a:t>
              </a:r>
              <a:endParaRPr lang="ru-RU" altLang="ru-RU" sz="1600">
                <a:latin typeface="Times New Roman" pitchFamily="18" charset="0"/>
              </a:endParaRPr>
            </a:p>
            <a:p>
              <a:pPr algn="ctr" eaLnBrk="1" hangingPunct="1"/>
              <a:endParaRPr lang="ru-RU" altLang="ru-RU" sz="1600">
                <a:latin typeface="Times New Roman" pitchFamily="18" charset="0"/>
              </a:endParaRPr>
            </a:p>
          </p:txBody>
        </p:sp>
      </p:grpSp>
      <p:sp>
        <p:nvSpPr>
          <p:cNvPr id="9421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Планировка территории и проведение комплексных кадастровых работ на территории Тейковского муниципального района 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2022 год  -  2200,0 тыс.руб. (0,9 %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),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 2023 </a:t>
            </a:r>
            <a:r>
              <a:rPr lang="ru-RU" altLang="ru-RU" sz="1600" b="1" i="1">
                <a:latin typeface="Times New Roman" pitchFamily="18" charset="0"/>
              </a:rPr>
              <a:t>год </a:t>
            </a:r>
            <a:r>
              <a:rPr lang="ru-RU" altLang="ru-RU" b="1" i="1">
                <a:latin typeface="Times New Roman" pitchFamily="18" charset="0"/>
              </a:rPr>
              <a:t>– 2200,0 тыс.руб., 2024 год – 1378,0 тыс.руб.</a:t>
            </a:r>
            <a:endParaRPr lang="ru-RU" altLang="ru-RU" sz="1600" b="1" i="1">
              <a:latin typeface="Times New Roman" pitchFamily="18" charset="0"/>
            </a:endParaRPr>
          </a:p>
          <a:p>
            <a:pPr algn="ctr" eaLnBrk="1" hangingPunct="1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051050" y="3573463"/>
            <a:ext cx="51847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4213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4214" name="Text Box 9"/>
          <p:cNvSpPr txBox="1">
            <a:spLocks noChangeArrowheads="1"/>
          </p:cNvSpPr>
          <p:nvPr/>
        </p:nvSpPr>
        <p:spPr bwMode="auto">
          <a:xfrm rot="10800000" flipV="1">
            <a:off x="2268538" y="3860800"/>
            <a:ext cx="51117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600">
                <a:latin typeface="Times New Roman" pitchFamily="18" charset="0"/>
              </a:rPr>
              <a:t>Подпрограмма «Комплексное развитие сельских территорий Тейковского муниципального района»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2022 – 2023 г.г. по 1500,0 тыс.руб.ежегодно, 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2024 г. – 678,0 тыс.руб. </a:t>
            </a:r>
          </a:p>
        </p:txBody>
      </p:sp>
      <p:sp>
        <p:nvSpPr>
          <p:cNvPr id="94215" name="Text Box 9"/>
          <p:cNvSpPr txBox="1">
            <a:spLocks noChangeArrowheads="1"/>
          </p:cNvSpPr>
          <p:nvPr/>
        </p:nvSpPr>
        <p:spPr bwMode="auto">
          <a:xfrm rot="10800000" flipV="1">
            <a:off x="2411413" y="4724400"/>
            <a:ext cx="48244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234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«Содержание сети муниципальных автомобильных дорог общего пользования местного значения Тейковского муниципального района и дорог внутри населенных пунктов»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 – 6356,7 тыс.руб.,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2023-2024 г.г. по 2303,0 тыс.руб</a:t>
              </a:r>
              <a:r>
                <a:rPr lang="ru-RU" altLang="ru-RU" sz="1600">
                  <a:latin typeface="Times New Roman" pitchFamily="18" charset="0"/>
                </a:rPr>
                <a:t>. ежегодно</a:t>
              </a:r>
            </a:p>
          </p:txBody>
        </p:sp>
      </p:grpSp>
      <p:sp>
        <p:nvSpPr>
          <p:cNvPr id="9523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Повышение безопасности дорожного движения Тейковского муниципального района 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2022 год  -  12971,3 тыс.руб. (5,6 %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2023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7590,5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2024 - 7740,4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 eaLnBrk="1" hangingPunct="1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5237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5238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2449512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 Текущий и капитальный ремонт сети муниципальных автомобильных дорог общего пользования местного значения Тейковского муниципального района и дорог внутри населенных пунктов»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– 6079,6 тыс.руб.;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2023 – 5002,5 тыс.руб., 2024 - 5152,4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6258" name="Скругленный прямоугольник 3"/>
          <p:cNvGrpSpPr>
            <a:grpSpLocks/>
          </p:cNvGrpSpPr>
          <p:nvPr/>
        </p:nvGrpSpPr>
        <p:grpSpPr bwMode="auto">
          <a:xfrm>
            <a:off x="2627313" y="3500438"/>
            <a:ext cx="4392612" cy="1995487"/>
            <a:chOff x="-231" y="2482"/>
            <a:chExt cx="2891" cy="339"/>
          </a:xfrm>
        </p:grpSpPr>
        <p:pic>
          <p:nvPicPr>
            <p:cNvPr id="9626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3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6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«Развитие системы организации движения транспортных средств и пешеходов, повышение безопасности дорожных условий»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- 500,0 тыс.руб., 2023-2024 г.г. по 250,0 тыс.руб. ежегодно</a:t>
              </a:r>
              <a:endParaRPr lang="ru-RU" altLang="ru-RU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6259" name="Скругленный прямоугольник 5"/>
          <p:cNvGrpSpPr>
            <a:grpSpLocks/>
          </p:cNvGrpSpPr>
          <p:nvPr/>
        </p:nvGrpSpPr>
        <p:grpSpPr bwMode="auto">
          <a:xfrm>
            <a:off x="2195513" y="1341438"/>
            <a:ext cx="4754562" cy="1727200"/>
            <a:chOff x="84" y="1318"/>
            <a:chExt cx="2565" cy="390"/>
          </a:xfrm>
        </p:grpSpPr>
        <p:pic>
          <p:nvPicPr>
            <p:cNvPr id="96260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1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«Формирование законопослушного поведения участников дорожного движения в Тейковском муниципальном районе» 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– 2024 г.г. по  35,0,0 тыс.руб.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ежегодно </a:t>
              </a:r>
            </a:p>
            <a:p>
              <a:pPr algn="ctr" eaLnBrk="1" hangingPunct="1">
                <a:buFont typeface="Wingdings" pitchFamily="2" charset="2"/>
                <a:buNone/>
              </a:pPr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282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9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«Управление и распоряжение имуществом, находящимся в муниципальной собственности Тейковского муниципального района»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 – 2023 г.г. по 1700,0 тыс.руб. ежегодно, 2024 г. - 500,0 тыс.руб</a:t>
              </a:r>
              <a:r>
                <a:rPr lang="ru-RU" altLang="ru-RU" sz="1600">
                  <a:latin typeface="Times New Roman" pitchFamily="18" charset="0"/>
                </a:rPr>
                <a:t>. </a:t>
              </a:r>
            </a:p>
          </p:txBody>
        </p:sp>
      </p:grpSp>
      <p:sp>
        <p:nvSpPr>
          <p:cNvPr id="97283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Управление муниципальным имуществом Тейковского муниципального района 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2022 год  -  2575,0 тыс.руб. (1,1 %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2023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2575,0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2024 – 1375,0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 eaLnBrk="1" hangingPunct="1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284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7285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7286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2449512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8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«Обеспечение рационального, эффективного использования земельных участков, государственная собственность на которые не разграничена»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– 2024 г.г. по 875,0  тыс.руб. ежегодно</a:t>
              </a:r>
              <a:endParaRPr lang="ru-RU" altLang="ru-RU" sz="16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показатели прогноза социально-экономического развития Тейковского муниципального  района  в 2022 год и плановый период 2023 и 2024  годов</a:t>
            </a:r>
          </a:p>
        </p:txBody>
      </p:sp>
      <p:graphicFrame>
        <p:nvGraphicFramePr>
          <p:cNvPr id="109843" name="Group 275"/>
          <p:cNvGraphicFramePr>
            <a:graphicFrameLocks noGrp="1"/>
          </p:cNvGraphicFramePr>
          <p:nvPr/>
        </p:nvGraphicFramePr>
        <p:xfrm>
          <a:off x="107950" y="1268413"/>
          <a:ext cx="8928100" cy="5140325"/>
        </p:xfrm>
        <a:graphic>
          <a:graphicData uri="http://schemas.openxmlformats.org/drawingml/2006/table">
            <a:tbl>
              <a:tblPr/>
              <a:tblGrid>
                <a:gridCol w="2239963"/>
                <a:gridCol w="852487"/>
                <a:gridCol w="925513"/>
                <a:gridCol w="925512"/>
                <a:gridCol w="996950"/>
                <a:gridCol w="995363"/>
                <a:gridCol w="996950"/>
                <a:gridCol w="995362"/>
              </a:tblGrid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Ед-ца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Измер.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2019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(оценка)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 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отгруженных товаров  собственного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производства, выполненных работ и услуг собственными силами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1114,082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658,251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708,570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738,399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774,118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812,635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Продукция сельского хозяйства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779,300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790,200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815,600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844,200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874,800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906,449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платных услуг населению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213,028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115,591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119,636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124,182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129,402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134,712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малых и средних предприятий (по состоянию на конец года)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тыс.ед.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Ввод в эксплуатацию жилых домов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кв.м.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общ.пл.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2,269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2,060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8306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8002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8314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«Развитие муниципальной службы на территории Тейковского муниципального района»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 – 2024 г.г. по 40,0 тыс.руб. ежегодно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830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Совершенствование местного самоуправления на территории Тейковского муниципального района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2022 год  -  2575,0 тыс.руб. (1,1 %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2023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2575,0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2024 – 1375,0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 eaLnBrk="1" hangingPunct="1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08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8309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8310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17287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831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«Противодействие коррупции на территории Тейковского муниципального района»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– 2024 г.г. по 10,0  тыс.руб. ежегодно</a:t>
              </a:r>
              <a:endParaRPr lang="ru-RU" altLang="ru-RU" sz="16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9330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655763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933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«Повышение качества жизни граждан пожилого возраста Тейковского муниципального района»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 – 2024 г.г. по 80,0 тыс.руб. ежегодно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933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Поддержка населения Тейковского муниципального района 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2022 год  -  2204,5 тыс.руб. (0,9%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2023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1496,3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2024 – 788,2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 eaLnBrk="1" hangingPunct="1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2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9333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9334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19446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9336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«Повышение качества жизни детей-сирот Тейковского муниципального района»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– 2124,5 тыс.руб., 2023 г. – 1416,3 тыс.руб., 2024 г. – 708,2  тыс.руб. </a:t>
              </a:r>
              <a:endParaRPr lang="ru-RU" altLang="ru-RU" sz="16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0354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873250"/>
            <a:chOff x="2842" y="2452"/>
            <a:chExt cx="2707" cy="582"/>
          </a:xfrm>
        </p:grpSpPr>
        <p:pic>
          <p:nvPicPr>
            <p:cNvPr id="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5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«Информатизация, техническое и программное обеспечение, обслуживание и сопровождение информационных систем»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 – 2024 г.г. по 1000,0 тыс.руб. ежегодно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10035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Открытый и безопасный район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2022 год  -  2051,4 тыс.руб. (0,9%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2023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1942,7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2024 – 1942,7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 eaLnBrk="1" hangingPunct="1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100357" name="Text Box 9"/>
          <p:cNvSpPr txBox="1">
            <a:spLocks noChangeArrowheads="1"/>
          </p:cNvSpPr>
          <p:nvPr/>
        </p:nvSpPr>
        <p:spPr bwMode="auto">
          <a:xfrm rot="10800000" flipV="1">
            <a:off x="4748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100358" name="Скругленный прямоугольник 6"/>
          <p:cNvGrpSpPr>
            <a:grpSpLocks/>
          </p:cNvGrpSpPr>
          <p:nvPr/>
        </p:nvGrpSpPr>
        <p:grpSpPr bwMode="auto">
          <a:xfrm>
            <a:off x="4859338" y="2997200"/>
            <a:ext cx="3959225" cy="1871663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3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«Профилактика правонарушений и наркомании, борьба с преступностью и обеспечение безопасности граждан»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– 651,4 тыс.руб., 2023 – 2024 г.г. – 542,7 тыс.руб. ежегодно </a:t>
              </a:r>
              <a:endParaRPr lang="ru-RU" altLang="ru-RU" sz="1600">
                <a:latin typeface="Times New Roman" pitchFamily="18" charset="0"/>
              </a:endParaRPr>
            </a:p>
          </p:txBody>
        </p:sp>
      </p:grpSp>
      <p:grpSp>
        <p:nvGrpSpPr>
          <p:cNvPr id="100359" name="Скругленный прямоугольник 6"/>
          <p:cNvGrpSpPr>
            <a:grpSpLocks/>
          </p:cNvGrpSpPr>
          <p:nvPr/>
        </p:nvGrpSpPr>
        <p:grpSpPr bwMode="auto">
          <a:xfrm>
            <a:off x="250825" y="4221163"/>
            <a:ext cx="4105275" cy="187325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1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«Повышение уровня информационной открытости органов местного самоуправления Тейковского муниципального района»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 – 2024 г.г. по 400,0 тыс.руб. ежегодно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 eaLnBrk="1" hangingPunct="1"/>
            <a:r>
              <a:rPr lang="ru-RU" b="1" i="1">
                <a:latin typeface="Times New Roman" pitchFamily="18" charset="0"/>
                <a:cs typeface="Times New Roman" pitchFamily="18" charset="0"/>
              </a:rPr>
              <a:t>2022 год – 39076,5 тыс.руб.</a:t>
            </a:r>
          </a:p>
          <a:p>
            <a:pPr algn="ctr" eaLnBrk="1" hangingPunct="1"/>
            <a:r>
              <a:rPr lang="ru-RU" b="1" i="1">
                <a:latin typeface="Times New Roman" pitchFamily="18" charset="0"/>
                <a:cs typeface="Times New Roman" pitchFamily="18" charset="0"/>
              </a:rPr>
              <a:t>2023 год – 35466,0 тыс.руб.         2024 год – 34087,3 тыс.руб.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1378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1871663"/>
            <a:chOff x="42" y="2454"/>
            <a:chExt cx="2681" cy="378"/>
          </a:xfrm>
        </p:grpSpPr>
        <p:pic>
          <p:nvPicPr>
            <p:cNvPr id="10139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Обеспечение функций администрации Тейковского муниципального района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ежегодно по </a:t>
              </a:r>
              <a:r>
                <a:rPr lang="ru-RU" altLang="ru-RU" sz="1600" b="1">
                  <a:latin typeface="Times New Roman" pitchFamily="18" charset="0"/>
                </a:rPr>
                <a:t>17106,8 тыс.руб. </a:t>
              </a: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1379" name="Скругленный прямоугольник 9"/>
          <p:cNvGrpSpPr>
            <a:grpSpLocks/>
          </p:cNvGrpSpPr>
          <p:nvPr/>
        </p:nvGrpSpPr>
        <p:grpSpPr bwMode="auto">
          <a:xfrm>
            <a:off x="323850" y="4941888"/>
            <a:ext cx="4148138" cy="1727200"/>
            <a:chOff x="84" y="2880"/>
            <a:chExt cx="2581" cy="389"/>
          </a:xfrm>
        </p:grpSpPr>
        <p:pic>
          <p:nvPicPr>
            <p:cNvPr id="101392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3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финансового органа администрации Тейковского муниципального района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ежегодно по 4120,9 тыс.руб. </a:t>
              </a:r>
            </a:p>
            <a:p>
              <a:pPr algn="ctr" eaLnBrk="1" hangingPunct="1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1380" name="Скругленный прямоугольник 11"/>
          <p:cNvGrpSpPr>
            <a:grpSpLocks/>
          </p:cNvGrpSpPr>
          <p:nvPr/>
        </p:nvGrpSpPr>
        <p:grpSpPr bwMode="auto">
          <a:xfrm>
            <a:off x="4643438" y="1125538"/>
            <a:ext cx="4324350" cy="1366837"/>
            <a:chOff x="2842" y="1632"/>
            <a:chExt cx="2707" cy="746"/>
          </a:xfrm>
        </p:grpSpPr>
        <p:pic>
          <p:nvPicPr>
            <p:cNvPr id="10257" name="Скругленный прямоугольник 11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1391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Calibri" pitchFamily="34" charset="0"/>
                </a:rPr>
                <a:t>Резервный фонд администрации Тейковского муниципального района </a:t>
              </a:r>
            </a:p>
            <a:p>
              <a:pPr algn="ctr" eaLnBrk="1" hangingPunct="1"/>
              <a:r>
                <a:rPr lang="ru-RU" altLang="ru-RU" sz="1600">
                  <a:latin typeface="Calibri" pitchFamily="34" charset="0"/>
                </a:rPr>
                <a:t> </a:t>
              </a:r>
              <a:r>
                <a:rPr lang="ru-RU" altLang="ru-RU" sz="1400" b="1"/>
                <a:t>2022</a:t>
              </a:r>
              <a:r>
                <a:rPr lang="ru-RU" altLang="ru-RU" sz="1400" b="1">
                  <a:latin typeface="Calibri" pitchFamily="34" charset="0"/>
                </a:rPr>
                <a:t> – </a:t>
              </a:r>
              <a:r>
                <a:rPr lang="ru-RU" altLang="ru-RU" sz="1400" b="1"/>
                <a:t>958,9</a:t>
              </a:r>
              <a:r>
                <a:rPr lang="ru-RU" altLang="ru-RU" sz="1400" b="1">
                  <a:latin typeface="Calibri" pitchFamily="34" charset="0"/>
                </a:rPr>
                <a:t> т.р.; </a:t>
              </a:r>
              <a:r>
                <a:rPr lang="ru-RU" altLang="ru-RU" sz="1400" b="1"/>
                <a:t>2023</a:t>
              </a:r>
              <a:r>
                <a:rPr lang="ru-RU" altLang="ru-RU" sz="1400" b="1">
                  <a:latin typeface="Calibri" pitchFamily="34" charset="0"/>
                </a:rPr>
                <a:t> – </a:t>
              </a:r>
              <a:r>
                <a:rPr lang="ru-RU" altLang="ru-RU" sz="1400" b="1"/>
                <a:t>853,9</a:t>
              </a:r>
              <a:r>
                <a:rPr lang="ru-RU" altLang="ru-RU" sz="1400" b="1">
                  <a:latin typeface="Calibri" pitchFamily="34" charset="0"/>
                </a:rPr>
                <a:t> т.р.;</a:t>
              </a:r>
            </a:p>
            <a:p>
              <a:pPr algn="ctr" eaLnBrk="1" hangingPunct="1"/>
              <a:r>
                <a:rPr lang="ru-RU" altLang="ru-RU" sz="1400" b="1"/>
                <a:t>2024</a:t>
              </a:r>
              <a:r>
                <a:rPr lang="ru-RU" altLang="ru-RU" sz="1400" b="1">
                  <a:latin typeface="Calibri" pitchFamily="34" charset="0"/>
                </a:rPr>
                <a:t> –</a:t>
              </a:r>
              <a:r>
                <a:rPr lang="ru-RU" altLang="ru-RU" sz="1400" b="1"/>
                <a:t> 961,3 </a:t>
              </a:r>
              <a:r>
                <a:rPr lang="ru-RU" altLang="ru-RU" sz="1400" b="1">
                  <a:latin typeface="Calibri" pitchFamily="34" charset="0"/>
                </a:rPr>
                <a:t>тыс.руб. </a:t>
              </a:r>
            </a:p>
          </p:txBody>
        </p:sp>
      </p:grpSp>
      <p:grpSp>
        <p:nvGrpSpPr>
          <p:cNvPr id="101381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101388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9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Функционирование высшего должностного лица Тейковского муниципального района    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ежегодно по  1575,8 тыс.руб. </a:t>
              </a:r>
            </a:p>
          </p:txBody>
        </p:sp>
      </p:grpSp>
      <p:grpSp>
        <p:nvGrpSpPr>
          <p:cNvPr id="101382" name="Скругленный прямоугольник 3"/>
          <p:cNvGrpSpPr>
            <a:grpSpLocks/>
          </p:cNvGrpSpPr>
          <p:nvPr/>
        </p:nvGrpSpPr>
        <p:grpSpPr bwMode="auto">
          <a:xfrm>
            <a:off x="4716463" y="2565400"/>
            <a:ext cx="4141787" cy="1943100"/>
            <a:chOff x="42" y="2454"/>
            <a:chExt cx="2681" cy="378"/>
          </a:xfrm>
        </p:grpSpPr>
        <p:pic>
          <p:nvPicPr>
            <p:cNvPr id="10138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7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Обеспечение функций отдела образования администрации Тейковского муниципального района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2022-2024 г.г. по  1594,5 т.руб. ежегодно</a:t>
              </a: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1383" name="Скругленный прямоугольник 9"/>
          <p:cNvGrpSpPr>
            <a:grpSpLocks/>
          </p:cNvGrpSpPr>
          <p:nvPr/>
        </p:nvGrpSpPr>
        <p:grpSpPr bwMode="auto">
          <a:xfrm>
            <a:off x="4716463" y="4797425"/>
            <a:ext cx="4103687" cy="1655763"/>
            <a:chOff x="84" y="2880"/>
            <a:chExt cx="2581" cy="389"/>
          </a:xfrm>
        </p:grpSpPr>
        <p:pic>
          <p:nvPicPr>
            <p:cNvPr id="101384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5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отделов администрации Тейковского муниципального района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ежегодно по 1959,3 тыс.руб. </a:t>
              </a:r>
            </a:p>
            <a:p>
              <a:pPr algn="ctr" eaLnBrk="1" hangingPunct="1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02" name="Скругленный прямоугольник 3"/>
          <p:cNvGrpSpPr>
            <a:grpSpLocks/>
          </p:cNvGrpSpPr>
          <p:nvPr/>
        </p:nvGrpSpPr>
        <p:grpSpPr bwMode="auto">
          <a:xfrm>
            <a:off x="2124075" y="476250"/>
            <a:ext cx="5040313" cy="1366838"/>
            <a:chOff x="118" y="2459"/>
            <a:chExt cx="2590" cy="324"/>
          </a:xfrm>
        </p:grpSpPr>
        <p:pic>
          <p:nvPicPr>
            <p:cNvPr id="10241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Расходы на уплату членских 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взносов в Ассоциацию «Совет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муниципальных образований»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г.-</a:t>
              </a:r>
              <a:r>
                <a:rPr lang="ru-RU" altLang="ru-RU" sz="1600">
                  <a:latin typeface="Times New Roman" pitchFamily="18" charset="0"/>
                </a:rPr>
                <a:t>  </a:t>
              </a:r>
              <a:r>
                <a:rPr lang="ru-RU" altLang="ru-RU" sz="1600" b="1">
                  <a:latin typeface="Times New Roman" pitchFamily="18" charset="0"/>
                </a:rPr>
                <a:t>50,0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2403" name="Скругленный прямоугольник 3"/>
          <p:cNvGrpSpPr>
            <a:grpSpLocks/>
          </p:cNvGrpSpPr>
          <p:nvPr/>
        </p:nvGrpSpPr>
        <p:grpSpPr bwMode="auto">
          <a:xfrm>
            <a:off x="4716463" y="4437063"/>
            <a:ext cx="3960812" cy="1655762"/>
            <a:chOff x="118" y="2459"/>
            <a:chExt cx="2590" cy="324"/>
          </a:xfrm>
        </p:grpSpPr>
        <p:pic>
          <p:nvPicPr>
            <p:cNvPr id="10241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Мероприятия в области строительства, архитектуры и градостроительства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г.- 210,0 тыс.руб., 2023 – 200,0 тыс.руб.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102404" name="Скругленный прямоугольник 3"/>
          <p:cNvGrpSpPr>
            <a:grpSpLocks/>
          </p:cNvGrpSpPr>
          <p:nvPr/>
        </p:nvGrpSpPr>
        <p:grpSpPr bwMode="auto">
          <a:xfrm>
            <a:off x="4787900" y="2636838"/>
            <a:ext cx="3960813" cy="1368425"/>
            <a:chOff x="118" y="2459"/>
            <a:chExt cx="2590" cy="324"/>
          </a:xfrm>
        </p:grpSpPr>
        <p:pic>
          <p:nvPicPr>
            <p:cNvPr id="10241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Ремонт дорог в рамках иных непрограммных мероприятий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2022г. – 1800,0 тыс.руб.;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  </a:t>
              </a:r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102405" name="Скругленный прямоугольник 3"/>
          <p:cNvGrpSpPr>
            <a:grpSpLocks/>
          </p:cNvGrpSpPr>
          <p:nvPr/>
        </p:nvGrpSpPr>
        <p:grpSpPr bwMode="auto">
          <a:xfrm>
            <a:off x="539750" y="2349500"/>
            <a:ext cx="4032250" cy="2159000"/>
            <a:chOff x="118" y="2459"/>
            <a:chExt cx="2590" cy="324"/>
          </a:xfrm>
        </p:grpSpPr>
        <p:pic>
          <p:nvPicPr>
            <p:cNvPr id="10240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Обеспечение деятельности муниципального казенного учреждения  «Единая дежурно-диспетчерская служба Тейковского муниципального района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2022 </a:t>
              </a:r>
              <a:r>
                <a:rPr lang="ru-RU" altLang="ru-RU" sz="1600">
                  <a:latin typeface="Times New Roman" pitchFamily="18" charset="0"/>
                </a:rPr>
                <a:t>– </a:t>
              </a:r>
              <a:r>
                <a:rPr lang="ru-RU" altLang="ru-RU" sz="1600" b="1">
                  <a:latin typeface="Times New Roman" pitchFamily="18" charset="0"/>
                </a:rPr>
                <a:t>6607,1 </a:t>
              </a:r>
              <a:r>
                <a:rPr lang="ru-RU" altLang="ru-RU" sz="1600">
                  <a:latin typeface="Times New Roman" pitchFamily="18" charset="0"/>
                </a:rPr>
                <a:t>тыс.руб.; </a:t>
              </a:r>
              <a:r>
                <a:rPr lang="ru-RU" altLang="ru-RU" sz="1600" b="1">
                  <a:latin typeface="Times New Roman" pitchFamily="18" charset="0"/>
                </a:rPr>
                <a:t>2023 – 5252,4 тыс.руб.; 2024 – 5252,4 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2406" name="Скругленный прямоугольник 3"/>
          <p:cNvGrpSpPr>
            <a:grpSpLocks/>
          </p:cNvGrpSpPr>
          <p:nvPr/>
        </p:nvGrpSpPr>
        <p:grpSpPr bwMode="auto">
          <a:xfrm>
            <a:off x="539750" y="4581525"/>
            <a:ext cx="3965575" cy="2016125"/>
            <a:chOff x="118" y="2459"/>
            <a:chExt cx="2590" cy="324"/>
          </a:xfrm>
        </p:grpSpPr>
        <p:pic>
          <p:nvPicPr>
            <p:cNvPr id="10240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0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Предупреждение и ликвидация 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последствий чрезвычайных ситуаций и стихийных бедствий природного и техногенного характера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2022 г.-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1286,3 </a:t>
              </a:r>
              <a:r>
                <a:rPr lang="ru-RU" altLang="ru-RU" sz="1600">
                  <a:latin typeface="Times New Roman" pitchFamily="18" charset="0"/>
                </a:rPr>
                <a:t>тыс.руб., </a:t>
              </a:r>
              <a:r>
                <a:rPr lang="ru-RU" altLang="ru-RU" sz="1600" b="1">
                  <a:latin typeface="Times New Roman" pitchFamily="18" charset="0"/>
                </a:rPr>
                <a:t>2023 г. – 1286,0 тыс.руб.</a:t>
              </a:r>
              <a:endParaRPr lang="ru-RU" altLang="ru-RU" sz="14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426" name="Скругленный прямоугольник 3"/>
          <p:cNvGrpSpPr>
            <a:grpSpLocks/>
          </p:cNvGrpSpPr>
          <p:nvPr/>
        </p:nvGrpSpPr>
        <p:grpSpPr bwMode="auto">
          <a:xfrm>
            <a:off x="539750" y="476250"/>
            <a:ext cx="3965575" cy="1944688"/>
            <a:chOff x="118" y="2459"/>
            <a:chExt cx="2590" cy="324"/>
          </a:xfrm>
        </p:grpSpPr>
        <p:pic>
          <p:nvPicPr>
            <p:cNvPr id="10343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Организация дополнительного пенсионного обеспечения отдельных категорий граждан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г. -  2024 г. по 1516,4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ежегодно</a:t>
              </a:r>
              <a:endParaRPr lang="ru-RU" altLang="ru-RU" sz="16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</p:txBody>
        </p:sp>
      </p:grpSp>
      <p:sp>
        <p:nvSpPr>
          <p:cNvPr id="103427" name="Text Box 25"/>
          <p:cNvSpPr txBox="1">
            <a:spLocks noChangeArrowheads="1"/>
          </p:cNvSpPr>
          <p:nvPr/>
        </p:nvSpPr>
        <p:spPr bwMode="auto">
          <a:xfrm>
            <a:off x="4859338" y="1484313"/>
            <a:ext cx="3673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/>
              <a:t>.</a:t>
            </a:r>
          </a:p>
        </p:txBody>
      </p:sp>
      <p:grpSp>
        <p:nvGrpSpPr>
          <p:cNvPr id="103428" name="Скругленный прямоугольник 3"/>
          <p:cNvGrpSpPr>
            <a:grpSpLocks/>
          </p:cNvGrpSpPr>
          <p:nvPr/>
        </p:nvGrpSpPr>
        <p:grpSpPr bwMode="auto">
          <a:xfrm>
            <a:off x="4643438" y="2852738"/>
            <a:ext cx="4249737" cy="1800225"/>
            <a:chOff x="118" y="2459"/>
            <a:chExt cx="2590" cy="324"/>
          </a:xfrm>
        </p:grpSpPr>
        <p:pic>
          <p:nvPicPr>
            <p:cNvPr id="10342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Расходы на организацию и проведение</a:t>
              </a: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мероприятий, связанных с праздничными, </a:t>
              </a: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юбилейными и памятными датами,</a:t>
              </a:r>
            </a:p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совещания, семинары.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г.- 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290,5 </a:t>
              </a:r>
              <a:r>
                <a:rPr lang="ru-RU" altLang="ru-RU" sz="1400" b="1">
                  <a:latin typeface="Times New Roman" pitchFamily="18" charset="0"/>
                </a:rPr>
                <a:t>тыс.руб</a:t>
              </a:r>
              <a:r>
                <a:rPr lang="ru-RU" altLang="ru-RU" sz="1400">
                  <a:latin typeface="Times New Roman" pitchFamily="18" charset="0"/>
                </a:rPr>
                <a:t>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</a:t>
            </a:r>
          </a:p>
          <a:p>
            <a:pPr algn="ctr" eaLnBrk="1" hangingPunct="1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b="1" i="1">
                <a:latin typeface="Times New Roman" pitchFamily="18" charset="0"/>
                <a:cs typeface="Times New Roman" pitchFamily="18" charset="0"/>
              </a:rPr>
              <a:t>2022 год – 688,5 тыс.руб.</a:t>
            </a:r>
          </a:p>
          <a:p>
            <a:pPr algn="ctr" eaLnBrk="1" hangingPunct="1"/>
            <a:r>
              <a:rPr lang="ru-RU" b="1" i="1">
                <a:latin typeface="Times New Roman" pitchFamily="18" charset="0"/>
                <a:cs typeface="Times New Roman" pitchFamily="18" charset="0"/>
              </a:rPr>
              <a:t>2023 год – 688,5 тыс.руб.         2024 год – 688,5 тыс.руб.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450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800225"/>
            <a:chOff x="42" y="2454"/>
            <a:chExt cx="2681" cy="378"/>
          </a:xfrm>
        </p:grpSpPr>
        <p:pic>
          <p:nvPicPr>
            <p:cNvPr id="10445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5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Обеспечение функций Совета   Тейковского муниципального района</a:t>
              </a:r>
            </a:p>
            <a:p>
              <a:pPr algn="ctr" eaLnBrk="1" hangingPunct="1"/>
              <a:endParaRPr lang="ru-RU" altLang="ru-RU" sz="16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2022-2024 по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688,5 тыс.руб. ежегодно</a:t>
              </a: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Реализация полномочий Ивановской области на осуществление переданных органам местного самоуправления государственных полномочий Ивановской области</a:t>
            </a:r>
          </a:p>
          <a:p>
            <a:pPr algn="ctr" eaLnBrk="1" hangingPunct="1"/>
            <a:r>
              <a:rPr lang="ru-RU" b="1" i="1">
                <a:latin typeface="Times New Roman" pitchFamily="18" charset="0"/>
                <a:cs typeface="Times New Roman" pitchFamily="18" charset="0"/>
              </a:rPr>
              <a:t>2022 год – 265,3 тыс.руб.</a:t>
            </a:r>
          </a:p>
          <a:p>
            <a:pPr algn="ctr" eaLnBrk="1" hangingPunct="1"/>
            <a:r>
              <a:rPr lang="ru-RU" b="1" i="1">
                <a:latin typeface="Times New Roman" pitchFamily="18" charset="0"/>
                <a:cs typeface="Times New Roman" pitchFamily="18" charset="0"/>
              </a:rPr>
              <a:t>2023 год – 17,6 тыс.руб.         2024 год – 17,6 тыс.руб.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474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3095625"/>
            <a:chOff x="42" y="2454"/>
            <a:chExt cx="2681" cy="378"/>
          </a:xfrm>
        </p:grpSpPr>
        <p:pic>
          <p:nvPicPr>
            <p:cNvPr id="10548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отлову и содержанию безнадзорных животных</a:t>
              </a: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2022 </a:t>
              </a:r>
              <a:r>
                <a:rPr lang="ru-RU" altLang="ru-RU" sz="1400">
                  <a:latin typeface="Times New Roman" pitchFamily="18" charset="0"/>
                </a:rPr>
                <a:t>-  </a:t>
              </a:r>
              <a:r>
                <a:rPr lang="ru-RU" altLang="ru-RU" sz="1400" b="1">
                  <a:latin typeface="Times New Roman" pitchFamily="18" charset="0"/>
                </a:rPr>
                <a:t>31,0 тыс.руб.</a:t>
              </a:r>
              <a:r>
                <a:rPr lang="ru-RU" altLang="ru-RU" sz="1600" b="1">
                  <a:latin typeface="Times New Roman" pitchFamily="18" charset="0"/>
                </a:rPr>
                <a:t>; </a:t>
              </a:r>
              <a:r>
                <a:rPr lang="ru-RU" altLang="ru-RU" sz="1400" b="1">
                  <a:latin typeface="Times New Roman" pitchFamily="18" charset="0"/>
                </a:rPr>
                <a:t>2023-2024 по 11,3 тыс.руб. ежегодно</a:t>
              </a: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5475" name="Скругленный прямоугольник 11"/>
          <p:cNvGrpSpPr>
            <a:grpSpLocks/>
          </p:cNvGrpSpPr>
          <p:nvPr/>
        </p:nvGrpSpPr>
        <p:grpSpPr bwMode="auto">
          <a:xfrm>
            <a:off x="4643438" y="1484313"/>
            <a:ext cx="4324350" cy="2736850"/>
            <a:chOff x="2842" y="1632"/>
            <a:chExt cx="2707" cy="746"/>
          </a:xfrm>
        </p:grpSpPr>
        <p:pic>
          <p:nvPicPr>
            <p:cNvPr id="2" name="Скругленный прямоугольник 11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5480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/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содержанию сибиреязвенных скотомогильников</a:t>
              </a:r>
            </a:p>
            <a:p>
              <a:pPr algn="ctr" eaLnBrk="1" hangingPunct="1"/>
              <a:r>
                <a:rPr lang="ru-RU" altLang="ru-RU" sz="1600">
                  <a:latin typeface="Calibri" pitchFamily="34" charset="0"/>
                </a:rPr>
                <a:t>  </a:t>
              </a:r>
              <a:r>
                <a:rPr lang="ru-RU" altLang="ru-RU" sz="1400" b="1"/>
                <a:t>2022</a:t>
              </a:r>
              <a:r>
                <a:rPr lang="ru-RU" altLang="ru-RU" sz="1600" b="1">
                  <a:latin typeface="Calibri" pitchFamily="34" charset="0"/>
                </a:rPr>
                <a:t> – 228,1 тыс.руб.</a:t>
              </a:r>
            </a:p>
          </p:txBody>
        </p:sp>
      </p:grpSp>
      <p:grpSp>
        <p:nvGrpSpPr>
          <p:cNvPr id="105476" name="Скругленный прямоугольник 4"/>
          <p:cNvGrpSpPr>
            <a:grpSpLocks/>
          </p:cNvGrpSpPr>
          <p:nvPr/>
        </p:nvGrpSpPr>
        <p:grpSpPr bwMode="auto">
          <a:xfrm>
            <a:off x="250825" y="1341438"/>
            <a:ext cx="4103688" cy="1295400"/>
            <a:chOff x="40" y="1966"/>
            <a:chExt cx="2663" cy="380"/>
          </a:xfrm>
        </p:grpSpPr>
        <p:pic>
          <p:nvPicPr>
            <p:cNvPr id="105477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78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В сфере административных правонарушений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 – 6,2 тыс. руб.,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2023-2024 г.г. по  6,3 тыс.руб. </a:t>
              </a:r>
            </a:p>
          </p:txBody>
        </p:sp>
      </p:grpSp>
    </p:spTree>
  </p:cSld>
  <p:clrMapOvr>
    <a:masterClrMapping/>
  </p:clrMapOvr>
  <p:transition spd="slow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Реализация полномочий Российской Федерации</a:t>
            </a:r>
          </a:p>
          <a:p>
            <a:pPr algn="ctr" eaLnBrk="1" hangingPunct="1"/>
            <a:endParaRPr lang="ru-RU" altLang="ru-RU" b="1" i="1">
              <a:latin typeface="Times New Roman" pitchFamily="18" charset="0"/>
            </a:endParaRPr>
          </a:p>
          <a:p>
            <a:pPr algn="ctr" eaLnBrk="1" hangingPunct="1"/>
            <a:r>
              <a:rPr lang="ru-RU" altLang="ru-RU" b="1" i="1">
                <a:latin typeface="Times New Roman" pitchFamily="18" charset="0"/>
              </a:rPr>
              <a:t>2022 год – 11,0 тыс.руб.; 2023 – 0,6 тыс.руб.</a:t>
            </a:r>
          </a:p>
          <a:p>
            <a:pPr algn="ctr" eaLnBrk="1" hangingPunct="1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106498" name="Скругленный прямоугольник 5"/>
          <p:cNvGrpSpPr>
            <a:grpSpLocks/>
          </p:cNvGrpSpPr>
          <p:nvPr/>
        </p:nvGrpSpPr>
        <p:grpSpPr bwMode="auto">
          <a:xfrm>
            <a:off x="1331913" y="2060575"/>
            <a:ext cx="6769100" cy="1441450"/>
            <a:chOff x="84" y="1318"/>
            <a:chExt cx="2565" cy="390"/>
          </a:xfrm>
        </p:grpSpPr>
        <p:pic>
          <p:nvPicPr>
            <p:cNvPr id="10649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00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2022 г. – 11,0 тыс.руб.;2023 г. – 0,6 тыс.руб.</a:t>
              </a:r>
            </a:p>
            <a:p>
              <a:pPr algn="ctr" eaLnBrk="1" hangingPunct="1">
                <a:buFont typeface="Wingdings" pitchFamily="2" charset="2"/>
                <a:buNone/>
              </a:pPr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Муниципальный долг Тейковского муниципального района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/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Оценка на 01.01.2022 г. – 0,0 тыс.руб.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Прогноз на 01.01.2023 г. – 0,0 тыс.руб.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Прогноз на 01.01.2024г. – 0,0 тыс.руб.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Прогноз на 01.01.2025 г. – 0,0 тыс.руб.</a:t>
            </a:r>
            <a:br>
              <a:rPr lang="ru-RU" altLang="ru-RU" sz="1800" b="1">
                <a:latin typeface="Times New Roman" pitchFamily="18" charset="0"/>
              </a:rPr>
            </a:br>
            <a:endParaRPr lang="ru-RU" altLang="ru-RU" sz="1800" b="1">
              <a:latin typeface="Times New Roman" pitchFamily="18" charset="0"/>
            </a:endParaRPr>
          </a:p>
        </p:txBody>
      </p:sp>
      <p:sp>
        <p:nvSpPr>
          <p:cNvPr id="107522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14</a:t>
            </a:r>
          </a:p>
        </p:txBody>
      </p:sp>
      <p:sp>
        <p:nvSpPr>
          <p:cNvPr id="107523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параметры бюджета Тейковского муниципального </a:t>
            </a:r>
          </a:p>
          <a:p>
            <a:pPr algn="ctr" eaLnBrk="1" hangingPunct="1"/>
            <a:r>
              <a:rPr lang="ru-RU" altLang="ru-RU" sz="2000" b="1">
                <a:latin typeface="Times New Roman" pitchFamily="18" charset="0"/>
              </a:rPr>
              <a:t>  района  в 2022 год и плановый период 2023 и 2024  годов,      (тыс. руб.)</a:t>
            </a:r>
          </a:p>
        </p:txBody>
      </p:sp>
      <p:graphicFrame>
        <p:nvGraphicFramePr>
          <p:cNvPr id="16436" name="Group 52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785225" cy="5038725"/>
        </p:xfrm>
        <a:graphic>
          <a:graphicData uri="http://schemas.openxmlformats.org/drawingml/2006/table">
            <a:tbl>
              <a:tblPr/>
              <a:tblGrid>
                <a:gridCol w="3067050"/>
                <a:gridCol w="2008187"/>
                <a:gridCol w="2038350"/>
                <a:gridCol w="1671638"/>
              </a:tblGrid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2022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2024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233350,9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209383,2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200316,0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56211,6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55979,0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55587,0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перечисления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177139,3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153404,2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144729,0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233350,9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209383,2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197765,8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условно утвержденные расходы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3392,2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6331,0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дефицита (профицита) 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Контактная информация: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en-US" altLang="ru-RU" sz="1800" b="1">
                <a:latin typeface="Times New Roman" pitchFamily="18" charset="0"/>
              </a:rPr>
              <a:t/>
            </a:r>
            <a:br>
              <a:rPr lang="en-US" altLang="ru-RU" sz="1800" b="1">
                <a:latin typeface="Times New Roman" pitchFamily="18" charset="0"/>
              </a:rPr>
            </a:br>
            <a:r>
              <a:rPr lang="en-US" altLang="ru-RU" sz="1800" b="1">
                <a:latin typeface="Times New Roman" pitchFamily="18" charset="0"/>
              </a:rPr>
              <a:t/>
            </a:r>
            <a:br>
              <a:rPr lang="en-US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1. Начальник финансового отдела – 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8(49343) 2-17-04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2. Заместитель начальника финансового отдела –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8(49343) 2-20-78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3. Электронная почта: </a:t>
            </a:r>
            <a:r>
              <a:rPr lang="en-US" altLang="ru-RU" sz="1800" b="1">
                <a:latin typeface="Times New Roman" pitchFamily="18" charset="0"/>
              </a:rPr>
              <a:t>raifoteik@mail</a:t>
            </a:r>
            <a:r>
              <a:rPr lang="ru-RU" altLang="ru-RU" sz="1800" b="1">
                <a:latin typeface="Times New Roman" pitchFamily="18" charset="0"/>
              </a:rPr>
              <a:t>.</a:t>
            </a:r>
            <a:r>
              <a:rPr lang="en-US" altLang="ru-RU" sz="1800" b="1">
                <a:latin typeface="Times New Roman" pitchFamily="18" charset="0"/>
              </a:rPr>
              <a:t>ru</a:t>
            </a:r>
            <a:endParaRPr lang="ru-RU" altLang="ru-RU" sz="1800" b="1">
              <a:latin typeface="Times New Roman" pitchFamily="18" charset="0"/>
            </a:endParaRPr>
          </a:p>
        </p:txBody>
      </p:sp>
      <p:sp>
        <p:nvSpPr>
          <p:cNvPr id="108546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14</a:t>
            </a:r>
          </a:p>
        </p:txBody>
      </p:sp>
      <p:sp>
        <p:nvSpPr>
          <p:cNvPr id="108547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14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  <p:sp>
        <p:nvSpPr>
          <p:cNvPr id="10957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3860800"/>
            <a:ext cx="6400800" cy="175418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Тейковский муниципальный район»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2018 г .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Структура  доходов бюджета Тейковского муниципального района 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 за 2022-2024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36895" name="Object 31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p:oleObj spid="_x0000_s36895" name="Диаграмма" r:id="rId4" imgW="6096135" imgH="4067089" progId="MSGraph.Chart.8">
              <p:embed followColorScheme="full"/>
            </p:oleObj>
          </a:graphicData>
        </a:graphic>
      </p:graphicFrame>
      <p:sp>
        <p:nvSpPr>
          <p:cNvPr id="36900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/>
              <a:t>Проект 2022 г.</a:t>
            </a:r>
          </a:p>
          <a:p>
            <a:pPr algn="ctr" eaLnBrk="1" hangingPunct="1"/>
            <a:r>
              <a:rPr lang="ru-RU" sz="1400" b="1"/>
              <a:t>Всего доходов – 233,3 млн.руб.</a:t>
            </a:r>
          </a:p>
        </p:txBody>
      </p:sp>
      <p:sp>
        <p:nvSpPr>
          <p:cNvPr id="36901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177,1млн.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76,0%</a:t>
            </a:r>
          </a:p>
        </p:txBody>
      </p:sp>
      <p:sp>
        <p:nvSpPr>
          <p:cNvPr id="36902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</a:rPr>
              <a:t>47,0 млн.руб. 20,1%</a:t>
            </a:r>
          </a:p>
        </p:txBody>
      </p:sp>
      <p:sp>
        <p:nvSpPr>
          <p:cNvPr id="36903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9,2 млн. руб. 3,9%</a:t>
            </a:r>
          </a:p>
        </p:txBody>
      </p:sp>
      <p:graphicFrame>
        <p:nvGraphicFramePr>
          <p:cNvPr id="36896" name="Object 32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p:oleObj spid="_x0000_s36896" name="Диаграмма" r:id="rId5" imgW="6096135" imgH="4067089" progId="MSGraph.Chart.8">
              <p:embed followColorScheme="full"/>
            </p:oleObj>
          </a:graphicData>
        </a:graphic>
      </p:graphicFrame>
      <p:sp>
        <p:nvSpPr>
          <p:cNvPr id="36904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/>
              <a:t>Проект 2023 г.</a:t>
            </a:r>
          </a:p>
          <a:p>
            <a:pPr algn="ctr" eaLnBrk="1" hangingPunct="1"/>
            <a:r>
              <a:rPr lang="ru-RU" sz="1400" b="1"/>
              <a:t>Всего доходов – 209,4 млн.руб.</a:t>
            </a:r>
          </a:p>
        </p:txBody>
      </p:sp>
      <p:sp>
        <p:nvSpPr>
          <p:cNvPr id="36905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46,8 млн.руб. 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22,3%</a:t>
            </a:r>
          </a:p>
        </p:txBody>
      </p:sp>
      <p:sp>
        <p:nvSpPr>
          <p:cNvPr id="36906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153,4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73,3%</a:t>
            </a:r>
          </a:p>
        </p:txBody>
      </p:sp>
      <p:sp>
        <p:nvSpPr>
          <p:cNvPr id="36907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>
                <a:solidFill>
                  <a:schemeClr val="bg1"/>
                </a:solidFill>
              </a:rPr>
              <a:t>9,2 млн. руб. 4,4%</a:t>
            </a:r>
          </a:p>
        </p:txBody>
      </p:sp>
      <p:sp>
        <p:nvSpPr>
          <p:cNvPr id="36908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36897" name="Object 33"/>
          <p:cNvGraphicFramePr>
            <a:graphicFrameLocks noChangeAspect="1"/>
          </p:cNvGraphicFramePr>
          <p:nvPr/>
        </p:nvGraphicFramePr>
        <p:xfrm>
          <a:off x="1835150" y="2852738"/>
          <a:ext cx="6553200" cy="5218112"/>
        </p:xfrm>
        <a:graphic>
          <a:graphicData uri="http://schemas.openxmlformats.org/presentationml/2006/ole">
            <p:oleObj spid="_x0000_s36897" name="Диаграмма" r:id="rId6" imgW="6096135" imgH="4067089" progId="MSGraph.Chart.8">
              <p:embed followColorScheme="full"/>
            </p:oleObj>
          </a:graphicData>
        </a:graphic>
      </p:graphicFrame>
      <p:sp>
        <p:nvSpPr>
          <p:cNvPr id="36909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46,9 млн.руб. 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23,4%</a:t>
            </a:r>
          </a:p>
        </p:txBody>
      </p:sp>
      <p:sp>
        <p:nvSpPr>
          <p:cNvPr id="36910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144,7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72,3%</a:t>
            </a:r>
          </a:p>
        </p:txBody>
      </p:sp>
      <p:sp>
        <p:nvSpPr>
          <p:cNvPr id="36911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>
                <a:solidFill>
                  <a:schemeClr val="bg1"/>
                </a:solidFill>
              </a:rPr>
              <a:t>8,7 млн. руб. 4,3%</a:t>
            </a:r>
          </a:p>
        </p:txBody>
      </p:sp>
      <p:sp>
        <p:nvSpPr>
          <p:cNvPr id="36912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/>
              <a:t>Проект 2024 г.</a:t>
            </a:r>
          </a:p>
          <a:p>
            <a:pPr algn="ctr" eaLnBrk="1" hangingPunct="1"/>
            <a:r>
              <a:rPr lang="ru-RU" sz="1400" b="1"/>
              <a:t>Всего доходов – 200,3 млн.руб.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Структура  безвозмездных поступлений в бюджет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 Тейковского муниципального района 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 на 2022-2024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1744" name="Rectangle 5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/>
              <a:t>Проект 2022 г.</a:t>
            </a:r>
          </a:p>
          <a:p>
            <a:pPr algn="ctr" eaLnBrk="1" hangingPunct="1"/>
            <a:r>
              <a:rPr lang="ru-RU" sz="1400" b="1"/>
              <a:t>Всего – 177,1 млн.руб.</a:t>
            </a:r>
          </a:p>
        </p:txBody>
      </p:sp>
      <p:sp>
        <p:nvSpPr>
          <p:cNvPr id="71745" name="Rectangle 10"/>
          <p:cNvSpPr>
            <a:spLocks noChangeArrowheads="1"/>
          </p:cNvSpPr>
          <p:nvPr/>
        </p:nvSpPr>
        <p:spPr bwMode="auto">
          <a:xfrm>
            <a:off x="5795963" y="1268413"/>
            <a:ext cx="30241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/>
              <a:t>Проект 2023 г.</a:t>
            </a:r>
          </a:p>
          <a:p>
            <a:pPr algn="ctr" eaLnBrk="1" hangingPunct="1"/>
            <a:r>
              <a:rPr lang="ru-RU" sz="1400" b="1"/>
              <a:t>Всего – 153,4 млн.руб.</a:t>
            </a:r>
          </a:p>
        </p:txBody>
      </p:sp>
      <p:sp>
        <p:nvSpPr>
          <p:cNvPr id="71746" name="Rectangle 14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71702" name="Object 22"/>
          <p:cNvGraphicFramePr>
            <a:graphicFrameLocks noChangeAspect="1"/>
          </p:cNvGraphicFramePr>
          <p:nvPr/>
        </p:nvGraphicFramePr>
        <p:xfrm>
          <a:off x="1979613" y="3429000"/>
          <a:ext cx="6562725" cy="4518025"/>
        </p:xfrm>
        <a:graphic>
          <a:graphicData uri="http://schemas.openxmlformats.org/presentationml/2006/ole">
            <p:oleObj spid="_x0000_s71702" name="Диаграмма" r:id="rId4" imgW="6096135" imgH="4067089" progId="MSGraph.Chart.8">
              <p:embed followColorScheme="full"/>
            </p:oleObj>
          </a:graphicData>
        </a:graphic>
      </p:graphicFrame>
      <p:sp>
        <p:nvSpPr>
          <p:cNvPr id="71747" name="Rectangle 16"/>
          <p:cNvSpPr>
            <a:spLocks noChangeArrowheads="1"/>
          </p:cNvSpPr>
          <p:nvPr/>
        </p:nvSpPr>
        <p:spPr bwMode="auto">
          <a:xfrm>
            <a:off x="3276600" y="4797425"/>
            <a:ext cx="20875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0,3 млн.руб. 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0,2%</a:t>
            </a:r>
          </a:p>
        </p:txBody>
      </p:sp>
      <p:sp>
        <p:nvSpPr>
          <p:cNvPr id="71748" name="Rectangle 17"/>
          <p:cNvSpPr>
            <a:spLocks noChangeArrowheads="1"/>
          </p:cNvSpPr>
          <p:nvPr/>
        </p:nvSpPr>
        <p:spPr bwMode="auto">
          <a:xfrm>
            <a:off x="2268538" y="5013325"/>
            <a:ext cx="17287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70,7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48,9%</a:t>
            </a:r>
          </a:p>
        </p:txBody>
      </p:sp>
      <p:sp>
        <p:nvSpPr>
          <p:cNvPr id="71749" name="Rectangle 18"/>
          <p:cNvSpPr>
            <a:spLocks noChangeArrowheads="1"/>
          </p:cNvSpPr>
          <p:nvPr/>
        </p:nvSpPr>
        <p:spPr bwMode="auto">
          <a:xfrm>
            <a:off x="4932363" y="5013325"/>
            <a:ext cx="13700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>
                <a:solidFill>
                  <a:schemeClr val="bg1"/>
                </a:solidFill>
              </a:rPr>
              <a:t>73,7 млн. руб. 48%</a:t>
            </a:r>
          </a:p>
        </p:txBody>
      </p:sp>
      <p:sp>
        <p:nvSpPr>
          <p:cNvPr id="71750" name="Rectangle 19"/>
          <p:cNvSpPr>
            <a:spLocks noChangeArrowheads="1"/>
          </p:cNvSpPr>
          <p:nvPr/>
        </p:nvSpPr>
        <p:spPr bwMode="auto">
          <a:xfrm>
            <a:off x="2124075" y="4005263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/>
              <a:t>Проект 2024 г.</a:t>
            </a:r>
          </a:p>
          <a:p>
            <a:pPr algn="ctr" eaLnBrk="1" hangingPunct="1"/>
            <a:r>
              <a:rPr lang="ru-RU" sz="1400" b="1"/>
              <a:t>Всего доходов – 144,7 млн.руб.</a:t>
            </a:r>
          </a:p>
        </p:txBody>
      </p:sp>
      <p:graphicFrame>
        <p:nvGraphicFramePr>
          <p:cNvPr id="71703" name="Object 23"/>
          <p:cNvGraphicFramePr>
            <a:graphicFrameLocks noChangeAspect="1"/>
          </p:cNvGraphicFramePr>
          <p:nvPr/>
        </p:nvGraphicFramePr>
        <p:xfrm>
          <a:off x="4716463" y="1125538"/>
          <a:ext cx="4427537" cy="4105275"/>
        </p:xfrm>
        <a:graphic>
          <a:graphicData uri="http://schemas.openxmlformats.org/presentationml/2006/ole">
            <p:oleObj spid="_x0000_s71703" name="Диаграмма" r:id="rId5" imgW="6096135" imgH="4067089" progId="MSGraph.Chart.8">
              <p:embed followColorScheme="full"/>
            </p:oleObj>
          </a:graphicData>
        </a:graphic>
      </p:graphicFrame>
      <p:sp>
        <p:nvSpPr>
          <p:cNvPr id="71751" name="Rectangle 22"/>
          <p:cNvSpPr>
            <a:spLocks noChangeArrowheads="1"/>
          </p:cNvSpPr>
          <p:nvPr/>
        </p:nvSpPr>
        <p:spPr bwMode="auto">
          <a:xfrm>
            <a:off x="7235825" y="2708275"/>
            <a:ext cx="17097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73,7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48%</a:t>
            </a:r>
          </a:p>
        </p:txBody>
      </p:sp>
      <p:sp>
        <p:nvSpPr>
          <p:cNvPr id="71752" name="Rectangle 23"/>
          <p:cNvSpPr>
            <a:spLocks noChangeArrowheads="1"/>
          </p:cNvSpPr>
          <p:nvPr/>
        </p:nvSpPr>
        <p:spPr bwMode="auto">
          <a:xfrm>
            <a:off x="5148263" y="2349500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71,5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46,6%</a:t>
            </a:r>
          </a:p>
        </p:txBody>
      </p:sp>
      <p:sp>
        <p:nvSpPr>
          <p:cNvPr id="71753" name="Rectangle 24"/>
          <p:cNvSpPr>
            <a:spLocks noChangeArrowheads="1"/>
          </p:cNvSpPr>
          <p:nvPr/>
        </p:nvSpPr>
        <p:spPr bwMode="auto">
          <a:xfrm>
            <a:off x="5364163" y="1916113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200" b="1">
                <a:solidFill>
                  <a:schemeClr val="bg1"/>
                </a:solidFill>
              </a:rPr>
              <a:t>4,1 млн. руб.</a:t>
            </a:r>
          </a:p>
          <a:p>
            <a:pPr algn="ctr" eaLnBrk="1" hangingPunct="1"/>
            <a:r>
              <a:rPr lang="ru-RU" sz="1200" b="1">
                <a:solidFill>
                  <a:schemeClr val="bg1"/>
                </a:solidFill>
              </a:rPr>
              <a:t>2,7%</a:t>
            </a:r>
          </a:p>
        </p:txBody>
      </p:sp>
      <p:graphicFrame>
        <p:nvGraphicFramePr>
          <p:cNvPr id="71741" name="Object 61"/>
          <p:cNvGraphicFramePr>
            <a:graphicFrameLocks noChangeAspect="1"/>
          </p:cNvGraphicFramePr>
          <p:nvPr/>
        </p:nvGraphicFramePr>
        <p:xfrm>
          <a:off x="0" y="1125538"/>
          <a:ext cx="4427538" cy="3816350"/>
        </p:xfrm>
        <a:graphic>
          <a:graphicData uri="http://schemas.openxmlformats.org/presentationml/2006/ole">
            <p:oleObj spid="_x0000_s71741" name="Диаграмма" r:id="rId6" imgW="6096135" imgH="4067089" progId="MSGraph.Chart.8">
              <p:embed followColorScheme="full"/>
            </p:oleObj>
          </a:graphicData>
        </a:graphic>
      </p:graphicFrame>
      <p:sp>
        <p:nvSpPr>
          <p:cNvPr id="71754" name="Text Box 8"/>
          <p:cNvSpPr txBox="1">
            <a:spLocks noChangeArrowheads="1"/>
          </p:cNvSpPr>
          <p:nvPr/>
        </p:nvSpPr>
        <p:spPr bwMode="auto">
          <a:xfrm>
            <a:off x="6732588" y="1989138"/>
            <a:ext cx="17287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4,1 млн. руб. 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2,7%</a:t>
            </a:r>
          </a:p>
        </p:txBody>
      </p:sp>
      <p:sp>
        <p:nvSpPr>
          <p:cNvPr id="71755" name="Text Box 6"/>
          <p:cNvSpPr txBox="1">
            <a:spLocks noChangeArrowheads="1"/>
          </p:cNvSpPr>
          <p:nvPr/>
        </p:nvSpPr>
        <p:spPr bwMode="auto">
          <a:xfrm>
            <a:off x="2339975" y="2852738"/>
            <a:ext cx="1703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81,5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46%</a:t>
            </a:r>
          </a:p>
        </p:txBody>
      </p:sp>
      <p:sp>
        <p:nvSpPr>
          <p:cNvPr id="71756" name="Text Box 6"/>
          <p:cNvSpPr txBox="1">
            <a:spLocks noChangeArrowheads="1"/>
          </p:cNvSpPr>
          <p:nvPr/>
        </p:nvSpPr>
        <p:spPr bwMode="auto">
          <a:xfrm>
            <a:off x="250825" y="2781300"/>
            <a:ext cx="1703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78,2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44,2%</a:t>
            </a:r>
          </a:p>
        </p:txBody>
      </p:sp>
      <p:sp>
        <p:nvSpPr>
          <p:cNvPr id="71757" name="Text Box 6"/>
          <p:cNvSpPr txBox="1">
            <a:spLocks noChangeArrowheads="1"/>
          </p:cNvSpPr>
          <p:nvPr/>
        </p:nvSpPr>
        <p:spPr bwMode="auto">
          <a:xfrm>
            <a:off x="539750" y="2060575"/>
            <a:ext cx="15589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13,3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7,5%</a:t>
            </a:r>
          </a:p>
        </p:txBody>
      </p:sp>
      <p:sp>
        <p:nvSpPr>
          <p:cNvPr id="71758" name="Text Box 6"/>
          <p:cNvSpPr txBox="1">
            <a:spLocks noChangeArrowheads="1"/>
          </p:cNvSpPr>
          <p:nvPr/>
        </p:nvSpPr>
        <p:spPr bwMode="auto">
          <a:xfrm>
            <a:off x="1692275" y="2205038"/>
            <a:ext cx="1703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4,1 млн. руб.</a:t>
            </a:r>
          </a:p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2,3%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Налоговые и неналоговые доходы  бюджета Тейковского муниципального района по видам доходов, тыс. рублей</a:t>
            </a:r>
          </a:p>
        </p:txBody>
      </p:sp>
      <p:graphicFrame>
        <p:nvGraphicFramePr>
          <p:cNvPr id="73837" name="Group 109"/>
          <p:cNvGraphicFramePr>
            <a:graphicFrameLocks noGrp="1"/>
          </p:cNvGraphicFramePr>
          <p:nvPr/>
        </p:nvGraphicFramePr>
        <p:xfrm>
          <a:off x="395288" y="1052513"/>
          <a:ext cx="8497887" cy="5738812"/>
        </p:xfrm>
        <a:graphic>
          <a:graphicData uri="http://schemas.openxmlformats.org/drawingml/2006/table">
            <a:tbl>
              <a:tblPr/>
              <a:tblGrid>
                <a:gridCol w="576262"/>
                <a:gridCol w="2997200"/>
                <a:gridCol w="1641475"/>
                <a:gridCol w="1641475"/>
                <a:gridCol w="16414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 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2024 го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46958,4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46833,4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46875,5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37289,5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37169,5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37049,5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7555,5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7705,4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1556,4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1408,4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1420,7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9253,3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9145,5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8711,4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4317,9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4253,0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4028,8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1154,7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1200,9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1248,1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1897,4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1897,4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1897,4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1856,9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1767,8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56211,6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55979,0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55587,0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46" name="Group 7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192587"/>
        </p:xfrm>
        <a:graphic>
          <a:graphicData uri="http://schemas.openxmlformats.org/drawingml/2006/table">
            <a:tbl>
              <a:tblPr/>
              <a:tblGrid>
                <a:gridCol w="3282950"/>
                <a:gridCol w="1839913"/>
                <a:gridCol w="1681162"/>
                <a:gridCol w="14414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2022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2024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233350,9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209383,2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200316,0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28809,9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28345,3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27252,2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7893,4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6538,4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5252,4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17245,4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9806,9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9756,7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  ЖКХ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10268,6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9909,3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9087,3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151993,4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138374,0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130327,5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 Культура и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12273,6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8952,6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8952,6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4336,6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3534,5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2826,3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   Физическая культура и спорт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Условно утвержденные расходы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3392,2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6331,0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44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Расходы  бюджета Тейковского муниципального района </a:t>
            </a:r>
          </a:p>
          <a:p>
            <a:pPr algn="ctr" eaLnBrk="1" hangingPunct="1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по функциональной   направленности,    на 2022-2024 годы     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Arial" charset="0"/>
              </a:rPr>
              <a:t>Планирование бюджетных ассигнований на 2022 год и плановый период 2023-2024 г.г. по разделу 0100 «Общегосударственные вопросы»</a:t>
            </a:r>
          </a:p>
        </p:txBody>
      </p:sp>
      <p:sp>
        <p:nvSpPr>
          <p:cNvPr id="76802" name="AutoShape 7"/>
          <p:cNvSpPr>
            <a:spLocks noChangeArrowheads="1"/>
          </p:cNvSpPr>
          <p:nvPr/>
        </p:nvSpPr>
        <p:spPr bwMode="auto">
          <a:xfrm>
            <a:off x="179388" y="2276475"/>
            <a:ext cx="2736850" cy="424973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977,9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администрации- 17384,5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финансовых органов – 3445,8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Резервные фонды – 5200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вопросы – 2185,4 тыс.руб.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3" name="AutoShape 8"/>
          <p:cNvSpPr>
            <a:spLocks noChangeArrowheads="1"/>
          </p:cNvSpPr>
          <p:nvPr/>
        </p:nvSpPr>
        <p:spPr bwMode="auto">
          <a:xfrm>
            <a:off x="323850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2022 год- 28809,9 т.р. </a:t>
            </a:r>
          </a:p>
        </p:txBody>
      </p:sp>
      <p:sp>
        <p:nvSpPr>
          <p:cNvPr id="76804" name="AutoShape 12"/>
          <p:cNvSpPr>
            <a:spLocks noChangeArrowheads="1"/>
          </p:cNvSpPr>
          <p:nvPr/>
        </p:nvSpPr>
        <p:spPr bwMode="auto">
          <a:xfrm>
            <a:off x="6372225" y="1412875"/>
            <a:ext cx="2519363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2024 год- 27252,2 т.р.</a:t>
            </a:r>
          </a:p>
        </p:txBody>
      </p:sp>
      <p:sp>
        <p:nvSpPr>
          <p:cNvPr id="76805" name="AutoShape 13"/>
          <p:cNvSpPr>
            <a:spLocks noChangeArrowheads="1"/>
          </p:cNvSpPr>
          <p:nvPr/>
        </p:nvSpPr>
        <p:spPr bwMode="auto">
          <a:xfrm>
            <a:off x="3348038" y="1412875"/>
            <a:ext cx="2519362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/>
              <a:t>2023 год- 28345,3 т.р.</a:t>
            </a:r>
          </a:p>
        </p:txBody>
      </p:sp>
      <p:sp>
        <p:nvSpPr>
          <p:cNvPr id="76806" name="AutoShape 16"/>
          <p:cNvSpPr>
            <a:spLocks noChangeArrowheads="1"/>
          </p:cNvSpPr>
          <p:nvPr/>
        </p:nvSpPr>
        <p:spPr bwMode="auto">
          <a:xfrm>
            <a:off x="3203575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1575,8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688,5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администрации- 17469,4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Судебная система – 0,6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финансовых органов – 4120,9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Резервные фонды – 853,9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вопросы – 3636,2 тыс.руб.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</p:txBody>
      </p:sp>
      <p:sp>
        <p:nvSpPr>
          <p:cNvPr id="76807" name="AutoShape 17"/>
          <p:cNvSpPr>
            <a:spLocks noChangeArrowheads="1"/>
          </p:cNvSpPr>
          <p:nvPr/>
        </p:nvSpPr>
        <p:spPr bwMode="auto">
          <a:xfrm>
            <a:off x="179388" y="2060575"/>
            <a:ext cx="2736850" cy="45370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1575,8тыс.руб.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688,5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администрации- 17528,1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Tx/>
              <a:buChar char="-"/>
            </a:pPr>
            <a:r>
              <a:rPr lang="ru-RU" sz="1200"/>
              <a:t> Судебная система – 11,0 тыс.руб.</a:t>
            </a:r>
          </a:p>
          <a:p>
            <a:pPr eaLnBrk="1" hangingPunct="1"/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финансовых органов – 4120,9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Резервные фонды – 958,9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тыс.руб.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вопросы – 3926,7 тыс.руб.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8" name="AutoShape 18"/>
          <p:cNvSpPr>
            <a:spLocks noChangeArrowheads="1"/>
          </p:cNvSpPr>
          <p:nvPr/>
        </p:nvSpPr>
        <p:spPr bwMode="auto">
          <a:xfrm>
            <a:off x="6227763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1575,8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688,5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администрации- 17469,4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- Судебная система – 0,0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финансовых органов – 4120,9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Резервные фонды – 961,3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вопросы – 2436,3 тыс.руб.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11034</TotalTime>
  <Words>3149</Words>
  <Application>Microsoft Office PowerPoint</Application>
  <PresentationFormat>Экран (4:3)</PresentationFormat>
  <Paragraphs>906</Paragraphs>
  <Slides>41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7" baseType="lpstr">
      <vt:lpstr>Times New Roman</vt:lpstr>
      <vt:lpstr>Arial</vt:lpstr>
      <vt:lpstr>Calibri</vt:lpstr>
      <vt:lpstr>Wingdings</vt:lpstr>
      <vt:lpstr>Тема Office</vt:lpstr>
      <vt:lpstr>Диаграмма</vt:lpstr>
      <vt:lpstr>БЮДЖЕТ ДЛЯ ГРАЖДАН   Проект бюджета Тейковского муниципального района на 2022 год и плановый период  2023-2024 годов</vt:lpstr>
      <vt:lpstr>Проект бюджета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vt:lpstr>
      <vt:lpstr>Слайд 3</vt:lpstr>
      <vt:lpstr>Слайд 4</vt:lpstr>
      <vt:lpstr>Структура  доходов бюджета Тейковского муниципального района   за 2022-2024 г.г.</vt:lpstr>
      <vt:lpstr>Структура  безвозмездных поступлений в бюджет  Тейковского муниципального района   на 2022-2024 г.г.</vt:lpstr>
      <vt:lpstr>Налоговые и неналоговые доходы  бюджета Тейковского муниципального района по видам доходов, тыс. рублей</vt:lpstr>
      <vt:lpstr>Слайд 8</vt:lpstr>
      <vt:lpstr>Планирование бюджетных ассигнований на 2022 год и плановый период 2023-2024 г.г. по разделу 0100 «Общегосударственные вопросы»</vt:lpstr>
      <vt:lpstr>Планирование бюджетных ассигнований на 2022 год и плановый период 2023-2024 г.г. по разделу 0300 «Национальная безопасность и правоохранительная деятельность»</vt:lpstr>
      <vt:lpstr>Планирование бюджетных ассигнований на 2022 год и плановый период 2023-2024 г.г. по разделу 0400 «Национальная экономика»</vt:lpstr>
      <vt:lpstr>Планирование бюджетных ассигнований на 2022 год и плановый период 2023-2024 г.г. по разделу 0500 «Жилищно-коммунальное хозяйство»</vt:lpstr>
      <vt:lpstr>Планирование бюджетных ассигнований на 2022 год и плановый период 2023-2024 г.г. по разделу 0700 «Образование»</vt:lpstr>
      <vt:lpstr>Планирование бюджетных ассигнований на 2022 год и плановый период 2023-2024 г.г. по разделу 0800 «Культура, кинематография»</vt:lpstr>
      <vt:lpstr>Планирование бюджетных ассигнований на 2022 год и плановый период 2023-2024 г.г. по разделу 1000 «Социальная политика»</vt:lpstr>
      <vt:lpstr>Планирование бюджетных ассигнований на 2022 год и плановый период 2023-2024 г.г. по разделу 1100 «Физическая культура и спорт»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Муниципальный долг Тейковского муниципального района  Оценка на 01.01.2022 г. – 0,0 тыс.руб. Прогноз на 01.01.2023 г. – 0,0 тыс.руб. Прогноз на 01.01.2024г. – 0,0 тыс.руб. Прогноз на 01.01.2025 г. – 0,0 тыс.руб. </vt:lpstr>
      <vt:lpstr>Контактная информация:   1. Начальник финансового отдела –  8(49343) 2-17-04 2. Заместитель начальника финансового отдела – 8(49343) 2-20-78 3. Электронная почта: raifoteik@mail.ru</vt:lpstr>
      <vt:lpstr> 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Райфинотдел</cp:lastModifiedBy>
  <cp:revision>204</cp:revision>
  <dcterms:created xsi:type="dcterms:W3CDTF">2016-05-10T06:05:12Z</dcterms:created>
  <dcterms:modified xsi:type="dcterms:W3CDTF">2021-11-23T08:03:21Z</dcterms:modified>
</cp:coreProperties>
</file>