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  <p:sldMasterId id="2147483716" r:id="rId2"/>
    <p:sldMasterId id="2147483717" r:id="rId3"/>
  </p:sldMasterIdLst>
  <p:notesMasterIdLst>
    <p:notesMasterId r:id="rId39"/>
  </p:notesMasterIdLst>
  <p:sldIdLst>
    <p:sldId id="257" r:id="rId4"/>
    <p:sldId id="315" r:id="rId5"/>
    <p:sldId id="299" r:id="rId6"/>
    <p:sldId id="273" r:id="rId7"/>
    <p:sldId id="278" r:id="rId8"/>
    <p:sldId id="330" r:id="rId9"/>
    <p:sldId id="275" r:id="rId10"/>
    <p:sldId id="314" r:id="rId11"/>
    <p:sldId id="264" r:id="rId12"/>
    <p:sldId id="317" r:id="rId13"/>
    <p:sldId id="331" r:id="rId14"/>
    <p:sldId id="318" r:id="rId15"/>
    <p:sldId id="319" r:id="rId16"/>
    <p:sldId id="320" r:id="rId17"/>
    <p:sldId id="324" r:id="rId18"/>
    <p:sldId id="322" r:id="rId19"/>
    <p:sldId id="323" r:id="rId20"/>
    <p:sldId id="335" r:id="rId21"/>
    <p:sldId id="332" r:id="rId22"/>
    <p:sldId id="326" r:id="rId23"/>
    <p:sldId id="327" r:id="rId24"/>
    <p:sldId id="328" r:id="rId25"/>
    <p:sldId id="329" r:id="rId26"/>
    <p:sldId id="333" r:id="rId27"/>
    <p:sldId id="334" r:id="rId28"/>
    <p:sldId id="336" r:id="rId29"/>
    <p:sldId id="338" r:id="rId30"/>
    <p:sldId id="271" r:id="rId31"/>
    <p:sldId id="296" r:id="rId32"/>
    <p:sldId id="297" r:id="rId33"/>
    <p:sldId id="298" r:id="rId34"/>
    <p:sldId id="337" r:id="rId35"/>
    <p:sldId id="281" r:id="rId36"/>
    <p:sldId id="313" r:id="rId37"/>
    <p:sldId id="272" r:id="rId3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0000"/>
    <a:srgbClr val="40CCBF"/>
  </p:clrMru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597" autoAdjust="0"/>
    <p:restoredTop sz="94686" autoAdjust="0"/>
  </p:normalViewPr>
  <p:slideViewPr>
    <p:cSldViewPr>
      <p:cViewPr varScale="1">
        <p:scale>
          <a:sx n="76" d="100"/>
          <a:sy n="76" d="100"/>
        </p:scale>
        <p:origin x="-1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effectLst/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effectLst/>
                <a:latin typeface="+mn-lt"/>
                <a:cs typeface="+mn-cs"/>
              </a:defRPr>
            </a:lvl1pPr>
          </a:lstStyle>
          <a:p>
            <a:pPr>
              <a:defRPr/>
            </a:pPr>
            <a:fld id="{86BC40CF-8CD2-42FD-8184-59BDCF6EAD06}" type="datetimeFigureOut">
              <a:rPr lang="ru-RU"/>
              <a:pPr>
                <a:defRPr/>
              </a:pPr>
              <a:t>09.04.2021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effectLst/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effectLst/>
                <a:latin typeface="+mn-lt"/>
                <a:cs typeface="+mn-cs"/>
              </a:defRPr>
            </a:lvl1pPr>
          </a:lstStyle>
          <a:p>
            <a:pPr>
              <a:defRPr/>
            </a:pPr>
            <a:fld id="{15565E21-C01D-43F7-9DC9-ABD5DE996F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9459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3D40271B-CAA4-4C7E-A1F9-1DA1A79C40A5}" type="slidenum">
              <a:rPr lang="ru-RU" altLang="ru-RU" sz="1200">
                <a:effectLst/>
                <a:latin typeface="+mn-lt"/>
              </a:rPr>
              <a:pPr algn="r">
                <a:defRPr/>
              </a:pPr>
              <a:t>5</a:t>
            </a:fld>
            <a:endParaRPr lang="ru-RU" altLang="ru-RU" sz="1200">
              <a:effectLst/>
              <a:latin typeface="+mn-lt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ru-RU" alt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ru-RU" alt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ru-RU" alt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ru-RU" alt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effectLst/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/>
              <a:ahLst/>
              <a:cxnLst>
                <a:cxn ang="0">
                  <a:pos x="580" y="1043"/>
                </a:cxn>
                <a:cxn ang="0">
                  <a:pos x="544" y="683"/>
                </a:cxn>
                <a:cxn ang="0">
                  <a:pos x="670" y="395"/>
                </a:cxn>
                <a:cxn ang="0">
                  <a:pos x="927" y="587"/>
                </a:cxn>
                <a:cxn ang="0">
                  <a:pos x="1214" y="869"/>
                </a:cxn>
                <a:cxn ang="0">
                  <a:pos x="1483" y="1109"/>
                </a:cxn>
                <a:cxn ang="0">
                  <a:pos x="1800" y="1360"/>
                </a:cxn>
                <a:cxn ang="0">
                  <a:pos x="1883" y="1414"/>
                </a:cxn>
                <a:cxn ang="0">
                  <a:pos x="1836" y="1354"/>
                </a:cxn>
                <a:cxn ang="0">
                  <a:pos x="1411" y="1001"/>
                </a:cxn>
                <a:cxn ang="0">
                  <a:pos x="1088" y="683"/>
                </a:cxn>
                <a:cxn ang="0">
                  <a:pos x="723" y="329"/>
                </a:cxn>
                <a:cxn ang="0">
                  <a:pos x="999" y="311"/>
                </a:cxn>
                <a:cxn ang="0">
                  <a:pos x="1286" y="317"/>
                </a:cxn>
                <a:cxn ang="0">
                  <a:pos x="1614" y="269"/>
                </a:cxn>
                <a:cxn ang="0">
                  <a:pos x="2123" y="197"/>
                </a:cxn>
                <a:cxn ang="0">
                  <a:pos x="2075" y="173"/>
                </a:cxn>
                <a:cxn ang="0">
                  <a:pos x="1543" y="257"/>
                </a:cxn>
                <a:cxn ang="0">
                  <a:pos x="1208" y="275"/>
                </a:cxn>
                <a:cxn ang="0">
                  <a:pos x="759" y="257"/>
                </a:cxn>
                <a:cxn ang="0">
                  <a:pos x="819" y="227"/>
                </a:cxn>
                <a:cxn ang="0">
                  <a:pos x="1142" y="0"/>
                </a:cxn>
                <a:cxn ang="0">
                  <a:pos x="1088" y="30"/>
                </a:cxn>
                <a:cxn ang="0">
                  <a:pos x="1010" y="84"/>
                </a:cxn>
                <a:cxn ang="0">
                  <a:pos x="855" y="191"/>
                </a:cxn>
                <a:cxn ang="0">
                  <a:pos x="670" y="281"/>
                </a:cxn>
                <a:cxn ang="0">
                  <a:pos x="634" y="359"/>
                </a:cxn>
                <a:cxn ang="0">
                  <a:pos x="305" y="587"/>
                </a:cxn>
                <a:cxn ang="0">
                  <a:pos x="0" y="725"/>
                </a:cxn>
                <a:cxn ang="0">
                  <a:pos x="0" y="731"/>
                </a:cxn>
                <a:cxn ang="0">
                  <a:pos x="0" y="767"/>
                </a:cxn>
                <a:cxn ang="0">
                  <a:pos x="299" y="635"/>
                </a:cxn>
                <a:cxn ang="0">
                  <a:pos x="592" y="431"/>
                </a:cxn>
                <a:cxn ang="0">
                  <a:pos x="508" y="671"/>
                </a:cxn>
                <a:cxn ang="0">
                  <a:pos x="526" y="995"/>
                </a:cxn>
                <a:cxn ang="0">
                  <a:pos x="460" y="1168"/>
                </a:cxn>
                <a:cxn ang="0">
                  <a:pos x="329" y="1480"/>
                </a:cxn>
                <a:cxn ang="0">
                  <a:pos x="323" y="1696"/>
                </a:cxn>
                <a:cxn ang="0">
                  <a:pos x="329" y="1696"/>
                </a:cxn>
                <a:cxn ang="0">
                  <a:pos x="347" y="1552"/>
                </a:cxn>
                <a:cxn ang="0">
                  <a:pos x="580" y="1043"/>
                </a:cxn>
                <a:cxn ang="0">
                  <a:pos x="580" y="104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effectLst/>
              </a:endParaRPr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/>
              <a:ahLst/>
              <a:cxnLst>
                <a:cxn ang="0">
                  <a:pos x="3338" y="288"/>
                </a:cxn>
                <a:cxn ang="0">
                  <a:pos x="3194" y="258"/>
                </a:cxn>
                <a:cxn ang="0">
                  <a:pos x="2816" y="234"/>
                </a:cxn>
                <a:cxn ang="0">
                  <a:pos x="2330" y="306"/>
                </a:cxn>
                <a:cxn ang="0">
                  <a:pos x="2372" y="258"/>
                </a:cxn>
                <a:cxn ang="0">
                  <a:pos x="2624" y="132"/>
                </a:cxn>
                <a:cxn ang="0">
                  <a:pos x="2707" y="24"/>
                </a:cxn>
                <a:cxn ang="0">
                  <a:pos x="2642" y="12"/>
                </a:cxn>
                <a:cxn ang="0">
                  <a:pos x="2515" y="54"/>
                </a:cxn>
                <a:cxn ang="0">
                  <a:pos x="2324" y="66"/>
                </a:cxn>
                <a:cxn ang="0">
                  <a:pos x="2101" y="90"/>
                </a:cxn>
                <a:cxn ang="0">
                  <a:pos x="1855" y="228"/>
                </a:cxn>
                <a:cxn ang="0">
                  <a:pos x="1591" y="337"/>
                </a:cxn>
                <a:cxn ang="0">
                  <a:pos x="1459" y="379"/>
                </a:cxn>
                <a:cxn ang="0">
                  <a:pos x="1417" y="361"/>
                </a:cxn>
                <a:cxn ang="0">
                  <a:pos x="1363" y="331"/>
                </a:cxn>
                <a:cxn ang="0">
                  <a:pos x="1344" y="312"/>
                </a:cxn>
                <a:cxn ang="0">
                  <a:pos x="1290" y="288"/>
                </a:cxn>
                <a:cxn ang="0">
                  <a:pos x="1230" y="252"/>
                </a:cxn>
                <a:cxn ang="0">
                  <a:pos x="1119" y="227"/>
                </a:cxn>
                <a:cxn ang="0">
                  <a:pos x="1320" y="438"/>
                </a:cxn>
                <a:cxn ang="0">
                  <a:pos x="960" y="558"/>
                </a:cxn>
                <a:cxn ang="0">
                  <a:pos x="474" y="630"/>
                </a:cxn>
                <a:cxn ang="0">
                  <a:pos x="132" y="781"/>
                </a:cxn>
                <a:cxn ang="0">
                  <a:pos x="234" y="847"/>
                </a:cxn>
                <a:cxn ang="0">
                  <a:pos x="925" y="739"/>
                </a:cxn>
                <a:cxn ang="0">
                  <a:pos x="637" y="925"/>
                </a:cxn>
                <a:cxn ang="0">
                  <a:pos x="1405" y="943"/>
                </a:cxn>
                <a:cxn ang="0">
                  <a:pos x="1447" y="943"/>
                </a:cxn>
                <a:cxn ang="0">
                  <a:pos x="2888" y="859"/>
                </a:cxn>
                <a:cxn ang="0">
                  <a:pos x="2582" y="708"/>
                </a:cxn>
                <a:cxn ang="0">
                  <a:pos x="2299" y="606"/>
                </a:cxn>
                <a:cxn ang="0">
                  <a:pos x="2606" y="588"/>
                </a:cxn>
                <a:cxn ang="0">
                  <a:pos x="3001" y="582"/>
                </a:cxn>
                <a:cxn ang="0">
                  <a:pos x="3452" y="438"/>
                </a:cxn>
                <a:cxn ang="0">
                  <a:pos x="3668" y="312"/>
                </a:cxn>
                <a:cxn ang="0">
                  <a:pos x="3482" y="300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effectLst/>
              </a:endParaRPr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/>
              <a:ahLst/>
              <a:cxnLst>
                <a:cxn ang="0">
                  <a:pos x="323" y="1186"/>
                </a:cxn>
                <a:cxn ang="0">
                  <a:pos x="490" y="1192"/>
                </a:cxn>
                <a:cxn ang="0">
                  <a:pos x="580" y="1150"/>
                </a:cxn>
                <a:cxn ang="0">
                  <a:pos x="813" y="1085"/>
                </a:cxn>
                <a:cxn ang="0">
                  <a:pos x="933" y="1055"/>
                </a:cxn>
                <a:cxn ang="0">
                  <a:pos x="759" y="989"/>
                </a:cxn>
                <a:cxn ang="0">
                  <a:pos x="556" y="953"/>
                </a:cxn>
                <a:cxn ang="0">
                  <a:pos x="197" y="971"/>
                </a:cxn>
                <a:cxn ang="0">
                  <a:pos x="299" y="893"/>
                </a:cxn>
                <a:cxn ang="0">
                  <a:pos x="496" y="803"/>
                </a:cxn>
                <a:cxn ang="0">
                  <a:pos x="694" y="671"/>
                </a:cxn>
                <a:cxn ang="0">
                  <a:pos x="700" y="671"/>
                </a:cxn>
                <a:cxn ang="0">
                  <a:pos x="712" y="665"/>
                </a:cxn>
                <a:cxn ang="0">
                  <a:pos x="753" y="647"/>
                </a:cxn>
                <a:cxn ang="0">
                  <a:pos x="777" y="641"/>
                </a:cxn>
                <a:cxn ang="0">
                  <a:pos x="789" y="629"/>
                </a:cxn>
                <a:cxn ang="0">
                  <a:pos x="795" y="617"/>
                </a:cxn>
                <a:cxn ang="0">
                  <a:pos x="789" y="611"/>
                </a:cxn>
                <a:cxn ang="0">
                  <a:pos x="783" y="599"/>
                </a:cxn>
                <a:cxn ang="0">
                  <a:pos x="783" y="575"/>
                </a:cxn>
                <a:cxn ang="0">
                  <a:pos x="795" y="545"/>
                </a:cxn>
                <a:cxn ang="0">
                  <a:pos x="807" y="515"/>
                </a:cxn>
                <a:cxn ang="0">
                  <a:pos x="825" y="485"/>
                </a:cxn>
                <a:cxn ang="0">
                  <a:pos x="837" y="455"/>
                </a:cxn>
                <a:cxn ang="0">
                  <a:pos x="843" y="437"/>
                </a:cxn>
                <a:cxn ang="0">
                  <a:pos x="849" y="431"/>
                </a:cxn>
                <a:cxn ang="0">
                  <a:pos x="849" y="347"/>
                </a:cxn>
                <a:cxn ang="0">
                  <a:pos x="849" y="341"/>
                </a:cxn>
                <a:cxn ang="0">
                  <a:pos x="855" y="335"/>
                </a:cxn>
                <a:cxn ang="0">
                  <a:pos x="873" y="305"/>
                </a:cxn>
                <a:cxn ang="0">
                  <a:pos x="885" y="269"/>
                </a:cxn>
                <a:cxn ang="0">
                  <a:pos x="897" y="239"/>
                </a:cxn>
                <a:cxn ang="0">
                  <a:pos x="903" y="227"/>
                </a:cxn>
                <a:cxn ang="0">
                  <a:pos x="909" y="215"/>
                </a:cxn>
                <a:cxn ang="0">
                  <a:pos x="927" y="173"/>
                </a:cxn>
                <a:cxn ang="0">
                  <a:pos x="945" y="137"/>
                </a:cxn>
                <a:cxn ang="0">
                  <a:pos x="951" y="125"/>
                </a:cxn>
                <a:cxn ang="0">
                  <a:pos x="951" y="119"/>
                </a:cxn>
                <a:cxn ang="0">
                  <a:pos x="969" y="0"/>
                </a:cxn>
                <a:cxn ang="0">
                  <a:pos x="945" y="47"/>
                </a:cxn>
                <a:cxn ang="0">
                  <a:pos x="783" y="113"/>
                </a:cxn>
                <a:cxn ang="0">
                  <a:pos x="706" y="161"/>
                </a:cxn>
                <a:cxn ang="0">
                  <a:pos x="460" y="233"/>
                </a:cxn>
                <a:cxn ang="0">
                  <a:pos x="281" y="287"/>
                </a:cxn>
                <a:cxn ang="0">
                  <a:pos x="173" y="293"/>
                </a:cxn>
                <a:cxn ang="0">
                  <a:pos x="12" y="485"/>
                </a:cxn>
                <a:cxn ang="0">
                  <a:pos x="0" y="509"/>
                </a:cxn>
                <a:cxn ang="0">
                  <a:pos x="0" y="1186"/>
                </a:cxn>
                <a:cxn ang="0">
                  <a:pos x="96" y="1180"/>
                </a:cxn>
                <a:cxn ang="0">
                  <a:pos x="323" y="1186"/>
                </a:cxn>
                <a:cxn ang="0">
                  <a:pos x="323" y="1186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effectLst/>
              </a:endParaRPr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/>
              <a:ahLst/>
              <a:cxnLst>
                <a:cxn ang="0">
                  <a:pos x="859" y="612"/>
                </a:cxn>
                <a:cxn ang="0">
                  <a:pos x="1087" y="853"/>
                </a:cxn>
                <a:cxn ang="0">
                  <a:pos x="961" y="913"/>
                </a:cxn>
                <a:cxn ang="0">
                  <a:pos x="786" y="883"/>
                </a:cxn>
                <a:cxn ang="0">
                  <a:pos x="450" y="931"/>
                </a:cxn>
                <a:cxn ang="0">
                  <a:pos x="150" y="1075"/>
                </a:cxn>
                <a:cxn ang="0">
                  <a:pos x="78" y="1165"/>
                </a:cxn>
                <a:cxn ang="0">
                  <a:pos x="361" y="1256"/>
                </a:cxn>
                <a:cxn ang="0">
                  <a:pos x="444" y="1316"/>
                </a:cxn>
                <a:cxn ang="0">
                  <a:pos x="697" y="1400"/>
                </a:cxn>
                <a:cxn ang="0">
                  <a:pos x="1026" y="1346"/>
                </a:cxn>
                <a:cxn ang="0">
                  <a:pos x="991" y="1412"/>
                </a:cxn>
                <a:cxn ang="0">
                  <a:pos x="804" y="1574"/>
                </a:cxn>
                <a:cxn ang="0">
                  <a:pos x="726" y="1718"/>
                </a:cxn>
                <a:cxn ang="0">
                  <a:pos x="768" y="1742"/>
                </a:cxn>
                <a:cxn ang="0">
                  <a:pos x="865" y="1693"/>
                </a:cxn>
                <a:cxn ang="0">
                  <a:pos x="991" y="1699"/>
                </a:cxn>
                <a:cxn ang="0">
                  <a:pos x="1135" y="1627"/>
                </a:cxn>
                <a:cxn ang="0">
                  <a:pos x="1183" y="1669"/>
                </a:cxn>
                <a:cxn ang="0">
                  <a:pos x="1399" y="1436"/>
                </a:cxn>
                <a:cxn ang="0">
                  <a:pos x="1615" y="1334"/>
                </a:cxn>
                <a:cxn ang="0">
                  <a:pos x="1645" y="1370"/>
                </a:cxn>
                <a:cxn ang="0">
                  <a:pos x="1681" y="1430"/>
                </a:cxn>
                <a:cxn ang="0">
                  <a:pos x="1699" y="1466"/>
                </a:cxn>
                <a:cxn ang="0">
                  <a:pos x="1747" y="1550"/>
                </a:cxn>
                <a:cxn ang="0">
                  <a:pos x="1772" y="1586"/>
                </a:cxn>
                <a:cxn ang="0">
                  <a:pos x="2124" y="2248"/>
                </a:cxn>
                <a:cxn ang="0">
                  <a:pos x="1693" y="1322"/>
                </a:cxn>
                <a:cxn ang="0">
                  <a:pos x="1861" y="1165"/>
                </a:cxn>
                <a:cxn ang="0">
                  <a:pos x="2173" y="1099"/>
                </a:cxn>
                <a:cxn ang="0">
                  <a:pos x="2390" y="1009"/>
                </a:cxn>
                <a:cxn ang="0">
                  <a:pos x="2570" y="805"/>
                </a:cxn>
                <a:cxn ang="0">
                  <a:pos x="2342" y="781"/>
                </a:cxn>
                <a:cxn ang="0">
                  <a:pos x="2114" y="763"/>
                </a:cxn>
                <a:cxn ang="0">
                  <a:pos x="2408" y="433"/>
                </a:cxn>
                <a:cxn ang="0">
                  <a:pos x="2426" y="421"/>
                </a:cxn>
                <a:cxn ang="0">
                  <a:pos x="2474" y="379"/>
                </a:cxn>
                <a:cxn ang="0">
                  <a:pos x="2492" y="355"/>
                </a:cxn>
                <a:cxn ang="0">
                  <a:pos x="2474" y="337"/>
                </a:cxn>
                <a:cxn ang="0">
                  <a:pos x="2474" y="271"/>
                </a:cxn>
                <a:cxn ang="0">
                  <a:pos x="2492" y="192"/>
                </a:cxn>
                <a:cxn ang="0">
                  <a:pos x="2504" y="132"/>
                </a:cxn>
                <a:cxn ang="0">
                  <a:pos x="2492" y="36"/>
                </a:cxn>
                <a:cxn ang="0">
                  <a:pos x="2492" y="24"/>
                </a:cxn>
                <a:cxn ang="0">
                  <a:pos x="2102" y="0"/>
                </a:cxn>
                <a:cxn ang="0">
                  <a:pos x="1909" y="90"/>
                </a:cxn>
                <a:cxn ang="0">
                  <a:pos x="1747" y="535"/>
                </a:cxn>
                <a:cxn ang="0">
                  <a:pos x="1711" y="469"/>
                </a:cxn>
                <a:cxn ang="0">
                  <a:pos x="1633" y="144"/>
                </a:cxn>
                <a:cxn ang="0">
                  <a:pos x="1579" y="0"/>
                </a:cxn>
                <a:cxn ang="0">
                  <a:pos x="738" y="186"/>
                </a:cxn>
                <a:cxn ang="0">
                  <a:pos x="756" y="46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effectLst/>
              </a:endParaRPr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/>
              <a:ahLst/>
              <a:cxnLst>
                <a:cxn ang="0">
                  <a:pos x="1034" y="767"/>
                </a:cxn>
                <a:cxn ang="0">
                  <a:pos x="1190" y="1235"/>
                </a:cxn>
                <a:cxn ang="0">
                  <a:pos x="956" y="1193"/>
                </a:cxn>
                <a:cxn ang="0">
                  <a:pos x="723" y="1127"/>
                </a:cxn>
                <a:cxn ang="0">
                  <a:pos x="442" y="1109"/>
                </a:cxn>
                <a:cxn ang="0">
                  <a:pos x="0" y="1079"/>
                </a:cxn>
                <a:cxn ang="0">
                  <a:pos x="30" y="1115"/>
                </a:cxn>
                <a:cxn ang="0">
                  <a:pos x="496" y="1133"/>
                </a:cxn>
                <a:cxn ang="0">
                  <a:pos x="777" y="1187"/>
                </a:cxn>
                <a:cxn ang="0">
                  <a:pos x="1130" y="1301"/>
                </a:cxn>
                <a:cxn ang="0">
                  <a:pos x="1070" y="1319"/>
                </a:cxn>
                <a:cxn ang="0">
                  <a:pos x="711" y="1505"/>
                </a:cxn>
                <a:cxn ang="0">
                  <a:pos x="765" y="1481"/>
                </a:cxn>
                <a:cxn ang="0">
                  <a:pos x="861" y="1439"/>
                </a:cxn>
                <a:cxn ang="0">
                  <a:pos x="1022" y="1355"/>
                </a:cxn>
                <a:cxn ang="0">
                  <a:pos x="1214" y="1295"/>
                </a:cxn>
                <a:cxn ang="0">
                  <a:pos x="1267" y="1223"/>
                </a:cxn>
                <a:cxn ang="0">
                  <a:pos x="1632" y="1043"/>
                </a:cxn>
                <a:cxn ang="0">
                  <a:pos x="1931" y="953"/>
                </a:cxn>
                <a:cxn ang="0">
                  <a:pos x="2176" y="821"/>
                </a:cxn>
                <a:cxn ang="0">
                  <a:pos x="1961" y="911"/>
                </a:cxn>
                <a:cxn ang="0">
                  <a:pos x="1656" y="989"/>
                </a:cxn>
                <a:cxn ang="0">
                  <a:pos x="1339" y="1151"/>
                </a:cxn>
                <a:cxn ang="0">
                  <a:pos x="1501" y="905"/>
                </a:cxn>
                <a:cxn ang="0">
                  <a:pos x="1620" y="545"/>
                </a:cxn>
                <a:cxn ang="0">
                  <a:pos x="1740" y="372"/>
                </a:cxn>
                <a:cxn ang="0">
                  <a:pos x="1979" y="60"/>
                </a:cxn>
                <a:cxn ang="0">
                  <a:pos x="2003" y="0"/>
                </a:cxn>
                <a:cxn ang="0">
                  <a:pos x="1973" y="0"/>
                </a:cxn>
                <a:cxn ang="0">
                  <a:pos x="1596" y="480"/>
                </a:cxn>
                <a:cxn ang="0">
                  <a:pos x="1477" y="887"/>
                </a:cxn>
                <a:cxn ang="0">
                  <a:pos x="1255" y="1175"/>
                </a:cxn>
                <a:cxn ang="0">
                  <a:pos x="1130" y="905"/>
                </a:cxn>
                <a:cxn ang="0">
                  <a:pos x="1010" y="540"/>
                </a:cxn>
                <a:cxn ang="0">
                  <a:pos x="885" y="222"/>
                </a:cxn>
                <a:cxn ang="0">
                  <a:pos x="789" y="0"/>
                </a:cxn>
                <a:cxn ang="0">
                  <a:pos x="753" y="0"/>
                </a:cxn>
                <a:cxn ang="0">
                  <a:pos x="903" y="354"/>
                </a:cxn>
                <a:cxn ang="0">
                  <a:pos x="1034" y="767"/>
                </a:cxn>
                <a:cxn ang="0">
                  <a:pos x="1034" y="767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effectLst/>
              </a:endParaRPr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/>
              <a:ahLst/>
              <a:cxnLst>
                <a:cxn ang="0">
                  <a:pos x="161" y="564"/>
                </a:cxn>
                <a:cxn ang="0">
                  <a:pos x="329" y="438"/>
                </a:cxn>
                <a:cxn ang="0">
                  <a:pos x="646" y="216"/>
                </a:cxn>
                <a:cxn ang="0">
                  <a:pos x="813" y="0"/>
                </a:cxn>
                <a:cxn ang="0">
                  <a:pos x="676" y="150"/>
                </a:cxn>
                <a:cxn ang="0">
                  <a:pos x="144" y="504"/>
                </a:cxn>
                <a:cxn ang="0">
                  <a:pos x="0" y="732"/>
                </a:cxn>
                <a:cxn ang="0">
                  <a:pos x="0" y="804"/>
                </a:cxn>
                <a:cxn ang="0">
                  <a:pos x="161" y="564"/>
                </a:cxn>
                <a:cxn ang="0">
                  <a:pos x="161" y="564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effectLst/>
              </a:endParaRPr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/>
              <a:ahLst/>
              <a:cxnLst>
                <a:cxn ang="0">
                  <a:pos x="460" y="66"/>
                </a:cxn>
                <a:cxn ang="0">
                  <a:pos x="759" y="0"/>
                </a:cxn>
                <a:cxn ang="0">
                  <a:pos x="496" y="36"/>
                </a:cxn>
                <a:cxn ang="0">
                  <a:pos x="138" y="48"/>
                </a:cxn>
                <a:cxn ang="0">
                  <a:pos x="0" y="78"/>
                </a:cxn>
                <a:cxn ang="0">
                  <a:pos x="0" y="107"/>
                </a:cxn>
                <a:cxn ang="0">
                  <a:pos x="96" y="89"/>
                </a:cxn>
                <a:cxn ang="0">
                  <a:pos x="460" y="66"/>
                </a:cxn>
                <a:cxn ang="0">
                  <a:pos x="460" y="66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effectLst/>
              </a:endParaRPr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/>
              <a:ahLst/>
              <a:cxnLst>
                <a:cxn ang="0">
                  <a:pos x="1387" y="239"/>
                </a:cxn>
                <a:cxn ang="0">
                  <a:pos x="1734" y="233"/>
                </a:cxn>
                <a:cxn ang="0">
                  <a:pos x="2087" y="251"/>
                </a:cxn>
                <a:cxn ang="0">
                  <a:pos x="2505" y="233"/>
                </a:cxn>
                <a:cxn ang="0">
                  <a:pos x="3169" y="204"/>
                </a:cxn>
                <a:cxn ang="0">
                  <a:pos x="3115" y="186"/>
                </a:cxn>
                <a:cxn ang="0">
                  <a:pos x="2422" y="221"/>
                </a:cxn>
                <a:cxn ang="0">
                  <a:pos x="2003" y="221"/>
                </a:cxn>
                <a:cxn ang="0">
                  <a:pos x="1459" y="186"/>
                </a:cxn>
                <a:cxn ang="0">
                  <a:pos x="1543" y="168"/>
                </a:cxn>
                <a:cxn ang="0">
                  <a:pos x="2039" y="0"/>
                </a:cxn>
                <a:cxn ang="0">
                  <a:pos x="1961" y="24"/>
                </a:cxn>
                <a:cxn ang="0">
                  <a:pos x="1836" y="66"/>
                </a:cxn>
                <a:cxn ang="0">
                  <a:pos x="1602" y="138"/>
                </a:cxn>
                <a:cxn ang="0">
                  <a:pos x="1339" y="198"/>
                </a:cxn>
                <a:cxn ang="0">
                  <a:pos x="1268" y="251"/>
                </a:cxn>
                <a:cxn ang="0">
                  <a:pos x="765" y="413"/>
                </a:cxn>
                <a:cxn ang="0">
                  <a:pos x="335" y="503"/>
                </a:cxn>
                <a:cxn ang="0">
                  <a:pos x="0" y="617"/>
                </a:cxn>
                <a:cxn ang="0">
                  <a:pos x="299" y="539"/>
                </a:cxn>
                <a:cxn ang="0">
                  <a:pos x="735" y="449"/>
                </a:cxn>
                <a:cxn ang="0">
                  <a:pos x="1178" y="311"/>
                </a:cxn>
                <a:cxn ang="0">
                  <a:pos x="981" y="491"/>
                </a:cxn>
                <a:cxn ang="0">
                  <a:pos x="867" y="743"/>
                </a:cxn>
                <a:cxn ang="0">
                  <a:pos x="861" y="743"/>
                </a:cxn>
                <a:cxn ang="0">
                  <a:pos x="933" y="743"/>
                </a:cxn>
                <a:cxn ang="0">
                  <a:pos x="1022" y="497"/>
                </a:cxn>
                <a:cxn ang="0">
                  <a:pos x="1297" y="281"/>
                </a:cxn>
                <a:cxn ang="0">
                  <a:pos x="1531" y="449"/>
                </a:cxn>
                <a:cxn ang="0">
                  <a:pos x="1770" y="677"/>
                </a:cxn>
                <a:cxn ang="0">
                  <a:pos x="1854" y="743"/>
                </a:cxn>
                <a:cxn ang="0">
                  <a:pos x="1919" y="743"/>
                </a:cxn>
                <a:cxn ang="0">
                  <a:pos x="1692" y="527"/>
                </a:cxn>
                <a:cxn ang="0">
                  <a:pos x="1387" y="239"/>
                </a:cxn>
                <a:cxn ang="0">
                  <a:pos x="1387" y="23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effectLst/>
              </a:endParaRPr>
            </a:p>
          </p:txBody>
        </p:sp>
        <p:sp>
          <p:nvSpPr>
            <p:cNvPr id="14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effectLst/>
              </a:endParaRPr>
            </a:p>
          </p:txBody>
        </p:sp>
        <p:sp>
          <p:nvSpPr>
            <p:cNvPr id="15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effectLst/>
              </a:endParaRPr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effectLst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effectLst/>
              </a:endParaRPr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effectLst/>
              </a:endParaRPr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/>
              <a:ahLst/>
              <a:cxnLst>
                <a:cxn ang="0">
                  <a:pos x="871" y="1423"/>
                </a:cxn>
                <a:cxn ang="0">
                  <a:pos x="907" y="1393"/>
                </a:cxn>
                <a:cxn ang="0">
                  <a:pos x="991" y="1320"/>
                </a:cxn>
                <a:cxn ang="0">
                  <a:pos x="1033" y="1297"/>
                </a:cxn>
                <a:cxn ang="0">
                  <a:pos x="1086" y="1249"/>
                </a:cxn>
                <a:cxn ang="0">
                  <a:pos x="1123" y="1219"/>
                </a:cxn>
                <a:cxn ang="0">
                  <a:pos x="1057" y="1153"/>
                </a:cxn>
                <a:cxn ang="0">
                  <a:pos x="877" y="1021"/>
                </a:cxn>
                <a:cxn ang="0">
                  <a:pos x="655" y="907"/>
                </a:cxn>
                <a:cxn ang="0">
                  <a:pos x="655" y="846"/>
                </a:cxn>
                <a:cxn ang="0">
                  <a:pos x="643" y="708"/>
                </a:cxn>
                <a:cxn ang="0">
                  <a:pos x="552" y="642"/>
                </a:cxn>
                <a:cxn ang="0">
                  <a:pos x="510" y="570"/>
                </a:cxn>
                <a:cxn ang="0">
                  <a:pos x="637" y="564"/>
                </a:cxn>
                <a:cxn ang="0">
                  <a:pos x="763" y="570"/>
                </a:cxn>
                <a:cxn ang="0">
                  <a:pos x="1091" y="850"/>
                </a:cxn>
                <a:cxn ang="0">
                  <a:pos x="1009" y="566"/>
                </a:cxn>
                <a:cxn ang="0">
                  <a:pos x="1054" y="265"/>
                </a:cxn>
                <a:cxn ang="0">
                  <a:pos x="1249" y="0"/>
                </a:cxn>
                <a:cxn ang="0">
                  <a:pos x="1466" y="292"/>
                </a:cxn>
                <a:cxn ang="0">
                  <a:pos x="1475" y="548"/>
                </a:cxn>
                <a:cxn ang="0">
                  <a:pos x="1567" y="630"/>
                </a:cxn>
                <a:cxn ang="0">
                  <a:pos x="1795" y="365"/>
                </a:cxn>
                <a:cxn ang="0">
                  <a:pos x="2245" y="150"/>
                </a:cxn>
                <a:cxn ang="0">
                  <a:pos x="2618" y="180"/>
                </a:cxn>
                <a:cxn ang="0">
                  <a:pos x="3050" y="150"/>
                </a:cxn>
                <a:cxn ang="0">
                  <a:pos x="3140" y="210"/>
                </a:cxn>
                <a:cxn ang="0">
                  <a:pos x="2990" y="210"/>
                </a:cxn>
                <a:cxn ang="0">
                  <a:pos x="2834" y="377"/>
                </a:cxn>
                <a:cxn ang="0">
                  <a:pos x="2702" y="648"/>
                </a:cxn>
                <a:cxn ang="0">
                  <a:pos x="2582" y="828"/>
                </a:cxn>
                <a:cxn ang="0">
                  <a:pos x="2234" y="1009"/>
                </a:cxn>
                <a:cxn ang="0">
                  <a:pos x="1963" y="1075"/>
                </a:cxn>
                <a:cxn ang="0">
                  <a:pos x="2257" y="1111"/>
                </a:cxn>
                <a:cxn ang="0">
                  <a:pos x="2600" y="1207"/>
                </a:cxn>
                <a:cxn ang="0">
                  <a:pos x="2894" y="1441"/>
                </a:cxn>
                <a:cxn ang="0">
                  <a:pos x="3122" y="1555"/>
                </a:cxn>
                <a:cxn ang="0">
                  <a:pos x="3032" y="1585"/>
                </a:cxn>
                <a:cxn ang="0">
                  <a:pos x="3008" y="1591"/>
                </a:cxn>
                <a:cxn ang="0">
                  <a:pos x="2960" y="1597"/>
                </a:cxn>
                <a:cxn ang="0">
                  <a:pos x="2882" y="1609"/>
                </a:cxn>
                <a:cxn ang="0">
                  <a:pos x="2846" y="1609"/>
                </a:cxn>
                <a:cxn ang="0">
                  <a:pos x="2774" y="1615"/>
                </a:cxn>
                <a:cxn ang="0">
                  <a:pos x="2726" y="1621"/>
                </a:cxn>
                <a:cxn ang="0">
                  <a:pos x="2708" y="1621"/>
                </a:cxn>
                <a:cxn ang="0">
                  <a:pos x="2594" y="1657"/>
                </a:cxn>
                <a:cxn ang="0">
                  <a:pos x="2533" y="1663"/>
                </a:cxn>
                <a:cxn ang="0">
                  <a:pos x="2444" y="1675"/>
                </a:cxn>
                <a:cxn ang="0">
                  <a:pos x="2378" y="1687"/>
                </a:cxn>
                <a:cxn ang="0">
                  <a:pos x="2360" y="1705"/>
                </a:cxn>
                <a:cxn ang="0">
                  <a:pos x="2305" y="1687"/>
                </a:cxn>
                <a:cxn ang="0">
                  <a:pos x="2263" y="1663"/>
                </a:cxn>
                <a:cxn ang="0">
                  <a:pos x="2017" y="1585"/>
                </a:cxn>
                <a:cxn ang="0">
                  <a:pos x="1711" y="1453"/>
                </a:cxn>
                <a:cxn ang="0">
                  <a:pos x="1880" y="1844"/>
                </a:cxn>
                <a:cxn ang="0">
                  <a:pos x="1771" y="1922"/>
                </a:cxn>
                <a:cxn ang="0">
                  <a:pos x="1531" y="1753"/>
                </a:cxn>
                <a:cxn ang="0">
                  <a:pos x="1411" y="1477"/>
                </a:cxn>
                <a:cxn ang="0">
                  <a:pos x="1219" y="1291"/>
                </a:cxn>
                <a:cxn ang="0">
                  <a:pos x="127" y="2006"/>
                </a:cxn>
                <a:cxn ang="0">
                  <a:pos x="865" y="1429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effectLst/>
              </a:endParaRPr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/>
              <a:ahLst/>
              <a:cxnLst>
                <a:cxn ang="0">
                  <a:pos x="318" y="1078"/>
                </a:cxn>
                <a:cxn ang="0">
                  <a:pos x="217" y="928"/>
                </a:cxn>
                <a:cxn ang="0">
                  <a:pos x="102" y="808"/>
                </a:cxn>
                <a:cxn ang="0">
                  <a:pos x="36" y="742"/>
                </a:cxn>
                <a:cxn ang="0">
                  <a:pos x="0" y="700"/>
                </a:cxn>
                <a:cxn ang="0">
                  <a:pos x="270" y="958"/>
                </a:cxn>
                <a:cxn ang="0">
                  <a:pos x="294" y="1006"/>
                </a:cxn>
                <a:cxn ang="0">
                  <a:pos x="367" y="670"/>
                </a:cxn>
                <a:cxn ang="0">
                  <a:pos x="379" y="411"/>
                </a:cxn>
                <a:cxn ang="0">
                  <a:pos x="347" y="118"/>
                </a:cxn>
                <a:cxn ang="0">
                  <a:pos x="393" y="0"/>
                </a:cxn>
                <a:cxn ang="0">
                  <a:pos x="397" y="357"/>
                </a:cxn>
                <a:cxn ang="0">
                  <a:pos x="421" y="609"/>
                </a:cxn>
                <a:cxn ang="0">
                  <a:pos x="385" y="826"/>
                </a:cxn>
                <a:cxn ang="0">
                  <a:pos x="385" y="1036"/>
                </a:cxn>
                <a:cxn ang="0">
                  <a:pos x="877" y="784"/>
                </a:cxn>
                <a:cxn ang="0">
                  <a:pos x="1309" y="555"/>
                </a:cxn>
                <a:cxn ang="0">
                  <a:pos x="1802" y="249"/>
                </a:cxn>
                <a:cxn ang="0">
                  <a:pos x="2096" y="69"/>
                </a:cxn>
                <a:cxn ang="0">
                  <a:pos x="1814" y="279"/>
                </a:cxn>
                <a:cxn ang="0">
                  <a:pos x="1453" y="501"/>
                </a:cxn>
                <a:cxn ang="0">
                  <a:pos x="1123" y="700"/>
                </a:cxn>
                <a:cxn ang="0">
                  <a:pos x="739" y="898"/>
                </a:cxn>
                <a:cxn ang="0">
                  <a:pos x="463" y="1084"/>
                </a:cxn>
                <a:cxn ang="0">
                  <a:pos x="817" y="1193"/>
                </a:cxn>
                <a:cxn ang="0">
                  <a:pos x="1285" y="1187"/>
                </a:cxn>
                <a:cxn ang="0">
                  <a:pos x="1916" y="1396"/>
                </a:cxn>
                <a:cxn ang="0">
                  <a:pos x="2144" y="1420"/>
                </a:cxn>
                <a:cxn ang="0">
                  <a:pos x="1814" y="1408"/>
                </a:cxn>
                <a:cxn ang="0">
                  <a:pos x="1435" y="1288"/>
                </a:cxn>
                <a:cxn ang="0">
                  <a:pos x="1219" y="1229"/>
                </a:cxn>
                <a:cxn ang="0">
                  <a:pos x="799" y="1223"/>
                </a:cxn>
                <a:cxn ang="0">
                  <a:pos x="505" y="1145"/>
                </a:cxn>
                <a:cxn ang="0">
                  <a:pos x="733" y="1378"/>
                </a:cxn>
                <a:cxn ang="0">
                  <a:pos x="877" y="1619"/>
                </a:cxn>
                <a:cxn ang="0">
                  <a:pos x="1009" y="1787"/>
                </a:cxn>
                <a:cxn ang="0">
                  <a:pos x="817" y="1607"/>
                </a:cxn>
                <a:cxn ang="0">
                  <a:pos x="673" y="1372"/>
                </a:cxn>
                <a:cxn ang="0">
                  <a:pos x="415" y="1109"/>
                </a:cxn>
                <a:cxn ang="0">
                  <a:pos x="318" y="1078"/>
                </a:cxn>
                <a:cxn ang="0">
                  <a:pos x="318" y="1078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effectLst/>
              </a:endParaRPr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effectLst/>
              </a:endParaRPr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/>
              <a:ahLst/>
              <a:cxnLst>
                <a:cxn ang="0">
                  <a:pos x="1842" y="851"/>
                </a:cxn>
                <a:cxn ang="0">
                  <a:pos x="1937" y="1019"/>
                </a:cxn>
                <a:cxn ang="0">
                  <a:pos x="2051" y="1168"/>
                </a:cxn>
                <a:cxn ang="0">
                  <a:pos x="2117" y="1246"/>
                </a:cxn>
                <a:cxn ang="0">
                  <a:pos x="2153" y="1294"/>
                </a:cxn>
                <a:cxn ang="0">
                  <a:pos x="1889" y="977"/>
                </a:cxn>
                <a:cxn ang="0">
                  <a:pos x="1860" y="929"/>
                </a:cxn>
                <a:cxn ang="0">
                  <a:pos x="1782" y="1240"/>
                </a:cxn>
                <a:cxn ang="0">
                  <a:pos x="1770" y="1486"/>
                </a:cxn>
                <a:cxn ang="0">
                  <a:pos x="1818" y="1906"/>
                </a:cxn>
                <a:cxn ang="0">
                  <a:pos x="1788" y="1930"/>
                </a:cxn>
                <a:cxn ang="0">
                  <a:pos x="1746" y="1534"/>
                </a:cxn>
                <a:cxn ang="0">
                  <a:pos x="1728" y="1288"/>
                </a:cxn>
                <a:cxn ang="0">
                  <a:pos x="1764" y="1085"/>
                </a:cxn>
                <a:cxn ang="0">
                  <a:pos x="1770" y="875"/>
                </a:cxn>
                <a:cxn ang="0">
                  <a:pos x="1268" y="1007"/>
                </a:cxn>
                <a:cxn ang="0">
                  <a:pos x="825" y="1132"/>
                </a:cxn>
                <a:cxn ang="0">
                  <a:pos x="323" y="1312"/>
                </a:cxn>
                <a:cxn ang="0">
                  <a:pos x="18" y="1420"/>
                </a:cxn>
                <a:cxn ang="0">
                  <a:pos x="311" y="1282"/>
                </a:cxn>
                <a:cxn ang="0">
                  <a:pos x="682" y="1144"/>
                </a:cxn>
                <a:cxn ang="0">
                  <a:pos x="1022" y="1037"/>
                </a:cxn>
                <a:cxn ang="0">
                  <a:pos x="1411" y="929"/>
                </a:cxn>
                <a:cxn ang="0">
                  <a:pos x="1692" y="815"/>
                </a:cxn>
                <a:cxn ang="0">
                  <a:pos x="1333" y="623"/>
                </a:cxn>
                <a:cxn ang="0">
                  <a:pos x="861" y="515"/>
                </a:cxn>
                <a:cxn ang="0">
                  <a:pos x="227" y="161"/>
                </a:cxn>
                <a:cxn ang="0">
                  <a:pos x="0" y="83"/>
                </a:cxn>
                <a:cxn ang="0">
                  <a:pos x="329" y="179"/>
                </a:cxn>
                <a:cxn ang="0">
                  <a:pos x="712" y="383"/>
                </a:cxn>
                <a:cxn ang="0">
                  <a:pos x="933" y="491"/>
                </a:cxn>
                <a:cxn ang="0">
                  <a:pos x="1351" y="593"/>
                </a:cxn>
                <a:cxn ang="0">
                  <a:pos x="1650" y="743"/>
                </a:cxn>
                <a:cxn ang="0">
                  <a:pos x="1423" y="461"/>
                </a:cxn>
                <a:cxn ang="0">
                  <a:pos x="1286" y="191"/>
                </a:cxn>
                <a:cxn ang="0">
                  <a:pos x="1154" y="0"/>
                </a:cxn>
                <a:cxn ang="0">
                  <a:pos x="1339" y="215"/>
                </a:cxn>
                <a:cxn ang="0">
                  <a:pos x="1489" y="485"/>
                </a:cxn>
                <a:cxn ang="0">
                  <a:pos x="1746" y="803"/>
                </a:cxn>
                <a:cxn ang="0">
                  <a:pos x="1842" y="851"/>
                </a:cxn>
                <a:cxn ang="0">
                  <a:pos x="1842" y="85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effectLst/>
              </a:endParaRPr>
            </a:p>
          </p:txBody>
        </p:sp>
      </p:grpSp>
      <p:sp>
        <p:nvSpPr>
          <p:cNvPr id="128021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8800"/>
            <a:ext cx="77724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28022" name="Rectangle 2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3" name="Rectangle 23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DD51F1-0FA7-424D-A0A2-8C1B1F1DC27E}" type="datetimeFigureOut">
              <a:rPr lang="ru-RU"/>
              <a:pPr>
                <a:defRPr/>
              </a:pPr>
              <a:t>09.04.2021</a:t>
            </a:fld>
            <a:endParaRPr lang="ru-RU"/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6104DA-86C5-440D-9202-7D5492C6F1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EC2B143-B6A3-446A-B188-325ED48DA999}" type="datetimeFigureOut">
              <a:rPr lang="ru-RU"/>
              <a:pPr/>
              <a:t>09.04.2021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3BA300-362C-446C-9DC9-A24160352EC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1882630-9D33-415C-BAE9-96BA032059C3}" type="datetimeFigureOut">
              <a:rPr lang="ru-RU"/>
              <a:pPr/>
              <a:t>09.04.2021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0194AA-6A5F-436D-9731-0E81319A74E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DD6CF77-605E-411B-BC15-DE0419B7382F}" type="datetimeFigureOut">
              <a:rPr lang="ru-RU"/>
              <a:pPr/>
              <a:t>09.04.2021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906F4C-5953-41E0-8A89-7FA84CDFCD4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effectLst/>
            </a:endParaRPr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10B79-110A-4738-8DEC-A389904BB2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B5490-2804-41E3-9B99-2FF5CA40F334}" type="datetimeFigureOut">
              <a:rPr lang="ru-RU"/>
              <a:pPr>
                <a:defRPr/>
              </a:pPr>
              <a:t>09.04.2021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3186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93187" name="Rectangle 3"/>
            <p:cNvSpPr>
              <a:spLocks noChangeArrowheads="1"/>
            </p:cNvSpPr>
            <p:nvPr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3188" name="Oval 4"/>
            <p:cNvSpPr>
              <a:spLocks noChangeArrowheads="1"/>
            </p:cNvSpPr>
            <p:nvPr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3189" name="Rectangle 5"/>
            <p:cNvSpPr>
              <a:spLocks noChangeArrowheads="1"/>
            </p:cNvSpPr>
            <p:nvPr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3190" name="Freeform 6"/>
            <p:cNvSpPr>
              <a:spLocks noEditPoints="1"/>
            </p:cNvSpPr>
            <p:nvPr/>
          </p:nvSpPr>
          <p:spPr bwMode="ltGray">
            <a:xfrm>
              <a:off x="4871" y="3508"/>
              <a:ext cx="66" cy="96"/>
            </a:xfrm>
            <a:custGeom>
              <a:avLst/>
              <a:gdLst/>
              <a:ahLst/>
              <a:cxnLst>
                <a:cxn ang="0">
                  <a:pos x="18" y="96"/>
                </a:cxn>
                <a:cxn ang="0">
                  <a:pos x="42" y="78"/>
                </a:cxn>
                <a:cxn ang="0">
                  <a:pos x="60" y="60"/>
                </a:cxn>
                <a:cxn ang="0">
                  <a:pos x="66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24" y="6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0" y="60"/>
                </a:cxn>
                <a:cxn ang="0">
                  <a:pos x="12" y="84"/>
                </a:cxn>
                <a:cxn ang="0">
                  <a:pos x="18" y="96"/>
                </a:cxn>
                <a:cxn ang="0">
                  <a:pos x="18" y="96"/>
                </a:cxn>
                <a:cxn ang="0">
                  <a:pos x="42" y="18"/>
                </a:cxn>
                <a:cxn ang="0">
                  <a:pos x="54" y="24"/>
                </a:cxn>
                <a:cxn ang="0">
                  <a:pos x="60" y="36"/>
                </a:cxn>
                <a:cxn ang="0">
                  <a:pos x="60" y="48"/>
                </a:cxn>
                <a:cxn ang="0">
                  <a:pos x="54" y="54"/>
                </a:cxn>
                <a:cxn ang="0">
                  <a:pos x="36" y="72"/>
                </a:cxn>
                <a:cxn ang="0">
                  <a:pos x="24" y="78"/>
                </a:cxn>
                <a:cxn ang="0">
                  <a:pos x="24" y="78"/>
                </a:cxn>
                <a:cxn ang="0">
                  <a:pos x="12" y="48"/>
                </a:cxn>
                <a:cxn ang="0">
                  <a:pos x="18" y="24"/>
                </a:cxn>
                <a:cxn ang="0">
                  <a:pos x="30" y="18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3191" name="Rectangle 7"/>
            <p:cNvSpPr>
              <a:spLocks noChangeArrowheads="1"/>
            </p:cNvSpPr>
            <p:nvPr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3192" name="Rectangle 8"/>
            <p:cNvSpPr>
              <a:spLocks noChangeArrowheads="1"/>
            </p:cNvSpPr>
            <p:nvPr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3193" name="Rectangle 9"/>
            <p:cNvSpPr>
              <a:spLocks noChangeArrowheads="1"/>
            </p:cNvSpPr>
            <p:nvPr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3194" name="Rectangle 10"/>
            <p:cNvSpPr>
              <a:spLocks noChangeArrowheads="1"/>
            </p:cNvSpPr>
            <p:nvPr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3195" name="Rectangle 11"/>
            <p:cNvSpPr>
              <a:spLocks noChangeArrowheads="1"/>
            </p:cNvSpPr>
            <p:nvPr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3196" name="Freeform 12"/>
            <p:cNvSpPr>
              <a:spLocks/>
            </p:cNvSpPr>
            <p:nvPr/>
          </p:nvSpPr>
          <p:spPr bwMode="ltGray">
            <a:xfrm>
              <a:off x="4007" y="3021"/>
              <a:ext cx="623" cy="156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62" y="36"/>
                </a:cxn>
                <a:cxn ang="0">
                  <a:pos x="251" y="36"/>
                </a:cxn>
                <a:cxn ang="0">
                  <a:pos x="354" y="30"/>
                </a:cxn>
                <a:cxn ang="0">
                  <a:pos x="473" y="18"/>
                </a:cxn>
                <a:cxn ang="0">
                  <a:pos x="611" y="0"/>
                </a:cxn>
                <a:cxn ang="0">
                  <a:pos x="623" y="114"/>
                </a:cxn>
                <a:cxn ang="0">
                  <a:pos x="497" y="138"/>
                </a:cxn>
                <a:cxn ang="0">
                  <a:pos x="414" y="150"/>
                </a:cxn>
                <a:cxn ang="0">
                  <a:pos x="318" y="156"/>
                </a:cxn>
                <a:cxn ang="0">
                  <a:pos x="215" y="156"/>
                </a:cxn>
                <a:cxn ang="0">
                  <a:pos x="108" y="150"/>
                </a:cxn>
                <a:cxn ang="0">
                  <a:pos x="0" y="132"/>
                </a:cxn>
                <a:cxn ang="0">
                  <a:pos x="6" y="18"/>
                </a:cxn>
                <a:cxn ang="0">
                  <a:pos x="6" y="18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3197" name="Freeform 13"/>
            <p:cNvSpPr>
              <a:spLocks/>
            </p:cNvSpPr>
            <p:nvPr/>
          </p:nvSpPr>
          <p:spPr bwMode="ltGray">
            <a:xfrm>
              <a:off x="4762" y="3591"/>
              <a:ext cx="996" cy="126"/>
            </a:xfrm>
            <a:custGeom>
              <a:avLst/>
              <a:gdLst/>
              <a:ahLst/>
              <a:cxnLst>
                <a:cxn ang="0">
                  <a:pos x="754" y="6"/>
                </a:cxn>
                <a:cxn ang="0">
                  <a:pos x="652" y="6"/>
                </a:cxn>
                <a:cxn ang="0">
                  <a:pos x="563" y="6"/>
                </a:cxn>
                <a:cxn ang="0">
                  <a:pos x="479" y="6"/>
                </a:cxn>
                <a:cxn ang="0">
                  <a:pos x="401" y="6"/>
                </a:cxn>
                <a:cxn ang="0">
                  <a:pos x="335" y="0"/>
                </a:cxn>
                <a:cxn ang="0">
                  <a:pos x="276" y="0"/>
                </a:cxn>
                <a:cxn ang="0">
                  <a:pos x="222" y="0"/>
                </a:cxn>
                <a:cxn ang="0">
                  <a:pos x="180" y="6"/>
                </a:cxn>
                <a:cxn ang="0">
                  <a:pos x="138" y="6"/>
                </a:cxn>
                <a:cxn ang="0">
                  <a:pos x="108" y="6"/>
                </a:cxn>
                <a:cxn ang="0">
                  <a:pos x="54" y="6"/>
                </a:cxn>
                <a:cxn ang="0">
                  <a:pos x="24" y="12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12" y="42"/>
                </a:cxn>
                <a:cxn ang="0">
                  <a:pos x="18" y="48"/>
                </a:cxn>
                <a:cxn ang="0">
                  <a:pos x="30" y="54"/>
                </a:cxn>
                <a:cxn ang="0">
                  <a:pos x="60" y="60"/>
                </a:cxn>
                <a:cxn ang="0">
                  <a:pos x="90" y="72"/>
                </a:cxn>
                <a:cxn ang="0">
                  <a:pos x="144" y="84"/>
                </a:cxn>
                <a:cxn ang="0">
                  <a:pos x="210" y="90"/>
                </a:cxn>
                <a:cxn ang="0">
                  <a:pos x="293" y="102"/>
                </a:cxn>
                <a:cxn ang="0">
                  <a:pos x="389" y="108"/>
                </a:cxn>
                <a:cxn ang="0">
                  <a:pos x="503" y="120"/>
                </a:cxn>
                <a:cxn ang="0">
                  <a:pos x="622" y="120"/>
                </a:cxn>
                <a:cxn ang="0">
                  <a:pos x="754" y="126"/>
                </a:cxn>
                <a:cxn ang="0">
                  <a:pos x="873" y="126"/>
                </a:cxn>
                <a:cxn ang="0">
                  <a:pos x="993" y="126"/>
                </a:cxn>
                <a:cxn ang="0">
                  <a:pos x="993" y="12"/>
                </a:cxn>
                <a:cxn ang="0">
                  <a:pos x="879" y="12"/>
                </a:cxn>
                <a:cxn ang="0">
                  <a:pos x="754" y="6"/>
                </a:cxn>
                <a:cxn ang="0">
                  <a:pos x="754" y="6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3198" name="Freeform 14"/>
            <p:cNvSpPr>
              <a:spLocks/>
            </p:cNvSpPr>
            <p:nvPr/>
          </p:nvSpPr>
          <p:spPr bwMode="ltGray">
            <a:xfrm>
              <a:off x="4786" y="3645"/>
              <a:ext cx="972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54"/>
                </a:cxn>
                <a:cxn ang="0">
                  <a:pos x="66" y="96"/>
                </a:cxn>
                <a:cxn ang="0">
                  <a:pos x="120" y="137"/>
                </a:cxn>
                <a:cxn ang="0">
                  <a:pos x="198" y="173"/>
                </a:cxn>
                <a:cxn ang="0">
                  <a:pos x="293" y="203"/>
                </a:cxn>
                <a:cxn ang="0">
                  <a:pos x="353" y="215"/>
                </a:cxn>
                <a:cxn ang="0">
                  <a:pos x="413" y="227"/>
                </a:cxn>
                <a:cxn ang="0">
                  <a:pos x="479" y="233"/>
                </a:cxn>
                <a:cxn ang="0">
                  <a:pos x="556" y="239"/>
                </a:cxn>
                <a:cxn ang="0">
                  <a:pos x="634" y="245"/>
                </a:cxn>
                <a:cxn ang="0">
                  <a:pos x="724" y="245"/>
                </a:cxn>
                <a:cxn ang="0">
                  <a:pos x="855" y="245"/>
                </a:cxn>
                <a:cxn ang="0">
                  <a:pos x="969" y="239"/>
                </a:cxn>
                <a:cxn ang="0">
                  <a:pos x="969" y="60"/>
                </a:cxn>
                <a:cxn ang="0">
                  <a:pos x="700" y="60"/>
                </a:cxn>
                <a:cxn ang="0">
                  <a:pos x="503" y="54"/>
                </a:cxn>
                <a:cxn ang="0">
                  <a:pos x="317" y="42"/>
                </a:cxn>
                <a:cxn ang="0">
                  <a:pos x="150" y="24"/>
                </a:cxn>
                <a:cxn ang="0">
                  <a:pos x="72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3199" name="Freeform 15"/>
            <p:cNvSpPr>
              <a:spLocks/>
            </p:cNvSpPr>
            <p:nvPr/>
          </p:nvSpPr>
          <p:spPr bwMode="ltGray">
            <a:xfrm>
              <a:off x="4804" y="3591"/>
              <a:ext cx="954" cy="90"/>
            </a:xfrm>
            <a:custGeom>
              <a:avLst/>
              <a:gdLst/>
              <a:ahLst/>
              <a:cxnLst>
                <a:cxn ang="0">
                  <a:pos x="700" y="0"/>
                </a:cxn>
                <a:cxn ang="0">
                  <a:pos x="598" y="0"/>
                </a:cxn>
                <a:cxn ang="0">
                  <a:pos x="515" y="0"/>
                </a:cxn>
                <a:cxn ang="0">
                  <a:pos x="431" y="0"/>
                </a:cxn>
                <a:cxn ang="0">
                  <a:pos x="365" y="0"/>
                </a:cxn>
                <a:cxn ang="0">
                  <a:pos x="299" y="0"/>
                </a:cxn>
                <a:cxn ang="0">
                  <a:pos x="245" y="0"/>
                </a:cxn>
                <a:cxn ang="0">
                  <a:pos x="198" y="0"/>
                </a:cxn>
                <a:cxn ang="0">
                  <a:pos x="162" y="0"/>
                </a:cxn>
                <a:cxn ang="0">
                  <a:pos x="126" y="6"/>
                </a:cxn>
                <a:cxn ang="0">
                  <a:pos x="96" y="6"/>
                </a:cxn>
                <a:cxn ang="0">
                  <a:pos x="54" y="12"/>
                </a:cxn>
                <a:cxn ang="0">
                  <a:pos x="30" y="12"/>
                </a:cxn>
                <a:cxn ang="0">
                  <a:pos x="12" y="18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6" y="30"/>
                </a:cxn>
                <a:cxn ang="0">
                  <a:pos x="24" y="36"/>
                </a:cxn>
                <a:cxn ang="0">
                  <a:pos x="54" y="42"/>
                </a:cxn>
                <a:cxn ang="0">
                  <a:pos x="102" y="54"/>
                </a:cxn>
                <a:cxn ang="0">
                  <a:pos x="168" y="60"/>
                </a:cxn>
                <a:cxn ang="0">
                  <a:pos x="251" y="66"/>
                </a:cxn>
                <a:cxn ang="0">
                  <a:pos x="341" y="78"/>
                </a:cxn>
                <a:cxn ang="0">
                  <a:pos x="449" y="84"/>
                </a:cxn>
                <a:cxn ang="0">
                  <a:pos x="568" y="84"/>
                </a:cxn>
                <a:cxn ang="0">
                  <a:pos x="694" y="90"/>
                </a:cxn>
                <a:cxn ang="0">
                  <a:pos x="825" y="90"/>
                </a:cxn>
                <a:cxn ang="0">
                  <a:pos x="951" y="90"/>
                </a:cxn>
                <a:cxn ang="0">
                  <a:pos x="951" y="6"/>
                </a:cxn>
                <a:cxn ang="0">
                  <a:pos x="831" y="6"/>
                </a:cxn>
                <a:cxn ang="0">
                  <a:pos x="772" y="6"/>
                </a:cxn>
                <a:cxn ang="0">
                  <a:pos x="700" y="0"/>
                </a:cxn>
                <a:cxn ang="0">
                  <a:pos x="700" y="0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3200" name="Freeform 16"/>
            <p:cNvSpPr>
              <a:spLocks/>
            </p:cNvSpPr>
            <p:nvPr/>
          </p:nvSpPr>
          <p:spPr bwMode="ltGray">
            <a:xfrm>
              <a:off x="3059" y="1541"/>
              <a:ext cx="102" cy="155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12"/>
                </a:cxn>
                <a:cxn ang="0">
                  <a:pos x="30" y="72"/>
                </a:cxn>
                <a:cxn ang="0">
                  <a:pos x="30" y="155"/>
                </a:cxn>
                <a:cxn ang="0">
                  <a:pos x="72" y="155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3201" name="Freeform 17"/>
            <p:cNvSpPr>
              <a:spLocks noEditPoints="1"/>
            </p:cNvSpPr>
            <p:nvPr/>
          </p:nvSpPr>
          <p:spPr bwMode="ltGray">
            <a:xfrm>
              <a:off x="3059" y="1690"/>
              <a:ext cx="90" cy="96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72" y="72"/>
                </a:cxn>
                <a:cxn ang="0">
                  <a:pos x="84" y="48"/>
                </a:cxn>
                <a:cxn ang="0">
                  <a:pos x="90" y="36"/>
                </a:cxn>
                <a:cxn ang="0">
                  <a:pos x="84" y="24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0"/>
                </a:cxn>
                <a:cxn ang="0">
                  <a:pos x="12" y="12"/>
                </a:cxn>
                <a:cxn ang="0">
                  <a:pos x="6" y="24"/>
                </a:cxn>
                <a:cxn ang="0">
                  <a:pos x="0" y="36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8" y="96"/>
                </a:cxn>
                <a:cxn ang="0">
                  <a:pos x="48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54" y="66"/>
                </a:cxn>
                <a:cxn ang="0">
                  <a:pos x="48" y="78"/>
                </a:cxn>
                <a:cxn ang="0">
                  <a:pos x="30" y="66"/>
                </a:cxn>
                <a:cxn ang="0">
                  <a:pos x="24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3202" name="Freeform 18"/>
            <p:cNvSpPr>
              <a:spLocks noEditPoints="1"/>
            </p:cNvSpPr>
            <p:nvPr/>
          </p:nvSpPr>
          <p:spPr bwMode="ltGray">
            <a:xfrm>
              <a:off x="3059" y="1768"/>
              <a:ext cx="90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54" y="108"/>
                </a:cxn>
                <a:cxn ang="0">
                  <a:pos x="78" y="96"/>
                </a:cxn>
                <a:cxn ang="0">
                  <a:pos x="90" y="72"/>
                </a:cxn>
                <a:cxn ang="0">
                  <a:pos x="84" y="42"/>
                </a:cxn>
                <a:cxn ang="0">
                  <a:pos x="66" y="24"/>
                </a:cxn>
                <a:cxn ang="0">
                  <a:pos x="54" y="12"/>
                </a:cxn>
                <a:cxn ang="0">
                  <a:pos x="48" y="6"/>
                </a:cxn>
                <a:cxn ang="0">
                  <a:pos x="48" y="6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30" y="36"/>
                </a:cxn>
                <a:cxn ang="0">
                  <a:pos x="42" y="24"/>
                </a:cxn>
                <a:cxn ang="0">
                  <a:pos x="48" y="18"/>
                </a:cxn>
                <a:cxn ang="0">
                  <a:pos x="66" y="30"/>
                </a:cxn>
                <a:cxn ang="0">
                  <a:pos x="72" y="48"/>
                </a:cxn>
                <a:cxn ang="0">
                  <a:pos x="78" y="72"/>
                </a:cxn>
                <a:cxn ang="0">
                  <a:pos x="78" y="84"/>
                </a:cxn>
                <a:cxn ang="0">
                  <a:pos x="66" y="96"/>
                </a:cxn>
                <a:cxn ang="0">
                  <a:pos x="42" y="102"/>
                </a:cxn>
                <a:cxn ang="0">
                  <a:pos x="30" y="96"/>
                </a:cxn>
                <a:cxn ang="0">
                  <a:pos x="18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3203" name="Freeform 19"/>
            <p:cNvSpPr>
              <a:spLocks/>
            </p:cNvSpPr>
            <p:nvPr/>
          </p:nvSpPr>
          <p:spPr bwMode="ltGray">
            <a:xfrm>
              <a:off x="5470" y="1205"/>
              <a:ext cx="102" cy="156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6"/>
                </a:cxn>
                <a:cxn ang="0">
                  <a:pos x="30" y="72"/>
                </a:cxn>
                <a:cxn ang="0">
                  <a:pos x="30" y="156"/>
                </a:cxn>
                <a:cxn ang="0">
                  <a:pos x="72" y="156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3204" name="Freeform 20"/>
            <p:cNvSpPr>
              <a:spLocks noEditPoints="1"/>
            </p:cNvSpPr>
            <p:nvPr/>
          </p:nvSpPr>
          <p:spPr bwMode="ltGray">
            <a:xfrm>
              <a:off x="5476" y="1349"/>
              <a:ext cx="84" cy="96"/>
            </a:xfrm>
            <a:custGeom>
              <a:avLst/>
              <a:gdLst/>
              <a:ahLst/>
              <a:cxnLst>
                <a:cxn ang="0">
                  <a:pos x="42" y="96"/>
                </a:cxn>
                <a:cxn ang="0">
                  <a:pos x="66" y="78"/>
                </a:cxn>
                <a:cxn ang="0">
                  <a:pos x="84" y="54"/>
                </a:cxn>
                <a:cxn ang="0">
                  <a:pos x="84" y="30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6"/>
                </a:cxn>
                <a:cxn ang="0">
                  <a:pos x="12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2" y="96"/>
                </a:cxn>
                <a:cxn ang="0">
                  <a:pos x="42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4"/>
                </a:cxn>
                <a:cxn ang="0">
                  <a:pos x="54" y="72"/>
                </a:cxn>
                <a:cxn ang="0">
                  <a:pos x="42" y="84"/>
                </a:cxn>
                <a:cxn ang="0">
                  <a:pos x="42" y="84"/>
                </a:cxn>
                <a:cxn ang="0">
                  <a:pos x="30" y="72"/>
                </a:cxn>
                <a:cxn ang="0">
                  <a:pos x="18" y="54"/>
                </a:cxn>
                <a:cxn ang="0">
                  <a:pos x="18" y="30"/>
                </a:cxn>
                <a:cxn ang="0">
                  <a:pos x="30" y="18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3205" name="Freeform 21"/>
            <p:cNvSpPr>
              <a:spLocks noEditPoints="1"/>
            </p:cNvSpPr>
            <p:nvPr/>
          </p:nvSpPr>
          <p:spPr bwMode="ltGray">
            <a:xfrm>
              <a:off x="5470" y="1433"/>
              <a:ext cx="90" cy="108"/>
            </a:xfrm>
            <a:custGeom>
              <a:avLst/>
              <a:gdLst/>
              <a:ahLst/>
              <a:cxnLst>
                <a:cxn ang="0">
                  <a:pos x="6" y="90"/>
                </a:cxn>
                <a:cxn ang="0">
                  <a:pos x="18" y="102"/>
                </a:cxn>
                <a:cxn ang="0">
                  <a:pos x="30" y="108"/>
                </a:cxn>
                <a:cxn ang="0">
                  <a:pos x="60" y="108"/>
                </a:cxn>
                <a:cxn ang="0">
                  <a:pos x="84" y="96"/>
                </a:cxn>
                <a:cxn ang="0">
                  <a:pos x="90" y="84"/>
                </a:cxn>
                <a:cxn ang="0">
                  <a:pos x="90" y="66"/>
                </a:cxn>
                <a:cxn ang="0">
                  <a:pos x="84" y="36"/>
                </a:cxn>
                <a:cxn ang="0">
                  <a:pos x="72" y="18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12" y="48"/>
                </a:cxn>
                <a:cxn ang="0">
                  <a:pos x="0" y="66"/>
                </a:cxn>
                <a:cxn ang="0">
                  <a:pos x="6" y="90"/>
                </a:cxn>
                <a:cxn ang="0">
                  <a:pos x="6" y="90"/>
                </a:cxn>
                <a:cxn ang="0">
                  <a:pos x="18" y="66"/>
                </a:cxn>
                <a:cxn ang="0">
                  <a:pos x="24" y="48"/>
                </a:cxn>
                <a:cxn ang="0">
                  <a:pos x="36" y="30"/>
                </a:cxn>
                <a:cxn ang="0">
                  <a:pos x="42" y="18"/>
                </a:cxn>
                <a:cxn ang="0">
                  <a:pos x="48" y="12"/>
                </a:cxn>
                <a:cxn ang="0">
                  <a:pos x="78" y="42"/>
                </a:cxn>
                <a:cxn ang="0">
                  <a:pos x="84" y="66"/>
                </a:cxn>
                <a:cxn ang="0">
                  <a:pos x="66" y="90"/>
                </a:cxn>
                <a:cxn ang="0">
                  <a:pos x="54" y="96"/>
                </a:cxn>
                <a:cxn ang="0">
                  <a:pos x="42" y="96"/>
                </a:cxn>
                <a:cxn ang="0">
                  <a:pos x="30" y="96"/>
                </a:cxn>
                <a:cxn ang="0">
                  <a:pos x="24" y="84"/>
                </a:cxn>
                <a:cxn ang="0">
                  <a:pos x="18" y="78"/>
                </a:cxn>
                <a:cxn ang="0">
                  <a:pos x="18" y="66"/>
                </a:cxn>
                <a:cxn ang="0">
                  <a:pos x="18" y="66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3206" name="Freeform 22"/>
            <p:cNvSpPr>
              <a:spLocks noEditPoints="1"/>
            </p:cNvSpPr>
            <p:nvPr/>
          </p:nvSpPr>
          <p:spPr bwMode="ltGray">
            <a:xfrm>
              <a:off x="5428" y="3525"/>
              <a:ext cx="66" cy="96"/>
            </a:xfrm>
            <a:custGeom>
              <a:avLst/>
              <a:gdLst/>
              <a:ahLst/>
              <a:cxnLst>
                <a:cxn ang="0">
                  <a:pos x="30" y="96"/>
                </a:cxn>
                <a:cxn ang="0">
                  <a:pos x="54" y="72"/>
                </a:cxn>
                <a:cxn ang="0">
                  <a:pos x="66" y="48"/>
                </a:cxn>
                <a:cxn ang="0">
                  <a:pos x="66" y="24"/>
                </a:cxn>
                <a:cxn ang="0">
                  <a:pos x="54" y="6"/>
                </a:cxn>
                <a:cxn ang="0">
                  <a:pos x="30" y="0"/>
                </a:cxn>
                <a:cxn ang="0">
                  <a:pos x="18" y="0"/>
                </a:cxn>
                <a:cxn ang="0">
                  <a:pos x="6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18" y="84"/>
                </a:cxn>
                <a:cxn ang="0">
                  <a:pos x="30" y="96"/>
                </a:cxn>
                <a:cxn ang="0">
                  <a:pos x="30" y="96"/>
                </a:cxn>
                <a:cxn ang="0">
                  <a:pos x="30" y="12"/>
                </a:cxn>
                <a:cxn ang="0">
                  <a:pos x="48" y="18"/>
                </a:cxn>
                <a:cxn ang="0">
                  <a:pos x="54" y="24"/>
                </a:cxn>
                <a:cxn ang="0">
                  <a:pos x="54" y="36"/>
                </a:cxn>
                <a:cxn ang="0">
                  <a:pos x="48" y="48"/>
                </a:cxn>
                <a:cxn ang="0">
                  <a:pos x="36" y="66"/>
                </a:cxn>
                <a:cxn ang="0">
                  <a:pos x="30" y="78"/>
                </a:cxn>
                <a:cxn ang="0">
                  <a:pos x="18" y="66"/>
                </a:cxn>
                <a:cxn ang="0">
                  <a:pos x="12" y="48"/>
                </a:cxn>
                <a:cxn ang="0">
                  <a:pos x="6" y="30"/>
                </a:cxn>
                <a:cxn ang="0">
                  <a:pos x="18" y="12"/>
                </a:cxn>
                <a:cxn ang="0">
                  <a:pos x="30" y="12"/>
                </a:cxn>
                <a:cxn ang="0">
                  <a:pos x="30" y="12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3207" name="Freeform 23"/>
            <p:cNvSpPr>
              <a:spLocks/>
            </p:cNvSpPr>
            <p:nvPr/>
          </p:nvSpPr>
          <p:spPr bwMode="ltGray">
            <a:xfrm>
              <a:off x="3017" y="1127"/>
              <a:ext cx="2603" cy="444"/>
            </a:xfrm>
            <a:custGeom>
              <a:avLst/>
              <a:gdLst/>
              <a:ahLst/>
              <a:cxnLst>
                <a:cxn ang="0">
                  <a:pos x="2577" y="0"/>
                </a:cxn>
                <a:cxn ang="0">
                  <a:pos x="2594" y="72"/>
                </a:cxn>
                <a:cxn ang="0">
                  <a:pos x="6" y="444"/>
                </a:cxn>
                <a:cxn ang="0">
                  <a:pos x="0" y="396"/>
                </a:cxn>
                <a:cxn ang="0">
                  <a:pos x="1225" y="96"/>
                </a:cxn>
                <a:cxn ang="0">
                  <a:pos x="1351" y="78"/>
                </a:cxn>
                <a:cxn ang="0">
                  <a:pos x="2577" y="0"/>
                </a:cxn>
                <a:cxn ang="0">
                  <a:pos x="2577" y="0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3208" name="Freeform 24"/>
            <p:cNvSpPr>
              <a:spLocks noEditPoints="1"/>
            </p:cNvSpPr>
            <p:nvPr/>
          </p:nvSpPr>
          <p:spPr bwMode="ltGray">
            <a:xfrm>
              <a:off x="2934" y="3773"/>
              <a:ext cx="84" cy="95"/>
            </a:xfrm>
            <a:custGeom>
              <a:avLst/>
              <a:gdLst/>
              <a:ahLst/>
              <a:cxnLst>
                <a:cxn ang="0">
                  <a:pos x="36" y="95"/>
                </a:cxn>
                <a:cxn ang="0">
                  <a:pos x="60" y="77"/>
                </a:cxn>
                <a:cxn ang="0">
                  <a:pos x="78" y="53"/>
                </a:cxn>
                <a:cxn ang="0">
                  <a:pos x="84" y="42"/>
                </a:cxn>
                <a:cxn ang="0">
                  <a:pos x="84" y="30"/>
                </a:cxn>
                <a:cxn ang="0">
                  <a:pos x="72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12" y="12"/>
                </a:cxn>
                <a:cxn ang="0">
                  <a:pos x="0" y="24"/>
                </a:cxn>
                <a:cxn ang="0">
                  <a:pos x="0" y="36"/>
                </a:cxn>
                <a:cxn ang="0">
                  <a:pos x="6" y="59"/>
                </a:cxn>
                <a:cxn ang="0">
                  <a:pos x="24" y="83"/>
                </a:cxn>
                <a:cxn ang="0">
                  <a:pos x="36" y="95"/>
                </a:cxn>
                <a:cxn ang="0">
                  <a:pos x="36" y="95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3"/>
                </a:cxn>
                <a:cxn ang="0">
                  <a:pos x="48" y="71"/>
                </a:cxn>
                <a:cxn ang="0">
                  <a:pos x="42" y="77"/>
                </a:cxn>
                <a:cxn ang="0">
                  <a:pos x="36" y="77"/>
                </a:cxn>
                <a:cxn ang="0">
                  <a:pos x="24" y="65"/>
                </a:cxn>
                <a:cxn ang="0">
                  <a:pos x="18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3209" name="Freeform 25"/>
            <p:cNvSpPr>
              <a:spLocks noEditPoints="1"/>
            </p:cNvSpPr>
            <p:nvPr/>
          </p:nvSpPr>
          <p:spPr bwMode="ltGray">
            <a:xfrm>
              <a:off x="3779" y="3872"/>
              <a:ext cx="90" cy="108"/>
            </a:xfrm>
            <a:custGeom>
              <a:avLst/>
              <a:gdLst/>
              <a:ahLst/>
              <a:cxnLst>
                <a:cxn ang="0">
                  <a:pos x="12" y="96"/>
                </a:cxn>
                <a:cxn ang="0">
                  <a:pos x="24" y="108"/>
                </a:cxn>
                <a:cxn ang="0">
                  <a:pos x="42" y="108"/>
                </a:cxn>
                <a:cxn ang="0">
                  <a:pos x="66" y="102"/>
                </a:cxn>
                <a:cxn ang="0">
                  <a:pos x="84" y="78"/>
                </a:cxn>
                <a:cxn ang="0">
                  <a:pos x="90" y="66"/>
                </a:cxn>
                <a:cxn ang="0">
                  <a:pos x="84" y="48"/>
                </a:cxn>
                <a:cxn ang="0">
                  <a:pos x="66" y="24"/>
                </a:cxn>
                <a:cxn ang="0">
                  <a:pos x="48" y="1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2" y="30"/>
                </a:cxn>
                <a:cxn ang="0">
                  <a:pos x="0" y="54"/>
                </a:cxn>
                <a:cxn ang="0">
                  <a:pos x="0" y="78"/>
                </a:cxn>
                <a:cxn ang="0">
                  <a:pos x="12" y="96"/>
                </a:cxn>
                <a:cxn ang="0">
                  <a:pos x="12" y="96"/>
                </a:cxn>
                <a:cxn ang="0">
                  <a:pos x="12" y="72"/>
                </a:cxn>
                <a:cxn ang="0">
                  <a:pos x="18" y="54"/>
                </a:cxn>
                <a:cxn ang="0">
                  <a:pos x="24" y="36"/>
                </a:cxn>
                <a:cxn ang="0">
                  <a:pos x="30" y="18"/>
                </a:cxn>
                <a:cxn ang="0">
                  <a:pos x="30" y="12"/>
                </a:cxn>
                <a:cxn ang="0">
                  <a:pos x="48" y="24"/>
                </a:cxn>
                <a:cxn ang="0">
                  <a:pos x="66" y="36"/>
                </a:cxn>
                <a:cxn ang="0">
                  <a:pos x="78" y="54"/>
                </a:cxn>
                <a:cxn ang="0">
                  <a:pos x="78" y="72"/>
                </a:cxn>
                <a:cxn ang="0">
                  <a:pos x="72" y="84"/>
                </a:cxn>
                <a:cxn ang="0">
                  <a:pos x="48" y="96"/>
                </a:cxn>
                <a:cxn ang="0">
                  <a:pos x="36" y="96"/>
                </a:cxn>
                <a:cxn ang="0">
                  <a:pos x="24" y="90"/>
                </a:cxn>
                <a:cxn ang="0">
                  <a:pos x="18" y="84"/>
                </a:cxn>
                <a:cxn ang="0">
                  <a:pos x="12" y="72"/>
                </a:cxn>
                <a:cxn ang="0">
                  <a:pos x="12" y="72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3210" name="Freeform 26"/>
            <p:cNvSpPr>
              <a:spLocks noEditPoints="1"/>
            </p:cNvSpPr>
            <p:nvPr/>
          </p:nvSpPr>
          <p:spPr bwMode="ltGray">
            <a:xfrm>
              <a:off x="2400" y="3872"/>
              <a:ext cx="72" cy="90"/>
            </a:xfrm>
            <a:custGeom>
              <a:avLst/>
              <a:gdLst/>
              <a:ahLst/>
              <a:cxnLst>
                <a:cxn ang="0">
                  <a:pos x="71" y="90"/>
                </a:cxn>
                <a:cxn ang="0">
                  <a:pos x="71" y="60"/>
                </a:cxn>
                <a:cxn ang="0">
                  <a:pos x="71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30" y="78"/>
                </a:cxn>
                <a:cxn ang="0">
                  <a:pos x="54" y="90"/>
                </a:cxn>
                <a:cxn ang="0">
                  <a:pos x="71" y="90"/>
                </a:cxn>
                <a:cxn ang="0">
                  <a:pos x="71" y="90"/>
                </a:cxn>
                <a:cxn ang="0">
                  <a:pos x="24" y="18"/>
                </a:cxn>
                <a:cxn ang="0">
                  <a:pos x="42" y="18"/>
                </a:cxn>
                <a:cxn ang="0">
                  <a:pos x="54" y="18"/>
                </a:cxn>
                <a:cxn ang="0">
                  <a:pos x="60" y="42"/>
                </a:cxn>
                <a:cxn ang="0">
                  <a:pos x="60" y="66"/>
                </a:cxn>
                <a:cxn ang="0">
                  <a:pos x="60" y="72"/>
                </a:cxn>
                <a:cxn ang="0">
                  <a:pos x="60" y="78"/>
                </a:cxn>
                <a:cxn ang="0">
                  <a:pos x="42" y="72"/>
                </a:cxn>
                <a:cxn ang="0">
                  <a:pos x="24" y="66"/>
                </a:cxn>
                <a:cxn ang="0">
                  <a:pos x="12" y="48"/>
                </a:cxn>
                <a:cxn ang="0">
                  <a:pos x="12" y="30"/>
                </a:cxn>
                <a:cxn ang="0">
                  <a:pos x="24" y="18"/>
                </a:cxn>
                <a:cxn ang="0">
                  <a:pos x="24" y="18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3211" name="Oval 27"/>
            <p:cNvSpPr>
              <a:spLocks noChangeArrowheads="1"/>
            </p:cNvSpPr>
            <p:nvPr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3212" name="Oval 28"/>
            <p:cNvSpPr>
              <a:spLocks noChangeArrowheads="1"/>
            </p:cNvSpPr>
            <p:nvPr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3213" name="Oval 29"/>
            <p:cNvSpPr>
              <a:spLocks noChangeArrowheads="1"/>
            </p:cNvSpPr>
            <p:nvPr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3214" name="Freeform 30"/>
            <p:cNvSpPr>
              <a:spLocks noEditPoints="1"/>
            </p:cNvSpPr>
            <p:nvPr/>
          </p:nvSpPr>
          <p:spPr bwMode="ltGray">
            <a:xfrm>
              <a:off x="3743" y="3788"/>
              <a:ext cx="90" cy="96"/>
            </a:xfrm>
            <a:custGeom>
              <a:avLst/>
              <a:gdLst/>
              <a:ahLst/>
              <a:cxnLst>
                <a:cxn ang="0">
                  <a:pos x="66" y="96"/>
                </a:cxn>
                <a:cxn ang="0">
                  <a:pos x="78" y="66"/>
                </a:cxn>
                <a:cxn ang="0">
                  <a:pos x="90" y="42"/>
                </a:cxn>
                <a:cxn ang="0">
                  <a:pos x="78" y="18"/>
                </a:cxn>
                <a:cxn ang="0">
                  <a:pos x="60" y="0"/>
                </a:cxn>
                <a:cxn ang="0">
                  <a:pos x="30" y="6"/>
                </a:cxn>
                <a:cxn ang="0">
                  <a:pos x="18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6" y="60"/>
                </a:cxn>
                <a:cxn ang="0">
                  <a:pos x="24" y="78"/>
                </a:cxn>
                <a:cxn ang="0">
                  <a:pos x="48" y="90"/>
                </a:cxn>
                <a:cxn ang="0">
                  <a:pos x="66" y="96"/>
                </a:cxn>
                <a:cxn ang="0">
                  <a:pos x="66" y="96"/>
                </a:cxn>
                <a:cxn ang="0">
                  <a:pos x="42" y="18"/>
                </a:cxn>
                <a:cxn ang="0">
                  <a:pos x="60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66" y="72"/>
                </a:cxn>
                <a:cxn ang="0">
                  <a:pos x="60" y="78"/>
                </a:cxn>
                <a:cxn ang="0">
                  <a:pos x="60" y="84"/>
                </a:cxn>
                <a:cxn ang="0">
                  <a:pos x="42" y="72"/>
                </a:cxn>
                <a:cxn ang="0">
                  <a:pos x="30" y="66"/>
                </a:cxn>
                <a:cxn ang="0">
                  <a:pos x="18" y="42"/>
                </a:cxn>
                <a:cxn ang="0">
                  <a:pos x="24" y="30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3215" name="Freeform 31"/>
            <p:cNvSpPr>
              <a:spLocks noEditPoints="1"/>
            </p:cNvSpPr>
            <p:nvPr/>
          </p:nvSpPr>
          <p:spPr bwMode="ltGray">
            <a:xfrm>
              <a:off x="5422" y="3603"/>
              <a:ext cx="72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48" y="108"/>
                </a:cxn>
                <a:cxn ang="0">
                  <a:pos x="66" y="96"/>
                </a:cxn>
                <a:cxn ang="0">
                  <a:pos x="72" y="66"/>
                </a:cxn>
                <a:cxn ang="0">
                  <a:pos x="66" y="42"/>
                </a:cxn>
                <a:cxn ang="0">
                  <a:pos x="60" y="18"/>
                </a:cxn>
                <a:cxn ang="0">
                  <a:pos x="48" y="6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6" y="0"/>
                </a:cxn>
                <a:cxn ang="0">
                  <a:pos x="18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24" y="36"/>
                </a:cxn>
                <a:cxn ang="0">
                  <a:pos x="30" y="24"/>
                </a:cxn>
                <a:cxn ang="0">
                  <a:pos x="36" y="18"/>
                </a:cxn>
                <a:cxn ang="0">
                  <a:pos x="54" y="30"/>
                </a:cxn>
                <a:cxn ang="0">
                  <a:pos x="60" y="48"/>
                </a:cxn>
                <a:cxn ang="0">
                  <a:pos x="66" y="72"/>
                </a:cxn>
                <a:cxn ang="0">
                  <a:pos x="66" y="84"/>
                </a:cxn>
                <a:cxn ang="0">
                  <a:pos x="54" y="96"/>
                </a:cxn>
                <a:cxn ang="0">
                  <a:pos x="30" y="102"/>
                </a:cxn>
                <a:cxn ang="0">
                  <a:pos x="24" y="96"/>
                </a:cxn>
                <a:cxn ang="0">
                  <a:pos x="12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3216" name="Rectangle 32"/>
            <p:cNvSpPr>
              <a:spLocks noChangeArrowheads="1"/>
            </p:cNvSpPr>
            <p:nvPr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3217" name="Rectangle 33"/>
            <p:cNvSpPr>
              <a:spLocks noChangeArrowheads="1"/>
            </p:cNvSpPr>
            <p:nvPr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3218" name="AutoShape 34"/>
            <p:cNvSpPr>
              <a:spLocks noChangeArrowheads="1"/>
            </p:cNvSpPr>
            <p:nvPr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3219" name="Freeform 35"/>
            <p:cNvSpPr>
              <a:spLocks/>
            </p:cNvSpPr>
            <p:nvPr/>
          </p:nvSpPr>
          <p:spPr bwMode="ltGray">
            <a:xfrm>
              <a:off x="4306" y="1529"/>
              <a:ext cx="252" cy="1576"/>
            </a:xfrm>
            <a:custGeom>
              <a:avLst/>
              <a:gdLst/>
              <a:ahLst/>
              <a:cxnLst>
                <a:cxn ang="0">
                  <a:pos x="252" y="1576"/>
                </a:cxn>
                <a:cxn ang="0">
                  <a:pos x="12" y="84"/>
                </a:cxn>
                <a:cxn ang="0">
                  <a:pos x="12" y="60"/>
                </a:cxn>
                <a:cxn ang="0">
                  <a:pos x="0" y="12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78" y="48"/>
                </a:cxn>
                <a:cxn ang="0">
                  <a:pos x="88" y="66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3220" name="Freeform 36"/>
            <p:cNvSpPr>
              <a:spLocks/>
            </p:cNvSpPr>
            <p:nvPr/>
          </p:nvSpPr>
          <p:spPr bwMode="ltGray">
            <a:xfrm>
              <a:off x="4169" y="1421"/>
              <a:ext cx="317" cy="138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227" y="6"/>
                </a:cxn>
                <a:cxn ang="0">
                  <a:pos x="275" y="36"/>
                </a:cxn>
                <a:cxn ang="0">
                  <a:pos x="304" y="78"/>
                </a:cxn>
                <a:cxn ang="0">
                  <a:pos x="316" y="138"/>
                </a:cxn>
                <a:cxn ang="0">
                  <a:pos x="0" y="138"/>
                </a:cxn>
                <a:cxn ang="0">
                  <a:pos x="11" y="78"/>
                </a:cxn>
                <a:cxn ang="0">
                  <a:pos x="47" y="36"/>
                </a:cxn>
                <a:cxn ang="0">
                  <a:pos x="95" y="6"/>
                </a:cxn>
                <a:cxn ang="0">
                  <a:pos x="161" y="0"/>
                </a:cxn>
                <a:cxn ang="0">
                  <a:pos x="161" y="0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93221" name="Rectangle 37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15932800-A6BF-4479-9DEC-A5EEAB78989F}" type="datetimeFigureOut">
              <a:rPr lang="ru-RU"/>
              <a:pPr/>
              <a:t>09.04.2021</a:t>
            </a:fld>
            <a:endParaRPr lang="ru-RU"/>
          </a:p>
        </p:txBody>
      </p:sp>
      <p:sp>
        <p:nvSpPr>
          <p:cNvPr id="93222" name="Rectangle 3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3223" name="Rectangle 39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93224" name="Rectangle 40"/>
          <p:cNvSpPr>
            <a:spLocks noGrp="1" noChangeArrowheads="1"/>
          </p:cNvSpPr>
          <p:nvPr>
            <p:ph type="ctrTitle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93225" name="Rectangle 4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D9098503-9717-4905-9B2C-A282A10269F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12577-8972-4915-AC60-685E7B51C829}" type="datetimeFigureOut">
              <a:rPr lang="ru-RU"/>
              <a:pPr/>
              <a:t>09.04.2021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DC2196-2583-434C-A7AB-69FB937C676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9B9B095-B462-4E10-8962-79440F2C1D15}" type="datetimeFigureOut">
              <a:rPr lang="ru-RU"/>
              <a:pPr/>
              <a:t>09.04.2021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E336B3-9E43-4661-9F0D-BB198B26590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D24D3-BBC7-462E-80C1-2A759C5A7858}" type="datetimeFigureOut">
              <a:rPr lang="ru-RU"/>
              <a:pPr/>
              <a:t>09.04.2021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BFC0D6-2A53-49C9-A0BA-E4614E8DE78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00C561-2728-4E0A-BEAF-A6EEF1687574}" type="datetimeFigureOut">
              <a:rPr lang="ru-RU"/>
              <a:pPr/>
              <a:t>09.04.2021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CDC1DA-CE1B-428A-A4C1-A3325BBFA67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59AAF16-CD46-463B-B381-871525DED228}" type="datetimeFigureOut">
              <a:rPr lang="ru-RU"/>
              <a:pPr/>
              <a:t>09.04.2021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946438-1CAB-499E-A9BE-45A90158D96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06C1F58-9A2C-4EF5-8958-955C6810B162}" type="datetimeFigureOut">
              <a:rPr lang="ru-RU"/>
              <a:pPr/>
              <a:t>09.04.2021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9EEEFC-816B-4415-A06A-EA0DF9255C8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AC2CD91-E873-4FB3-8E5D-BAA9844003DF}" type="datetimeFigureOut">
              <a:rPr lang="ru-RU"/>
              <a:pPr/>
              <a:t>09.04.2021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251A49-B170-4ADD-A579-08D65794DF3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97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26998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5" name="Rectangle 23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79425C9C-6F88-4897-919B-4D065F64DE29}" type="datetimeFigureOut">
              <a:rPr lang="ru-RU"/>
              <a:pPr>
                <a:defRPr/>
              </a:pPr>
              <a:t>09.04.2021</a:t>
            </a:fld>
            <a:endParaRPr lang="ru-RU"/>
          </a:p>
        </p:txBody>
      </p:sp>
      <p:sp>
        <p:nvSpPr>
          <p:cNvPr id="46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7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1D18EC18-B78B-4FAA-9331-CA1498DC61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9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62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92163" name="Rectangle 3"/>
            <p:cNvSpPr>
              <a:spLocks noChangeArrowheads="1"/>
            </p:cNvSpPr>
            <p:nvPr userDrawn="1"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2164" name="Oval 4"/>
            <p:cNvSpPr>
              <a:spLocks noChangeArrowheads="1"/>
            </p:cNvSpPr>
            <p:nvPr userDrawn="1"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2165" name="Rectangle 5"/>
            <p:cNvSpPr>
              <a:spLocks noChangeArrowheads="1"/>
            </p:cNvSpPr>
            <p:nvPr userDrawn="1"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2166" name="Freeform 6"/>
            <p:cNvSpPr>
              <a:spLocks noEditPoints="1"/>
            </p:cNvSpPr>
            <p:nvPr userDrawn="1"/>
          </p:nvSpPr>
          <p:spPr bwMode="ltGray">
            <a:xfrm>
              <a:off x="4871" y="3508"/>
              <a:ext cx="66" cy="96"/>
            </a:xfrm>
            <a:custGeom>
              <a:avLst/>
              <a:gdLst/>
              <a:ahLst/>
              <a:cxnLst>
                <a:cxn ang="0">
                  <a:pos x="18" y="96"/>
                </a:cxn>
                <a:cxn ang="0">
                  <a:pos x="42" y="78"/>
                </a:cxn>
                <a:cxn ang="0">
                  <a:pos x="60" y="60"/>
                </a:cxn>
                <a:cxn ang="0">
                  <a:pos x="66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24" y="6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0" y="60"/>
                </a:cxn>
                <a:cxn ang="0">
                  <a:pos x="12" y="84"/>
                </a:cxn>
                <a:cxn ang="0">
                  <a:pos x="18" y="96"/>
                </a:cxn>
                <a:cxn ang="0">
                  <a:pos x="18" y="96"/>
                </a:cxn>
                <a:cxn ang="0">
                  <a:pos x="42" y="18"/>
                </a:cxn>
                <a:cxn ang="0">
                  <a:pos x="54" y="24"/>
                </a:cxn>
                <a:cxn ang="0">
                  <a:pos x="60" y="36"/>
                </a:cxn>
                <a:cxn ang="0">
                  <a:pos x="60" y="48"/>
                </a:cxn>
                <a:cxn ang="0">
                  <a:pos x="54" y="54"/>
                </a:cxn>
                <a:cxn ang="0">
                  <a:pos x="36" y="72"/>
                </a:cxn>
                <a:cxn ang="0">
                  <a:pos x="24" y="78"/>
                </a:cxn>
                <a:cxn ang="0">
                  <a:pos x="24" y="78"/>
                </a:cxn>
                <a:cxn ang="0">
                  <a:pos x="12" y="48"/>
                </a:cxn>
                <a:cxn ang="0">
                  <a:pos x="18" y="24"/>
                </a:cxn>
                <a:cxn ang="0">
                  <a:pos x="30" y="18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167" name="Rectangle 7"/>
            <p:cNvSpPr>
              <a:spLocks noChangeArrowheads="1"/>
            </p:cNvSpPr>
            <p:nvPr userDrawn="1"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2168" name="Rectangle 8"/>
            <p:cNvSpPr>
              <a:spLocks noChangeArrowheads="1"/>
            </p:cNvSpPr>
            <p:nvPr userDrawn="1"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2169" name="Rectangle 9"/>
            <p:cNvSpPr>
              <a:spLocks noChangeArrowheads="1"/>
            </p:cNvSpPr>
            <p:nvPr userDrawn="1"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2170" name="Rectangle 10"/>
            <p:cNvSpPr>
              <a:spLocks noChangeArrowheads="1"/>
            </p:cNvSpPr>
            <p:nvPr userDrawn="1"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2171" name="Rectangle 11"/>
            <p:cNvSpPr>
              <a:spLocks noChangeArrowheads="1"/>
            </p:cNvSpPr>
            <p:nvPr userDrawn="1"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2172" name="Freeform 12"/>
            <p:cNvSpPr>
              <a:spLocks/>
            </p:cNvSpPr>
            <p:nvPr userDrawn="1"/>
          </p:nvSpPr>
          <p:spPr bwMode="ltGray">
            <a:xfrm>
              <a:off x="4007" y="3021"/>
              <a:ext cx="623" cy="156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62" y="36"/>
                </a:cxn>
                <a:cxn ang="0">
                  <a:pos x="251" y="36"/>
                </a:cxn>
                <a:cxn ang="0">
                  <a:pos x="354" y="30"/>
                </a:cxn>
                <a:cxn ang="0">
                  <a:pos x="473" y="18"/>
                </a:cxn>
                <a:cxn ang="0">
                  <a:pos x="611" y="0"/>
                </a:cxn>
                <a:cxn ang="0">
                  <a:pos x="623" y="114"/>
                </a:cxn>
                <a:cxn ang="0">
                  <a:pos x="497" y="138"/>
                </a:cxn>
                <a:cxn ang="0">
                  <a:pos x="414" y="150"/>
                </a:cxn>
                <a:cxn ang="0">
                  <a:pos x="318" y="156"/>
                </a:cxn>
                <a:cxn ang="0">
                  <a:pos x="215" y="156"/>
                </a:cxn>
                <a:cxn ang="0">
                  <a:pos x="108" y="150"/>
                </a:cxn>
                <a:cxn ang="0">
                  <a:pos x="0" y="132"/>
                </a:cxn>
                <a:cxn ang="0">
                  <a:pos x="6" y="18"/>
                </a:cxn>
                <a:cxn ang="0">
                  <a:pos x="6" y="18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173" name="Freeform 13"/>
            <p:cNvSpPr>
              <a:spLocks/>
            </p:cNvSpPr>
            <p:nvPr userDrawn="1"/>
          </p:nvSpPr>
          <p:spPr bwMode="ltGray">
            <a:xfrm>
              <a:off x="4762" y="3591"/>
              <a:ext cx="996" cy="126"/>
            </a:xfrm>
            <a:custGeom>
              <a:avLst/>
              <a:gdLst/>
              <a:ahLst/>
              <a:cxnLst>
                <a:cxn ang="0">
                  <a:pos x="754" y="6"/>
                </a:cxn>
                <a:cxn ang="0">
                  <a:pos x="652" y="6"/>
                </a:cxn>
                <a:cxn ang="0">
                  <a:pos x="563" y="6"/>
                </a:cxn>
                <a:cxn ang="0">
                  <a:pos x="479" y="6"/>
                </a:cxn>
                <a:cxn ang="0">
                  <a:pos x="401" y="6"/>
                </a:cxn>
                <a:cxn ang="0">
                  <a:pos x="335" y="0"/>
                </a:cxn>
                <a:cxn ang="0">
                  <a:pos x="276" y="0"/>
                </a:cxn>
                <a:cxn ang="0">
                  <a:pos x="222" y="0"/>
                </a:cxn>
                <a:cxn ang="0">
                  <a:pos x="180" y="6"/>
                </a:cxn>
                <a:cxn ang="0">
                  <a:pos x="138" y="6"/>
                </a:cxn>
                <a:cxn ang="0">
                  <a:pos x="108" y="6"/>
                </a:cxn>
                <a:cxn ang="0">
                  <a:pos x="54" y="6"/>
                </a:cxn>
                <a:cxn ang="0">
                  <a:pos x="24" y="12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12" y="42"/>
                </a:cxn>
                <a:cxn ang="0">
                  <a:pos x="18" y="48"/>
                </a:cxn>
                <a:cxn ang="0">
                  <a:pos x="30" y="54"/>
                </a:cxn>
                <a:cxn ang="0">
                  <a:pos x="60" y="60"/>
                </a:cxn>
                <a:cxn ang="0">
                  <a:pos x="90" y="72"/>
                </a:cxn>
                <a:cxn ang="0">
                  <a:pos x="144" y="84"/>
                </a:cxn>
                <a:cxn ang="0">
                  <a:pos x="210" y="90"/>
                </a:cxn>
                <a:cxn ang="0">
                  <a:pos x="293" y="102"/>
                </a:cxn>
                <a:cxn ang="0">
                  <a:pos x="389" y="108"/>
                </a:cxn>
                <a:cxn ang="0">
                  <a:pos x="503" y="120"/>
                </a:cxn>
                <a:cxn ang="0">
                  <a:pos x="622" y="120"/>
                </a:cxn>
                <a:cxn ang="0">
                  <a:pos x="754" y="126"/>
                </a:cxn>
                <a:cxn ang="0">
                  <a:pos x="873" y="126"/>
                </a:cxn>
                <a:cxn ang="0">
                  <a:pos x="993" y="126"/>
                </a:cxn>
                <a:cxn ang="0">
                  <a:pos x="993" y="12"/>
                </a:cxn>
                <a:cxn ang="0">
                  <a:pos x="879" y="12"/>
                </a:cxn>
                <a:cxn ang="0">
                  <a:pos x="754" y="6"/>
                </a:cxn>
                <a:cxn ang="0">
                  <a:pos x="754" y="6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174" name="Freeform 14"/>
            <p:cNvSpPr>
              <a:spLocks/>
            </p:cNvSpPr>
            <p:nvPr userDrawn="1"/>
          </p:nvSpPr>
          <p:spPr bwMode="ltGray">
            <a:xfrm>
              <a:off x="4786" y="3645"/>
              <a:ext cx="972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54"/>
                </a:cxn>
                <a:cxn ang="0">
                  <a:pos x="66" y="96"/>
                </a:cxn>
                <a:cxn ang="0">
                  <a:pos x="120" y="137"/>
                </a:cxn>
                <a:cxn ang="0">
                  <a:pos x="198" y="173"/>
                </a:cxn>
                <a:cxn ang="0">
                  <a:pos x="293" y="203"/>
                </a:cxn>
                <a:cxn ang="0">
                  <a:pos x="353" y="215"/>
                </a:cxn>
                <a:cxn ang="0">
                  <a:pos x="413" y="227"/>
                </a:cxn>
                <a:cxn ang="0">
                  <a:pos x="479" y="233"/>
                </a:cxn>
                <a:cxn ang="0">
                  <a:pos x="556" y="239"/>
                </a:cxn>
                <a:cxn ang="0">
                  <a:pos x="634" y="245"/>
                </a:cxn>
                <a:cxn ang="0">
                  <a:pos x="724" y="245"/>
                </a:cxn>
                <a:cxn ang="0">
                  <a:pos x="855" y="245"/>
                </a:cxn>
                <a:cxn ang="0">
                  <a:pos x="969" y="239"/>
                </a:cxn>
                <a:cxn ang="0">
                  <a:pos x="969" y="60"/>
                </a:cxn>
                <a:cxn ang="0">
                  <a:pos x="700" y="60"/>
                </a:cxn>
                <a:cxn ang="0">
                  <a:pos x="503" y="54"/>
                </a:cxn>
                <a:cxn ang="0">
                  <a:pos x="317" y="42"/>
                </a:cxn>
                <a:cxn ang="0">
                  <a:pos x="150" y="24"/>
                </a:cxn>
                <a:cxn ang="0">
                  <a:pos x="72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175" name="Freeform 15"/>
            <p:cNvSpPr>
              <a:spLocks/>
            </p:cNvSpPr>
            <p:nvPr userDrawn="1"/>
          </p:nvSpPr>
          <p:spPr bwMode="ltGray">
            <a:xfrm>
              <a:off x="4804" y="3591"/>
              <a:ext cx="954" cy="90"/>
            </a:xfrm>
            <a:custGeom>
              <a:avLst/>
              <a:gdLst/>
              <a:ahLst/>
              <a:cxnLst>
                <a:cxn ang="0">
                  <a:pos x="700" y="0"/>
                </a:cxn>
                <a:cxn ang="0">
                  <a:pos x="598" y="0"/>
                </a:cxn>
                <a:cxn ang="0">
                  <a:pos x="515" y="0"/>
                </a:cxn>
                <a:cxn ang="0">
                  <a:pos x="431" y="0"/>
                </a:cxn>
                <a:cxn ang="0">
                  <a:pos x="365" y="0"/>
                </a:cxn>
                <a:cxn ang="0">
                  <a:pos x="299" y="0"/>
                </a:cxn>
                <a:cxn ang="0">
                  <a:pos x="245" y="0"/>
                </a:cxn>
                <a:cxn ang="0">
                  <a:pos x="198" y="0"/>
                </a:cxn>
                <a:cxn ang="0">
                  <a:pos x="162" y="0"/>
                </a:cxn>
                <a:cxn ang="0">
                  <a:pos x="126" y="6"/>
                </a:cxn>
                <a:cxn ang="0">
                  <a:pos x="96" y="6"/>
                </a:cxn>
                <a:cxn ang="0">
                  <a:pos x="54" y="12"/>
                </a:cxn>
                <a:cxn ang="0">
                  <a:pos x="30" y="12"/>
                </a:cxn>
                <a:cxn ang="0">
                  <a:pos x="12" y="18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6" y="30"/>
                </a:cxn>
                <a:cxn ang="0">
                  <a:pos x="24" y="36"/>
                </a:cxn>
                <a:cxn ang="0">
                  <a:pos x="54" y="42"/>
                </a:cxn>
                <a:cxn ang="0">
                  <a:pos x="102" y="54"/>
                </a:cxn>
                <a:cxn ang="0">
                  <a:pos x="168" y="60"/>
                </a:cxn>
                <a:cxn ang="0">
                  <a:pos x="251" y="66"/>
                </a:cxn>
                <a:cxn ang="0">
                  <a:pos x="341" y="78"/>
                </a:cxn>
                <a:cxn ang="0">
                  <a:pos x="449" y="84"/>
                </a:cxn>
                <a:cxn ang="0">
                  <a:pos x="568" y="84"/>
                </a:cxn>
                <a:cxn ang="0">
                  <a:pos x="694" y="90"/>
                </a:cxn>
                <a:cxn ang="0">
                  <a:pos x="825" y="90"/>
                </a:cxn>
                <a:cxn ang="0">
                  <a:pos x="951" y="90"/>
                </a:cxn>
                <a:cxn ang="0">
                  <a:pos x="951" y="6"/>
                </a:cxn>
                <a:cxn ang="0">
                  <a:pos x="831" y="6"/>
                </a:cxn>
                <a:cxn ang="0">
                  <a:pos x="772" y="6"/>
                </a:cxn>
                <a:cxn ang="0">
                  <a:pos x="700" y="0"/>
                </a:cxn>
                <a:cxn ang="0">
                  <a:pos x="700" y="0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176" name="Freeform 16"/>
            <p:cNvSpPr>
              <a:spLocks/>
            </p:cNvSpPr>
            <p:nvPr userDrawn="1"/>
          </p:nvSpPr>
          <p:spPr bwMode="ltGray">
            <a:xfrm>
              <a:off x="3059" y="1541"/>
              <a:ext cx="102" cy="155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12"/>
                </a:cxn>
                <a:cxn ang="0">
                  <a:pos x="30" y="72"/>
                </a:cxn>
                <a:cxn ang="0">
                  <a:pos x="30" y="155"/>
                </a:cxn>
                <a:cxn ang="0">
                  <a:pos x="72" y="155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177" name="Freeform 17"/>
            <p:cNvSpPr>
              <a:spLocks noEditPoints="1"/>
            </p:cNvSpPr>
            <p:nvPr userDrawn="1"/>
          </p:nvSpPr>
          <p:spPr bwMode="ltGray">
            <a:xfrm>
              <a:off x="3059" y="1690"/>
              <a:ext cx="90" cy="96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72" y="72"/>
                </a:cxn>
                <a:cxn ang="0">
                  <a:pos x="84" y="48"/>
                </a:cxn>
                <a:cxn ang="0">
                  <a:pos x="90" y="36"/>
                </a:cxn>
                <a:cxn ang="0">
                  <a:pos x="84" y="24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0"/>
                </a:cxn>
                <a:cxn ang="0">
                  <a:pos x="12" y="12"/>
                </a:cxn>
                <a:cxn ang="0">
                  <a:pos x="6" y="24"/>
                </a:cxn>
                <a:cxn ang="0">
                  <a:pos x="0" y="36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8" y="96"/>
                </a:cxn>
                <a:cxn ang="0">
                  <a:pos x="48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54" y="66"/>
                </a:cxn>
                <a:cxn ang="0">
                  <a:pos x="48" y="78"/>
                </a:cxn>
                <a:cxn ang="0">
                  <a:pos x="30" y="66"/>
                </a:cxn>
                <a:cxn ang="0">
                  <a:pos x="24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178" name="Freeform 18"/>
            <p:cNvSpPr>
              <a:spLocks noEditPoints="1"/>
            </p:cNvSpPr>
            <p:nvPr userDrawn="1"/>
          </p:nvSpPr>
          <p:spPr bwMode="ltGray">
            <a:xfrm>
              <a:off x="3059" y="1768"/>
              <a:ext cx="90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54" y="108"/>
                </a:cxn>
                <a:cxn ang="0">
                  <a:pos x="78" y="96"/>
                </a:cxn>
                <a:cxn ang="0">
                  <a:pos x="90" y="72"/>
                </a:cxn>
                <a:cxn ang="0">
                  <a:pos x="84" y="42"/>
                </a:cxn>
                <a:cxn ang="0">
                  <a:pos x="66" y="24"/>
                </a:cxn>
                <a:cxn ang="0">
                  <a:pos x="54" y="12"/>
                </a:cxn>
                <a:cxn ang="0">
                  <a:pos x="48" y="6"/>
                </a:cxn>
                <a:cxn ang="0">
                  <a:pos x="48" y="6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30" y="36"/>
                </a:cxn>
                <a:cxn ang="0">
                  <a:pos x="42" y="24"/>
                </a:cxn>
                <a:cxn ang="0">
                  <a:pos x="48" y="18"/>
                </a:cxn>
                <a:cxn ang="0">
                  <a:pos x="66" y="30"/>
                </a:cxn>
                <a:cxn ang="0">
                  <a:pos x="72" y="48"/>
                </a:cxn>
                <a:cxn ang="0">
                  <a:pos x="78" y="72"/>
                </a:cxn>
                <a:cxn ang="0">
                  <a:pos x="78" y="84"/>
                </a:cxn>
                <a:cxn ang="0">
                  <a:pos x="66" y="96"/>
                </a:cxn>
                <a:cxn ang="0">
                  <a:pos x="42" y="102"/>
                </a:cxn>
                <a:cxn ang="0">
                  <a:pos x="30" y="96"/>
                </a:cxn>
                <a:cxn ang="0">
                  <a:pos x="18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179" name="Freeform 19"/>
            <p:cNvSpPr>
              <a:spLocks/>
            </p:cNvSpPr>
            <p:nvPr userDrawn="1"/>
          </p:nvSpPr>
          <p:spPr bwMode="ltGray">
            <a:xfrm>
              <a:off x="5470" y="1205"/>
              <a:ext cx="102" cy="156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6"/>
                </a:cxn>
                <a:cxn ang="0">
                  <a:pos x="30" y="72"/>
                </a:cxn>
                <a:cxn ang="0">
                  <a:pos x="30" y="156"/>
                </a:cxn>
                <a:cxn ang="0">
                  <a:pos x="72" y="156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180" name="Freeform 20"/>
            <p:cNvSpPr>
              <a:spLocks noEditPoints="1"/>
            </p:cNvSpPr>
            <p:nvPr userDrawn="1"/>
          </p:nvSpPr>
          <p:spPr bwMode="ltGray">
            <a:xfrm>
              <a:off x="5476" y="1349"/>
              <a:ext cx="84" cy="96"/>
            </a:xfrm>
            <a:custGeom>
              <a:avLst/>
              <a:gdLst/>
              <a:ahLst/>
              <a:cxnLst>
                <a:cxn ang="0">
                  <a:pos x="42" y="96"/>
                </a:cxn>
                <a:cxn ang="0">
                  <a:pos x="66" y="78"/>
                </a:cxn>
                <a:cxn ang="0">
                  <a:pos x="84" y="54"/>
                </a:cxn>
                <a:cxn ang="0">
                  <a:pos x="84" y="30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6"/>
                </a:cxn>
                <a:cxn ang="0">
                  <a:pos x="12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2" y="96"/>
                </a:cxn>
                <a:cxn ang="0">
                  <a:pos x="42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4"/>
                </a:cxn>
                <a:cxn ang="0">
                  <a:pos x="54" y="72"/>
                </a:cxn>
                <a:cxn ang="0">
                  <a:pos x="42" y="84"/>
                </a:cxn>
                <a:cxn ang="0">
                  <a:pos x="42" y="84"/>
                </a:cxn>
                <a:cxn ang="0">
                  <a:pos x="30" y="72"/>
                </a:cxn>
                <a:cxn ang="0">
                  <a:pos x="18" y="54"/>
                </a:cxn>
                <a:cxn ang="0">
                  <a:pos x="18" y="30"/>
                </a:cxn>
                <a:cxn ang="0">
                  <a:pos x="30" y="18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181" name="Freeform 21"/>
            <p:cNvSpPr>
              <a:spLocks noEditPoints="1"/>
            </p:cNvSpPr>
            <p:nvPr userDrawn="1"/>
          </p:nvSpPr>
          <p:spPr bwMode="ltGray">
            <a:xfrm>
              <a:off x="5470" y="1433"/>
              <a:ext cx="90" cy="108"/>
            </a:xfrm>
            <a:custGeom>
              <a:avLst/>
              <a:gdLst/>
              <a:ahLst/>
              <a:cxnLst>
                <a:cxn ang="0">
                  <a:pos x="6" y="90"/>
                </a:cxn>
                <a:cxn ang="0">
                  <a:pos x="18" y="102"/>
                </a:cxn>
                <a:cxn ang="0">
                  <a:pos x="30" y="108"/>
                </a:cxn>
                <a:cxn ang="0">
                  <a:pos x="60" y="108"/>
                </a:cxn>
                <a:cxn ang="0">
                  <a:pos x="84" y="96"/>
                </a:cxn>
                <a:cxn ang="0">
                  <a:pos x="90" y="84"/>
                </a:cxn>
                <a:cxn ang="0">
                  <a:pos x="90" y="66"/>
                </a:cxn>
                <a:cxn ang="0">
                  <a:pos x="84" y="36"/>
                </a:cxn>
                <a:cxn ang="0">
                  <a:pos x="72" y="18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12" y="48"/>
                </a:cxn>
                <a:cxn ang="0">
                  <a:pos x="0" y="66"/>
                </a:cxn>
                <a:cxn ang="0">
                  <a:pos x="6" y="90"/>
                </a:cxn>
                <a:cxn ang="0">
                  <a:pos x="6" y="90"/>
                </a:cxn>
                <a:cxn ang="0">
                  <a:pos x="18" y="66"/>
                </a:cxn>
                <a:cxn ang="0">
                  <a:pos x="24" y="48"/>
                </a:cxn>
                <a:cxn ang="0">
                  <a:pos x="36" y="30"/>
                </a:cxn>
                <a:cxn ang="0">
                  <a:pos x="42" y="18"/>
                </a:cxn>
                <a:cxn ang="0">
                  <a:pos x="48" y="12"/>
                </a:cxn>
                <a:cxn ang="0">
                  <a:pos x="78" y="42"/>
                </a:cxn>
                <a:cxn ang="0">
                  <a:pos x="84" y="66"/>
                </a:cxn>
                <a:cxn ang="0">
                  <a:pos x="66" y="90"/>
                </a:cxn>
                <a:cxn ang="0">
                  <a:pos x="54" y="96"/>
                </a:cxn>
                <a:cxn ang="0">
                  <a:pos x="42" y="96"/>
                </a:cxn>
                <a:cxn ang="0">
                  <a:pos x="30" y="96"/>
                </a:cxn>
                <a:cxn ang="0">
                  <a:pos x="24" y="84"/>
                </a:cxn>
                <a:cxn ang="0">
                  <a:pos x="18" y="78"/>
                </a:cxn>
                <a:cxn ang="0">
                  <a:pos x="18" y="66"/>
                </a:cxn>
                <a:cxn ang="0">
                  <a:pos x="18" y="66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182" name="Freeform 22"/>
            <p:cNvSpPr>
              <a:spLocks noEditPoints="1"/>
            </p:cNvSpPr>
            <p:nvPr userDrawn="1"/>
          </p:nvSpPr>
          <p:spPr bwMode="ltGray">
            <a:xfrm>
              <a:off x="5428" y="3525"/>
              <a:ext cx="66" cy="96"/>
            </a:xfrm>
            <a:custGeom>
              <a:avLst/>
              <a:gdLst/>
              <a:ahLst/>
              <a:cxnLst>
                <a:cxn ang="0">
                  <a:pos x="30" y="96"/>
                </a:cxn>
                <a:cxn ang="0">
                  <a:pos x="54" y="72"/>
                </a:cxn>
                <a:cxn ang="0">
                  <a:pos x="66" y="48"/>
                </a:cxn>
                <a:cxn ang="0">
                  <a:pos x="66" y="24"/>
                </a:cxn>
                <a:cxn ang="0">
                  <a:pos x="54" y="6"/>
                </a:cxn>
                <a:cxn ang="0">
                  <a:pos x="30" y="0"/>
                </a:cxn>
                <a:cxn ang="0">
                  <a:pos x="18" y="0"/>
                </a:cxn>
                <a:cxn ang="0">
                  <a:pos x="6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18" y="84"/>
                </a:cxn>
                <a:cxn ang="0">
                  <a:pos x="30" y="96"/>
                </a:cxn>
                <a:cxn ang="0">
                  <a:pos x="30" y="96"/>
                </a:cxn>
                <a:cxn ang="0">
                  <a:pos x="30" y="12"/>
                </a:cxn>
                <a:cxn ang="0">
                  <a:pos x="48" y="18"/>
                </a:cxn>
                <a:cxn ang="0">
                  <a:pos x="54" y="24"/>
                </a:cxn>
                <a:cxn ang="0">
                  <a:pos x="54" y="36"/>
                </a:cxn>
                <a:cxn ang="0">
                  <a:pos x="48" y="48"/>
                </a:cxn>
                <a:cxn ang="0">
                  <a:pos x="36" y="66"/>
                </a:cxn>
                <a:cxn ang="0">
                  <a:pos x="30" y="78"/>
                </a:cxn>
                <a:cxn ang="0">
                  <a:pos x="18" y="66"/>
                </a:cxn>
                <a:cxn ang="0">
                  <a:pos x="12" y="48"/>
                </a:cxn>
                <a:cxn ang="0">
                  <a:pos x="6" y="30"/>
                </a:cxn>
                <a:cxn ang="0">
                  <a:pos x="18" y="12"/>
                </a:cxn>
                <a:cxn ang="0">
                  <a:pos x="30" y="12"/>
                </a:cxn>
                <a:cxn ang="0">
                  <a:pos x="30" y="12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183" name="Freeform 23"/>
            <p:cNvSpPr>
              <a:spLocks/>
            </p:cNvSpPr>
            <p:nvPr userDrawn="1"/>
          </p:nvSpPr>
          <p:spPr bwMode="ltGray">
            <a:xfrm>
              <a:off x="3017" y="1127"/>
              <a:ext cx="2603" cy="444"/>
            </a:xfrm>
            <a:custGeom>
              <a:avLst/>
              <a:gdLst/>
              <a:ahLst/>
              <a:cxnLst>
                <a:cxn ang="0">
                  <a:pos x="2577" y="0"/>
                </a:cxn>
                <a:cxn ang="0">
                  <a:pos x="2594" y="72"/>
                </a:cxn>
                <a:cxn ang="0">
                  <a:pos x="6" y="444"/>
                </a:cxn>
                <a:cxn ang="0">
                  <a:pos x="0" y="396"/>
                </a:cxn>
                <a:cxn ang="0">
                  <a:pos x="1225" y="96"/>
                </a:cxn>
                <a:cxn ang="0">
                  <a:pos x="1351" y="78"/>
                </a:cxn>
                <a:cxn ang="0">
                  <a:pos x="2577" y="0"/>
                </a:cxn>
                <a:cxn ang="0">
                  <a:pos x="2577" y="0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184" name="Freeform 24"/>
            <p:cNvSpPr>
              <a:spLocks noEditPoints="1"/>
            </p:cNvSpPr>
            <p:nvPr userDrawn="1"/>
          </p:nvSpPr>
          <p:spPr bwMode="ltGray">
            <a:xfrm>
              <a:off x="2934" y="3773"/>
              <a:ext cx="84" cy="95"/>
            </a:xfrm>
            <a:custGeom>
              <a:avLst/>
              <a:gdLst/>
              <a:ahLst/>
              <a:cxnLst>
                <a:cxn ang="0">
                  <a:pos x="36" y="95"/>
                </a:cxn>
                <a:cxn ang="0">
                  <a:pos x="60" y="77"/>
                </a:cxn>
                <a:cxn ang="0">
                  <a:pos x="78" y="53"/>
                </a:cxn>
                <a:cxn ang="0">
                  <a:pos x="84" y="42"/>
                </a:cxn>
                <a:cxn ang="0">
                  <a:pos x="84" y="30"/>
                </a:cxn>
                <a:cxn ang="0">
                  <a:pos x="72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12" y="12"/>
                </a:cxn>
                <a:cxn ang="0">
                  <a:pos x="0" y="24"/>
                </a:cxn>
                <a:cxn ang="0">
                  <a:pos x="0" y="36"/>
                </a:cxn>
                <a:cxn ang="0">
                  <a:pos x="6" y="59"/>
                </a:cxn>
                <a:cxn ang="0">
                  <a:pos x="24" y="83"/>
                </a:cxn>
                <a:cxn ang="0">
                  <a:pos x="36" y="95"/>
                </a:cxn>
                <a:cxn ang="0">
                  <a:pos x="36" y="95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3"/>
                </a:cxn>
                <a:cxn ang="0">
                  <a:pos x="48" y="71"/>
                </a:cxn>
                <a:cxn ang="0">
                  <a:pos x="42" y="77"/>
                </a:cxn>
                <a:cxn ang="0">
                  <a:pos x="36" y="77"/>
                </a:cxn>
                <a:cxn ang="0">
                  <a:pos x="24" y="65"/>
                </a:cxn>
                <a:cxn ang="0">
                  <a:pos x="18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185" name="Freeform 25"/>
            <p:cNvSpPr>
              <a:spLocks noEditPoints="1"/>
            </p:cNvSpPr>
            <p:nvPr userDrawn="1"/>
          </p:nvSpPr>
          <p:spPr bwMode="ltGray">
            <a:xfrm>
              <a:off x="3779" y="3872"/>
              <a:ext cx="90" cy="108"/>
            </a:xfrm>
            <a:custGeom>
              <a:avLst/>
              <a:gdLst/>
              <a:ahLst/>
              <a:cxnLst>
                <a:cxn ang="0">
                  <a:pos x="12" y="96"/>
                </a:cxn>
                <a:cxn ang="0">
                  <a:pos x="24" y="108"/>
                </a:cxn>
                <a:cxn ang="0">
                  <a:pos x="42" y="108"/>
                </a:cxn>
                <a:cxn ang="0">
                  <a:pos x="66" y="102"/>
                </a:cxn>
                <a:cxn ang="0">
                  <a:pos x="84" y="78"/>
                </a:cxn>
                <a:cxn ang="0">
                  <a:pos x="90" y="66"/>
                </a:cxn>
                <a:cxn ang="0">
                  <a:pos x="84" y="48"/>
                </a:cxn>
                <a:cxn ang="0">
                  <a:pos x="66" y="24"/>
                </a:cxn>
                <a:cxn ang="0">
                  <a:pos x="48" y="1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2" y="30"/>
                </a:cxn>
                <a:cxn ang="0">
                  <a:pos x="0" y="54"/>
                </a:cxn>
                <a:cxn ang="0">
                  <a:pos x="0" y="78"/>
                </a:cxn>
                <a:cxn ang="0">
                  <a:pos x="12" y="96"/>
                </a:cxn>
                <a:cxn ang="0">
                  <a:pos x="12" y="96"/>
                </a:cxn>
                <a:cxn ang="0">
                  <a:pos x="12" y="72"/>
                </a:cxn>
                <a:cxn ang="0">
                  <a:pos x="18" y="54"/>
                </a:cxn>
                <a:cxn ang="0">
                  <a:pos x="24" y="36"/>
                </a:cxn>
                <a:cxn ang="0">
                  <a:pos x="30" y="18"/>
                </a:cxn>
                <a:cxn ang="0">
                  <a:pos x="30" y="12"/>
                </a:cxn>
                <a:cxn ang="0">
                  <a:pos x="48" y="24"/>
                </a:cxn>
                <a:cxn ang="0">
                  <a:pos x="66" y="36"/>
                </a:cxn>
                <a:cxn ang="0">
                  <a:pos x="78" y="54"/>
                </a:cxn>
                <a:cxn ang="0">
                  <a:pos x="78" y="72"/>
                </a:cxn>
                <a:cxn ang="0">
                  <a:pos x="72" y="84"/>
                </a:cxn>
                <a:cxn ang="0">
                  <a:pos x="48" y="96"/>
                </a:cxn>
                <a:cxn ang="0">
                  <a:pos x="36" y="96"/>
                </a:cxn>
                <a:cxn ang="0">
                  <a:pos x="24" y="90"/>
                </a:cxn>
                <a:cxn ang="0">
                  <a:pos x="18" y="84"/>
                </a:cxn>
                <a:cxn ang="0">
                  <a:pos x="12" y="72"/>
                </a:cxn>
                <a:cxn ang="0">
                  <a:pos x="12" y="72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186" name="Freeform 26"/>
            <p:cNvSpPr>
              <a:spLocks noEditPoints="1"/>
            </p:cNvSpPr>
            <p:nvPr userDrawn="1"/>
          </p:nvSpPr>
          <p:spPr bwMode="ltGray">
            <a:xfrm>
              <a:off x="2400" y="3872"/>
              <a:ext cx="72" cy="90"/>
            </a:xfrm>
            <a:custGeom>
              <a:avLst/>
              <a:gdLst/>
              <a:ahLst/>
              <a:cxnLst>
                <a:cxn ang="0">
                  <a:pos x="71" y="90"/>
                </a:cxn>
                <a:cxn ang="0">
                  <a:pos x="71" y="60"/>
                </a:cxn>
                <a:cxn ang="0">
                  <a:pos x="71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30" y="78"/>
                </a:cxn>
                <a:cxn ang="0">
                  <a:pos x="54" y="90"/>
                </a:cxn>
                <a:cxn ang="0">
                  <a:pos x="71" y="90"/>
                </a:cxn>
                <a:cxn ang="0">
                  <a:pos x="71" y="90"/>
                </a:cxn>
                <a:cxn ang="0">
                  <a:pos x="24" y="18"/>
                </a:cxn>
                <a:cxn ang="0">
                  <a:pos x="42" y="18"/>
                </a:cxn>
                <a:cxn ang="0">
                  <a:pos x="54" y="18"/>
                </a:cxn>
                <a:cxn ang="0">
                  <a:pos x="60" y="42"/>
                </a:cxn>
                <a:cxn ang="0">
                  <a:pos x="60" y="66"/>
                </a:cxn>
                <a:cxn ang="0">
                  <a:pos x="60" y="72"/>
                </a:cxn>
                <a:cxn ang="0">
                  <a:pos x="60" y="78"/>
                </a:cxn>
                <a:cxn ang="0">
                  <a:pos x="42" y="72"/>
                </a:cxn>
                <a:cxn ang="0">
                  <a:pos x="24" y="66"/>
                </a:cxn>
                <a:cxn ang="0">
                  <a:pos x="12" y="48"/>
                </a:cxn>
                <a:cxn ang="0">
                  <a:pos x="12" y="30"/>
                </a:cxn>
                <a:cxn ang="0">
                  <a:pos x="24" y="18"/>
                </a:cxn>
                <a:cxn ang="0">
                  <a:pos x="24" y="18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187" name="Oval 27"/>
            <p:cNvSpPr>
              <a:spLocks noChangeArrowheads="1"/>
            </p:cNvSpPr>
            <p:nvPr userDrawn="1"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2188" name="Oval 28"/>
            <p:cNvSpPr>
              <a:spLocks noChangeArrowheads="1"/>
            </p:cNvSpPr>
            <p:nvPr userDrawn="1"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2189" name="Oval 29"/>
            <p:cNvSpPr>
              <a:spLocks noChangeArrowheads="1"/>
            </p:cNvSpPr>
            <p:nvPr userDrawn="1"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2190" name="Freeform 30"/>
            <p:cNvSpPr>
              <a:spLocks noEditPoints="1"/>
            </p:cNvSpPr>
            <p:nvPr userDrawn="1"/>
          </p:nvSpPr>
          <p:spPr bwMode="ltGray">
            <a:xfrm>
              <a:off x="3743" y="3788"/>
              <a:ext cx="90" cy="96"/>
            </a:xfrm>
            <a:custGeom>
              <a:avLst/>
              <a:gdLst/>
              <a:ahLst/>
              <a:cxnLst>
                <a:cxn ang="0">
                  <a:pos x="66" y="96"/>
                </a:cxn>
                <a:cxn ang="0">
                  <a:pos x="78" y="66"/>
                </a:cxn>
                <a:cxn ang="0">
                  <a:pos x="90" y="42"/>
                </a:cxn>
                <a:cxn ang="0">
                  <a:pos x="78" y="18"/>
                </a:cxn>
                <a:cxn ang="0">
                  <a:pos x="60" y="0"/>
                </a:cxn>
                <a:cxn ang="0">
                  <a:pos x="30" y="6"/>
                </a:cxn>
                <a:cxn ang="0">
                  <a:pos x="18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6" y="60"/>
                </a:cxn>
                <a:cxn ang="0">
                  <a:pos x="24" y="78"/>
                </a:cxn>
                <a:cxn ang="0">
                  <a:pos x="48" y="90"/>
                </a:cxn>
                <a:cxn ang="0">
                  <a:pos x="66" y="96"/>
                </a:cxn>
                <a:cxn ang="0">
                  <a:pos x="66" y="96"/>
                </a:cxn>
                <a:cxn ang="0">
                  <a:pos x="42" y="18"/>
                </a:cxn>
                <a:cxn ang="0">
                  <a:pos x="60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66" y="72"/>
                </a:cxn>
                <a:cxn ang="0">
                  <a:pos x="60" y="78"/>
                </a:cxn>
                <a:cxn ang="0">
                  <a:pos x="60" y="84"/>
                </a:cxn>
                <a:cxn ang="0">
                  <a:pos x="42" y="72"/>
                </a:cxn>
                <a:cxn ang="0">
                  <a:pos x="30" y="66"/>
                </a:cxn>
                <a:cxn ang="0">
                  <a:pos x="18" y="42"/>
                </a:cxn>
                <a:cxn ang="0">
                  <a:pos x="24" y="30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191" name="Freeform 31"/>
            <p:cNvSpPr>
              <a:spLocks noEditPoints="1"/>
            </p:cNvSpPr>
            <p:nvPr userDrawn="1"/>
          </p:nvSpPr>
          <p:spPr bwMode="ltGray">
            <a:xfrm>
              <a:off x="5422" y="3603"/>
              <a:ext cx="72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48" y="108"/>
                </a:cxn>
                <a:cxn ang="0">
                  <a:pos x="66" y="96"/>
                </a:cxn>
                <a:cxn ang="0">
                  <a:pos x="72" y="66"/>
                </a:cxn>
                <a:cxn ang="0">
                  <a:pos x="66" y="42"/>
                </a:cxn>
                <a:cxn ang="0">
                  <a:pos x="60" y="18"/>
                </a:cxn>
                <a:cxn ang="0">
                  <a:pos x="48" y="6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6" y="0"/>
                </a:cxn>
                <a:cxn ang="0">
                  <a:pos x="18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24" y="36"/>
                </a:cxn>
                <a:cxn ang="0">
                  <a:pos x="30" y="24"/>
                </a:cxn>
                <a:cxn ang="0">
                  <a:pos x="36" y="18"/>
                </a:cxn>
                <a:cxn ang="0">
                  <a:pos x="54" y="30"/>
                </a:cxn>
                <a:cxn ang="0">
                  <a:pos x="60" y="48"/>
                </a:cxn>
                <a:cxn ang="0">
                  <a:pos x="66" y="72"/>
                </a:cxn>
                <a:cxn ang="0">
                  <a:pos x="66" y="84"/>
                </a:cxn>
                <a:cxn ang="0">
                  <a:pos x="54" y="96"/>
                </a:cxn>
                <a:cxn ang="0">
                  <a:pos x="30" y="102"/>
                </a:cxn>
                <a:cxn ang="0">
                  <a:pos x="24" y="96"/>
                </a:cxn>
                <a:cxn ang="0">
                  <a:pos x="12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192" name="Rectangle 32"/>
            <p:cNvSpPr>
              <a:spLocks noChangeArrowheads="1"/>
            </p:cNvSpPr>
            <p:nvPr userDrawn="1"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2193" name="Rectangle 33"/>
            <p:cNvSpPr>
              <a:spLocks noChangeArrowheads="1"/>
            </p:cNvSpPr>
            <p:nvPr userDrawn="1"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2194" name="AutoShape 34"/>
            <p:cNvSpPr>
              <a:spLocks noChangeArrowheads="1"/>
            </p:cNvSpPr>
            <p:nvPr userDrawn="1"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2195" name="Freeform 35"/>
            <p:cNvSpPr>
              <a:spLocks/>
            </p:cNvSpPr>
            <p:nvPr userDrawn="1"/>
          </p:nvSpPr>
          <p:spPr bwMode="ltGray">
            <a:xfrm>
              <a:off x="4306" y="1529"/>
              <a:ext cx="252" cy="1576"/>
            </a:xfrm>
            <a:custGeom>
              <a:avLst/>
              <a:gdLst/>
              <a:ahLst/>
              <a:cxnLst>
                <a:cxn ang="0">
                  <a:pos x="252" y="1576"/>
                </a:cxn>
                <a:cxn ang="0">
                  <a:pos x="12" y="84"/>
                </a:cxn>
                <a:cxn ang="0">
                  <a:pos x="12" y="60"/>
                </a:cxn>
                <a:cxn ang="0">
                  <a:pos x="0" y="12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78" y="48"/>
                </a:cxn>
                <a:cxn ang="0">
                  <a:pos x="88" y="66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196" name="Freeform 36"/>
            <p:cNvSpPr>
              <a:spLocks/>
            </p:cNvSpPr>
            <p:nvPr userDrawn="1"/>
          </p:nvSpPr>
          <p:spPr bwMode="ltGray">
            <a:xfrm>
              <a:off x="4169" y="1421"/>
              <a:ext cx="317" cy="138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227" y="6"/>
                </a:cxn>
                <a:cxn ang="0">
                  <a:pos x="275" y="36"/>
                </a:cxn>
                <a:cxn ang="0">
                  <a:pos x="304" y="78"/>
                </a:cxn>
                <a:cxn ang="0">
                  <a:pos x="316" y="138"/>
                </a:cxn>
                <a:cxn ang="0">
                  <a:pos x="0" y="138"/>
                </a:cxn>
                <a:cxn ang="0">
                  <a:pos x="11" y="78"/>
                </a:cxn>
                <a:cxn ang="0">
                  <a:pos x="47" y="36"/>
                </a:cxn>
                <a:cxn ang="0">
                  <a:pos x="95" y="6"/>
                </a:cxn>
                <a:cxn ang="0">
                  <a:pos x="161" y="0"/>
                </a:cxn>
                <a:cxn ang="0">
                  <a:pos x="161" y="0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92197" name="Rectangle 3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92198" name="Rectangle 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92199" name="Rectangle 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78563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/>
                <a:latin typeface="+mn-lt"/>
              </a:defRPr>
            </a:lvl1pPr>
          </a:lstStyle>
          <a:p>
            <a:fld id="{15B0759D-3B1C-4D92-9B54-15ACD39274A6}" type="datetimeFigureOut">
              <a:rPr lang="ru-RU"/>
              <a:pPr/>
              <a:t>09.04.2021</a:t>
            </a:fld>
            <a:endParaRPr lang="ru-RU"/>
          </a:p>
        </p:txBody>
      </p:sp>
      <p:sp>
        <p:nvSpPr>
          <p:cNvPr id="92200" name="Rectangle 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7856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92201" name="Rectangle 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78563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+mn-lt"/>
              </a:defRPr>
            </a:lvl1pPr>
          </a:lstStyle>
          <a:p>
            <a:fld id="{D5049188-7485-4816-B593-06F35A9EAFF0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4C9D6DFD-43D3-4292-9CCD-A4732C4F41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Rectangle 7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2D3E6E19-AF34-48A7-A4C0-519A09588B6C}" type="datetimeFigureOut">
              <a:rPr lang="ru-RU"/>
              <a:pPr>
                <a:defRPr/>
              </a:pPr>
              <a:t>09.04.2021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8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11188" y="404813"/>
            <a:ext cx="7993062" cy="4608512"/>
          </a:xfrm>
        </p:spPr>
        <p:txBody>
          <a:bodyPr/>
          <a:lstStyle/>
          <a:p>
            <a:r>
              <a:rPr lang="ru-RU" sz="4800" b="1" i="1">
                <a:cs typeface="Times New Roman" pitchFamily="18" charset="0"/>
              </a:rPr>
              <a:t>БЮДЖЕТ ДЛЯ ГРАЖДАН</a:t>
            </a:r>
            <a:br>
              <a:rPr lang="ru-RU" sz="4800" b="1" i="1">
                <a:cs typeface="Times New Roman" pitchFamily="18" charset="0"/>
              </a:rPr>
            </a:br>
            <a:r>
              <a:rPr lang="ru-RU" sz="4800" b="1" i="1">
                <a:cs typeface="Times New Roman" pitchFamily="18" charset="0"/>
              </a:rPr>
              <a:t/>
            </a:r>
            <a:br>
              <a:rPr lang="ru-RU" sz="4800" b="1" i="1">
                <a:cs typeface="Times New Roman" pitchFamily="18" charset="0"/>
              </a:rPr>
            </a:br>
            <a:r>
              <a:rPr lang="ru-RU" sz="4800" b="1" i="1">
                <a:cs typeface="Times New Roman" pitchFamily="18" charset="0"/>
              </a:rPr>
              <a:t>Исполнение бюджета Тейковского муниципального района</a:t>
            </a:r>
            <a:br>
              <a:rPr lang="ru-RU" sz="4800" b="1" i="1">
                <a:cs typeface="Times New Roman" pitchFamily="18" charset="0"/>
              </a:rPr>
            </a:br>
            <a:r>
              <a:rPr lang="ru-RU" sz="4800" b="1" i="1">
                <a:cs typeface="Times New Roman" pitchFamily="18" charset="0"/>
              </a:rPr>
              <a:t>за </a:t>
            </a:r>
            <a:r>
              <a:rPr lang="ru-RU" sz="4800" b="1" i="1">
                <a:latin typeface="Times New Roman" pitchFamily="18" charset="0"/>
                <a:cs typeface="Times New Roman" pitchFamily="18" charset="0"/>
              </a:rPr>
              <a:t>2020 </a:t>
            </a:r>
            <a:r>
              <a:rPr lang="ru-RU" sz="4800" b="1" i="1">
                <a:cs typeface="Times New Roman" pitchFamily="18" charset="0"/>
              </a:rPr>
              <a:t>год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403350" y="3914775"/>
            <a:ext cx="6334125" cy="2057400"/>
          </a:xfrm>
        </p:spPr>
        <p:txBody>
          <a:bodyPr>
            <a:normAutofit/>
          </a:bodyPr>
          <a:lstStyle/>
          <a:p>
            <a:pPr marL="0" indent="0" algn="ctr">
              <a:buFont typeface="Wingdings" pitchFamily="2" charset="2"/>
              <a:buNone/>
            </a:pPr>
            <a:endParaRPr lang="ru-RU" sz="2000" b="1" i="1">
              <a:cs typeface="Times New Roman" pitchFamily="18" charset="0"/>
            </a:endParaRPr>
          </a:p>
          <a:p>
            <a:pPr marL="0" indent="0" algn="ctr">
              <a:buFont typeface="Wingdings" pitchFamily="2" charset="2"/>
              <a:buNone/>
            </a:pPr>
            <a:endParaRPr lang="ru-RU" sz="2000" b="1" i="1">
              <a:cs typeface="Times New Roman" pitchFamily="18" charset="0"/>
            </a:endParaRPr>
          </a:p>
          <a:p>
            <a:pPr marL="0" indent="0" algn="ctr">
              <a:buFont typeface="Wingdings" pitchFamily="2" charset="2"/>
              <a:buNone/>
            </a:pPr>
            <a:endParaRPr lang="ru-RU" sz="2000" b="1" i="1">
              <a:cs typeface="Times New Roman" pitchFamily="18" charset="0"/>
            </a:endParaRPr>
          </a:p>
          <a:p>
            <a:pPr marL="0" indent="0" algn="ctr">
              <a:buFont typeface="Wingdings" pitchFamily="2" charset="2"/>
              <a:buNone/>
            </a:pPr>
            <a:endParaRPr lang="ru-RU">
              <a:solidFill>
                <a:srgbClr val="898989"/>
              </a:solidFill>
            </a:endParaRPr>
          </a:p>
          <a:p>
            <a:pPr marL="0" indent="0" algn="ctr">
              <a:buFont typeface="Wingdings" pitchFamily="2" charset="2"/>
              <a:buNone/>
            </a:pPr>
            <a:endParaRPr lang="ru-RU">
              <a:solidFill>
                <a:srgbClr val="898989"/>
              </a:solidFill>
            </a:endParaRPr>
          </a:p>
        </p:txBody>
      </p:sp>
      <p:sp>
        <p:nvSpPr>
          <p:cNvPr id="16387" name="Text Box 4"/>
          <p:cNvSpPr txBox="1">
            <a:spLocks noChangeArrowheads="1"/>
          </p:cNvSpPr>
          <p:nvPr/>
        </p:nvSpPr>
        <p:spPr bwMode="auto">
          <a:xfrm>
            <a:off x="2608263" y="5011738"/>
            <a:ext cx="532765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400">
                <a:effectLst/>
              </a:rPr>
              <a:t>Подготовлен на основе проекта решения Совета Тейковского </a:t>
            </a:r>
          </a:p>
          <a:p>
            <a:r>
              <a:rPr lang="ru-RU" sz="1400">
                <a:effectLst/>
              </a:rPr>
              <a:t>муниципального района «Об утверждении отчета об</a:t>
            </a:r>
          </a:p>
          <a:p>
            <a:r>
              <a:rPr lang="ru-RU" sz="1400">
                <a:effectLst/>
              </a:rPr>
              <a:t>исполнении бюджета Тейковского муниципального района</a:t>
            </a:r>
          </a:p>
          <a:p>
            <a:r>
              <a:rPr lang="ru-RU" sz="1400">
                <a:effectLst/>
              </a:rPr>
              <a:t>за 2020 год»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0"/>
            <a:ext cx="8218487" cy="1301750"/>
          </a:xfrm>
        </p:spPr>
        <p:txBody>
          <a:bodyPr/>
          <a:lstStyle/>
          <a:p>
            <a:r>
              <a:rPr lang="ru-RU" altLang="ru-RU" sz="1800" b="1"/>
              <a:t>Муниципальные программы Тейковского муниципального района</a:t>
            </a:r>
            <a:br>
              <a:rPr lang="ru-RU" altLang="ru-RU" sz="1800" b="1"/>
            </a:br>
            <a:r>
              <a:rPr lang="ru-RU" altLang="ru-RU" sz="1800" b="1"/>
              <a:t>                                                                                        (в тыс. руб.)</a:t>
            </a:r>
          </a:p>
        </p:txBody>
      </p:sp>
      <p:graphicFrame>
        <p:nvGraphicFramePr>
          <p:cNvPr id="44118" name="Group 86"/>
          <p:cNvGraphicFramePr>
            <a:graphicFrameLocks noGrp="1"/>
          </p:cNvGraphicFramePr>
          <p:nvPr/>
        </p:nvGraphicFramePr>
        <p:xfrm>
          <a:off x="395288" y="1052513"/>
          <a:ext cx="8353425" cy="5432425"/>
        </p:xfrm>
        <a:graphic>
          <a:graphicData uri="http://schemas.openxmlformats.org/drawingml/2006/table">
            <a:tbl>
              <a:tblPr/>
              <a:tblGrid>
                <a:gridCol w="504825"/>
                <a:gridCol w="4824412"/>
                <a:gridCol w="935038"/>
                <a:gridCol w="1152525"/>
                <a:gridCol w="936625"/>
              </a:tblGrid>
              <a:tr h="258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П/П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                                Наименование программы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Утверждено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в бюджете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на 2020 год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Исполнено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за 2020 г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% исполнения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1.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«Развитие образования Тейковского муниципального района на 2020-2025 годы»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145759,0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144144,0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98,9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2.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«Развитие культуры и туризма в Тейковском муниципальном районе»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15873,8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15443,2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97,3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3.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«Развитие физической культуры и спорта в Тейковском муниципальном районе»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489,5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489,5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100,0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4.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«Поддержка населения в Тейковском муниципальном районе»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1088,6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1088,6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100,0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5.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«Развитие сети муниципальных автомобильных дорог общего пользования местного значения Тейковского муниципального района и дорог внутри населенных пунктов»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12308,2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10950,2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89,0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6.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«Обеспечение доступным и комфортным жильем, объектами инженерной инфраструктуры и услугами жилищно-коммунального хозяйства населения Тейковского муниципального района»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30414,3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29846,4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98,1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7.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«Повышение безопасности дорожного движения на территории Тейковского муниципального района на 2017-2020 годы»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277,0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190,5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68,8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8.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«Экономическое развитие Тейковского муниципального района на 2020-2022 годы»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400,0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400,0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100,0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9.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«Информатизация и информационная безопасность Тейковского муниципального района»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1330,0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1096,4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82,4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4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10.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«Развитие сельского хозяйства и регулирование рынков сельскохозяйственной продукции, сырья и продовольствия в Тейковском муниципальном районе»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9792,6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8046,1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82,2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11.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«Обеспечение безопасности граждан,  профилактика правонарушений и наркомании в Тейковском  муниципальном районе»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621,8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621,5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99,9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0"/>
            <a:ext cx="8218487" cy="1301750"/>
          </a:xfrm>
        </p:spPr>
        <p:txBody>
          <a:bodyPr/>
          <a:lstStyle/>
          <a:p>
            <a:r>
              <a:rPr lang="ru-RU" altLang="ru-RU" sz="1800" b="1"/>
              <a:t>Муниципальные программы Тейковского муниципального района</a:t>
            </a:r>
            <a:br>
              <a:rPr lang="ru-RU" altLang="ru-RU" sz="1800" b="1"/>
            </a:br>
            <a:r>
              <a:rPr lang="ru-RU" altLang="ru-RU" sz="1800" b="1"/>
              <a:t> (в тыс. руб.)</a:t>
            </a:r>
          </a:p>
        </p:txBody>
      </p:sp>
      <p:graphicFrame>
        <p:nvGraphicFramePr>
          <p:cNvPr id="46123" name="Group 43"/>
          <p:cNvGraphicFramePr>
            <a:graphicFrameLocks noGrp="1"/>
          </p:cNvGraphicFramePr>
          <p:nvPr/>
        </p:nvGraphicFramePr>
        <p:xfrm>
          <a:off x="395288" y="1052513"/>
          <a:ext cx="8497887" cy="2554287"/>
        </p:xfrm>
        <a:graphic>
          <a:graphicData uri="http://schemas.openxmlformats.org/drawingml/2006/table">
            <a:tbl>
              <a:tblPr/>
              <a:tblGrid>
                <a:gridCol w="504825"/>
                <a:gridCol w="4895850"/>
                <a:gridCol w="936625"/>
                <a:gridCol w="935037"/>
                <a:gridCol w="1225550"/>
              </a:tblGrid>
              <a:tr h="258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П/П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                                Наименование программы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Утверждено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в бюджете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на 2020 год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Исполнено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за 2020 г.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% исполнения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12.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«Патриотическое воспитание детей и молодежи Тейковского муниципального района»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160,0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160,0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100,0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13.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«Развитие муниципальной службы Тейковского муниципального района на 2018-2020 годы»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8,6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8,6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100,0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14.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«Реализация молодежной политики на территории Тейковского муниципального района»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190,0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190,0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100,0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15.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«Формирование законопослушного поведения участников дорожного движенияв в Тейковском муниципальном районе»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30,0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30,0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100,0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8198" name="Group 70"/>
          <p:cNvGraphicFramePr>
            <a:graphicFrameLocks noGrp="1"/>
          </p:cNvGraphicFramePr>
          <p:nvPr>
            <p:ph idx="4294967295"/>
          </p:nvPr>
        </p:nvGraphicFramePr>
        <p:xfrm>
          <a:off x="539750" y="1268413"/>
          <a:ext cx="8245475" cy="4975225"/>
        </p:xfrm>
        <a:graphic>
          <a:graphicData uri="http://schemas.openxmlformats.org/drawingml/2006/table">
            <a:tbl>
              <a:tblPr/>
              <a:tblGrid>
                <a:gridCol w="431800"/>
                <a:gridCol w="5545138"/>
                <a:gridCol w="1150937"/>
                <a:gridCol w="1117600"/>
              </a:tblGrid>
              <a:tr h="86518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п/п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Приоритетные направления муниципальной программы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Утверждено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на 2020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(тыс.руб.)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Исполнено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за 2020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(тыс.руб.)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448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Подпрограмма «Развитие общего образования»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18439,9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18233,0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Подпрограмма «Финансовое обеспечение предоставления мер социальной поддержки сфере образования»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3615,6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3095,3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3.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Подпрограмма «Выявление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и поддержка одаренных детей»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506,4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506,4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4.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Подпрограмма «Реализация основных общеобразовательных программ»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49894,0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49047,4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5.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Подпрограмм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а </a:t>
                      </a: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«Финансовое обеспечение предоставления общедоступного и бесплатного образования в муниципальных образовательных учреждениях »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67137,2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67137,2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6.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Подпрограмма «Реализация дополнительных общеобразовательных программ»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5315,7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5274,5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7.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Подпрограмма «Организация отдыха и оздоровление детей»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448,1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448,1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49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8.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Подпрограмма «Развитие кадрового потенциала системы образования»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216,5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216,5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9.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Подпрограмма «Организация целевой подготовки педагогов для работы в муниципальных организациях Тейковского муниципального района»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185,6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185,6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Итого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145759,0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144144,0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8191" name="Rectangle 2"/>
          <p:cNvSpPr>
            <a:spLocks noChangeArrowheads="1"/>
          </p:cNvSpPr>
          <p:nvPr/>
        </p:nvSpPr>
        <p:spPr bwMode="auto">
          <a:xfrm>
            <a:off x="107950" y="0"/>
            <a:ext cx="9144000" cy="10525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6699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altLang="ru-RU" sz="2000" b="1" i="1">
                <a:effectLst/>
                <a:cs typeface="Times New Roman" pitchFamily="18" charset="0"/>
              </a:rPr>
              <a:t>Муниципальная программа Тейковского муниципального района </a:t>
            </a:r>
          </a:p>
          <a:p>
            <a:pPr algn="ctr"/>
            <a:r>
              <a:rPr lang="ru-RU" altLang="ru-RU" sz="2000" b="1" i="1">
                <a:effectLst/>
                <a:cs typeface="Times New Roman" pitchFamily="18" charset="0"/>
              </a:rPr>
              <a:t>«Развитие образования Тейковского муниципального района»      </a:t>
            </a:r>
            <a:endParaRPr lang="ru-RU" altLang="ru-RU" sz="1600" b="1" i="1">
              <a:effectLst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dissolv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9197" name="Group 45"/>
          <p:cNvGraphicFramePr>
            <a:graphicFrameLocks noGrp="1"/>
          </p:cNvGraphicFramePr>
          <p:nvPr>
            <p:ph idx="4294967295"/>
          </p:nvPr>
        </p:nvGraphicFramePr>
        <p:xfrm>
          <a:off x="539750" y="1268413"/>
          <a:ext cx="8245475" cy="4519612"/>
        </p:xfrm>
        <a:graphic>
          <a:graphicData uri="http://schemas.openxmlformats.org/drawingml/2006/table">
            <a:tbl>
              <a:tblPr/>
              <a:tblGrid>
                <a:gridCol w="360363"/>
                <a:gridCol w="5616575"/>
                <a:gridCol w="1150937"/>
                <a:gridCol w="1117600"/>
              </a:tblGrid>
              <a:tr h="129698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п/п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Приоритетные направления муниципальной программы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Утверждено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на 2020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(тыс.руб.)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Исполнено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за 2020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(тыс.руб.)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721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Подпрограмма «Развитие культуры Тейковского муниципального района»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11282,5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11130,5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927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Подпрограмма «Предоставление дополнительного образования в сфере культуры и искусства»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2091,3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2091,3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16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3.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Подпрограмма «Сохранение, использование, популяризация и государственная охрана объектов культурного наследия (памятников истории культуры) Тейковского муниципального района на 2018-2020 годы»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2300,0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2021,4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16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4.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Подпрограмма «Повышение туристической привлекательности Тейковского муниципального района»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200,0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200,0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16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Итого: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15873,8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15443,2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9190" name="Rectangle 2"/>
          <p:cNvSpPr>
            <a:spLocks noChangeArrowheads="1"/>
          </p:cNvSpPr>
          <p:nvPr/>
        </p:nvSpPr>
        <p:spPr bwMode="auto">
          <a:xfrm>
            <a:off x="107950" y="0"/>
            <a:ext cx="9144000" cy="10525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6699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altLang="ru-RU" sz="2000" b="1" i="1">
                <a:effectLst/>
                <a:cs typeface="Times New Roman" pitchFamily="18" charset="0"/>
              </a:rPr>
              <a:t>Муниципальная программа Тейковского муниципального района </a:t>
            </a:r>
          </a:p>
          <a:p>
            <a:pPr algn="ctr"/>
            <a:r>
              <a:rPr lang="ru-RU" altLang="ru-RU" sz="2000" b="1" i="1">
                <a:effectLst/>
                <a:cs typeface="Times New Roman" pitchFamily="18" charset="0"/>
              </a:rPr>
              <a:t>«Развитие культуры и туризма в Тейковском муниципальном районе»      </a:t>
            </a:r>
            <a:endParaRPr lang="ru-RU" altLang="ru-RU" sz="1600" b="1" i="1">
              <a:effectLst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dissolv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0209" name="Group 33"/>
          <p:cNvGraphicFramePr>
            <a:graphicFrameLocks noGrp="1"/>
          </p:cNvGraphicFramePr>
          <p:nvPr>
            <p:ph idx="4294967295"/>
          </p:nvPr>
        </p:nvGraphicFramePr>
        <p:xfrm>
          <a:off x="539750" y="1268413"/>
          <a:ext cx="8245475" cy="3763962"/>
        </p:xfrm>
        <a:graphic>
          <a:graphicData uri="http://schemas.openxmlformats.org/drawingml/2006/table">
            <a:tbl>
              <a:tblPr/>
              <a:tblGrid>
                <a:gridCol w="360363"/>
                <a:gridCol w="5616575"/>
                <a:gridCol w="1150937"/>
                <a:gridCol w="1117600"/>
              </a:tblGrid>
              <a:tr h="157321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п/п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Приоритетные направления муниципальной программы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Утверждено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на 2020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(тыс.руб.)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Исполнено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за 2020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(тыс.руб.)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012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Подпрограмма «Организация физкультурных мероприятий, спортивных мероприятий и участие спортсменов Тейковского муниципального района в соревнованиях»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300,0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300,0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53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Подпрограмма «Реализация программ спортивной подготовки по видам спорта»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189,5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189,5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53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Итого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489,5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489,5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0204" name="Rectangle 2"/>
          <p:cNvSpPr>
            <a:spLocks noChangeArrowheads="1"/>
          </p:cNvSpPr>
          <p:nvPr/>
        </p:nvSpPr>
        <p:spPr bwMode="auto">
          <a:xfrm>
            <a:off x="107950" y="0"/>
            <a:ext cx="9144000" cy="10525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6699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altLang="ru-RU" sz="2000" b="1" i="1">
                <a:effectLst/>
                <a:cs typeface="Times New Roman" pitchFamily="18" charset="0"/>
              </a:rPr>
              <a:t>Муниципальная программа Тейковского муниципального района </a:t>
            </a:r>
          </a:p>
          <a:p>
            <a:pPr algn="ctr"/>
            <a:r>
              <a:rPr lang="ru-RU" altLang="ru-RU" sz="2000" b="1" i="1">
                <a:effectLst/>
                <a:cs typeface="Times New Roman" pitchFamily="18" charset="0"/>
              </a:rPr>
              <a:t>«Развитие физической культуры и спорта в Тейковском муниципальном районе»    </a:t>
            </a:r>
            <a:endParaRPr lang="ru-RU" altLang="ru-RU" sz="1600" b="1" i="1">
              <a:effectLst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dissolv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30" name="Group 30"/>
          <p:cNvGraphicFramePr>
            <a:graphicFrameLocks noGrp="1"/>
          </p:cNvGraphicFramePr>
          <p:nvPr>
            <p:ph idx="4294967295"/>
          </p:nvPr>
        </p:nvGraphicFramePr>
        <p:xfrm>
          <a:off x="539750" y="1268413"/>
          <a:ext cx="8245475" cy="3806825"/>
        </p:xfrm>
        <a:graphic>
          <a:graphicData uri="http://schemas.openxmlformats.org/drawingml/2006/table">
            <a:tbl>
              <a:tblPr/>
              <a:tblGrid>
                <a:gridCol w="360363"/>
                <a:gridCol w="5616575"/>
                <a:gridCol w="1150937"/>
                <a:gridCol w="1117600"/>
              </a:tblGrid>
              <a:tr h="157321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п/п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Приоритетные направления муниципальной программы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Утверждено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на 2020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(тыс.руб.)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Исполнено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за 2020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(тыс.руб.)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012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Подпрограмма «Повышение качества жизни граждан пожилого возраста Тейковского муниципального района»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133,7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133,7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53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Подпрограмма «Повышение качества жизни детей-сирот Тейковского муниципального района»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954,9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954,9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53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Итого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1088,6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1088,6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1228" name="Rectangle 2"/>
          <p:cNvSpPr>
            <a:spLocks noChangeArrowheads="1"/>
          </p:cNvSpPr>
          <p:nvPr/>
        </p:nvSpPr>
        <p:spPr bwMode="auto">
          <a:xfrm>
            <a:off x="107950" y="0"/>
            <a:ext cx="9144000" cy="10525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6699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altLang="ru-RU" sz="2000" b="1" i="1">
                <a:effectLst/>
                <a:cs typeface="Times New Roman" pitchFamily="18" charset="0"/>
              </a:rPr>
              <a:t>Муниципальная программа Тейковского муниципального района </a:t>
            </a:r>
          </a:p>
          <a:p>
            <a:pPr algn="ctr"/>
            <a:r>
              <a:rPr lang="ru-RU" altLang="ru-RU" sz="2000" b="1" i="1">
                <a:effectLst/>
                <a:cs typeface="Times New Roman" pitchFamily="18" charset="0"/>
              </a:rPr>
              <a:t>«Поддержка населения в Тейковском муниципальном районе»    </a:t>
            </a:r>
            <a:endParaRPr lang="ru-RU" altLang="ru-RU" sz="1600" b="1" i="1">
              <a:effectLst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dissolv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2254" name="Group 30"/>
          <p:cNvGraphicFramePr>
            <a:graphicFrameLocks noGrp="1"/>
          </p:cNvGraphicFramePr>
          <p:nvPr>
            <p:ph idx="4294967295"/>
          </p:nvPr>
        </p:nvGraphicFramePr>
        <p:xfrm>
          <a:off x="539750" y="1268413"/>
          <a:ext cx="8245475" cy="3143250"/>
        </p:xfrm>
        <a:graphic>
          <a:graphicData uri="http://schemas.openxmlformats.org/drawingml/2006/table">
            <a:tbl>
              <a:tblPr/>
              <a:tblGrid>
                <a:gridCol w="360363"/>
                <a:gridCol w="5616575"/>
                <a:gridCol w="1150937"/>
                <a:gridCol w="1117600"/>
              </a:tblGrid>
              <a:tr h="136366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п/п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Приоритетные направления муниципальной программы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Утверждено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на 2020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(тыс.руб.)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Исполнено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за 2020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(тыс.руб.)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672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Подпрограмма «Содержание сети муниципальных автомобильных дорог общего пользования местного значения Тейковского муниципального района и дорог внутри населенных пунктов»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6715,0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5396,9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912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Подпрограмма «Текущий и капитальный ремонт сети муниципальных автомобильных дорог общего пользования местного значения Тейковского муниципального района и дорог внутри населенных пунктов»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5593,2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5553,3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Итого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12308,2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10950,2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2252" name="Rectangle 2"/>
          <p:cNvSpPr>
            <a:spLocks noChangeArrowheads="1"/>
          </p:cNvSpPr>
          <p:nvPr/>
        </p:nvSpPr>
        <p:spPr bwMode="auto">
          <a:xfrm>
            <a:off x="107950" y="0"/>
            <a:ext cx="9144000" cy="10525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6699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altLang="ru-RU" sz="2000" b="1" i="1">
                <a:effectLst/>
                <a:cs typeface="Times New Roman" pitchFamily="18" charset="0"/>
              </a:rPr>
              <a:t>Муниципальная программа Тейковского муниципального района </a:t>
            </a:r>
          </a:p>
          <a:p>
            <a:pPr algn="ctr"/>
            <a:r>
              <a:rPr lang="ru-RU" altLang="ru-RU" sz="2000" b="1" i="1">
                <a:effectLst/>
                <a:cs typeface="Times New Roman" pitchFamily="18" charset="0"/>
              </a:rPr>
              <a:t>«Развитие сети муниципальных автомобильных дорог общего пользования местного значения Тейковского муниципального района и дорог внутри населенных пунктов»      </a:t>
            </a:r>
            <a:endParaRPr lang="ru-RU" altLang="ru-RU" sz="1600" b="1" i="1">
              <a:effectLst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dissolv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3293" name="Group 45"/>
          <p:cNvGraphicFramePr>
            <a:graphicFrameLocks noGrp="1"/>
          </p:cNvGraphicFramePr>
          <p:nvPr>
            <p:ph idx="4294967295"/>
          </p:nvPr>
        </p:nvGraphicFramePr>
        <p:xfrm>
          <a:off x="539750" y="1125538"/>
          <a:ext cx="8245475" cy="5111750"/>
        </p:xfrm>
        <a:graphic>
          <a:graphicData uri="http://schemas.openxmlformats.org/drawingml/2006/table">
            <a:tbl>
              <a:tblPr/>
              <a:tblGrid>
                <a:gridCol w="360363"/>
                <a:gridCol w="5616575"/>
                <a:gridCol w="1150937"/>
                <a:gridCol w="1117600"/>
              </a:tblGrid>
              <a:tr h="112236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п/п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Приоритетные направления муниципальной программы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Утверждено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на 2020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(тыс.руб.)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Исполнено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за 2020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(тыс.руб.)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278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Подпрограмма «Обеспечение инженерной инфраструктурой земельных участков, предназначенных для бесплатного предоставления семьям с тремя и более детьми Тейковского муниципального района»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6700,0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6688,7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437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Подпрограмма «Государственная поддержка граждан в сфере ипотечного жилищного кредитования на территории Тейковского муниципального района»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878,3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878,3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437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3.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Подпрограмма «Проведение капитального ремонта общего имущества в многоквартирных домах, расположенных на территории Тейковского муниципального района»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1447,6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1377,7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278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4.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Подпрограмма «Обеспечение водоснабжением жителей  Тейковского муниципального района»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2078,9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1737,5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832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5</a:t>
                      </a: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Подпрограмма «Обеспечение </a:t>
                      </a: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населения</a:t>
                      </a: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 Тейковского муниципального района</a:t>
                      </a: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 теплоснабжением</a:t>
                      </a: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»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18700,0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18700,0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73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6</a:t>
                      </a: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Подпрограмма «Содержание территорий сельских кладбищ Тейковского муниципального района»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248,9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187,5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3291" name="Rectangle 2"/>
          <p:cNvSpPr>
            <a:spLocks noChangeArrowheads="1"/>
          </p:cNvSpPr>
          <p:nvPr/>
        </p:nvSpPr>
        <p:spPr bwMode="auto">
          <a:xfrm>
            <a:off x="107950" y="0"/>
            <a:ext cx="9144000" cy="10525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6699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altLang="ru-RU" sz="2000" b="1" i="1">
                <a:effectLst/>
                <a:cs typeface="Times New Roman" pitchFamily="18" charset="0"/>
              </a:rPr>
              <a:t>Муниципальная программа Тейковского муниципального района </a:t>
            </a:r>
          </a:p>
          <a:p>
            <a:pPr algn="ctr"/>
            <a:r>
              <a:rPr lang="ru-RU" altLang="ru-RU" sz="2000" b="1" i="1">
                <a:effectLst/>
                <a:cs typeface="Times New Roman" pitchFamily="18" charset="0"/>
              </a:rPr>
              <a:t>«Обеспечение доступным и комфортным жильем, объектами инженерной инфраструктуры и услугами жилищно-коммунального хозяйства населения  Тейковского муниципального района»    </a:t>
            </a:r>
            <a:endParaRPr lang="ru-RU" altLang="ru-RU" sz="1600" b="1" i="1">
              <a:effectLst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dissolv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4298" name="Group 26"/>
          <p:cNvGraphicFramePr>
            <a:graphicFrameLocks noGrp="1"/>
          </p:cNvGraphicFramePr>
          <p:nvPr/>
        </p:nvGraphicFramePr>
        <p:xfrm>
          <a:off x="395288" y="1052513"/>
          <a:ext cx="8208962" cy="2219325"/>
        </p:xfrm>
        <a:graphic>
          <a:graphicData uri="http://schemas.openxmlformats.org/drawingml/2006/table">
            <a:tbl>
              <a:tblPr/>
              <a:tblGrid>
                <a:gridCol w="504825"/>
                <a:gridCol w="5688012"/>
                <a:gridCol w="1008063"/>
                <a:gridCol w="1008062"/>
              </a:tblGrid>
              <a:tr h="258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п/п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    </a:t>
                      </a: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Приоритетные направления муниципальной программы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Утверждено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в бюджете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на 2020 год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(в тыс.руб.)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Исполнено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за 2020 г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(в тыс.руб.)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</a:t>
                      </a: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7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Подпрограмма «Реализация мероприятий по участию в организации деятельности по сбору (в том числе раздельному сбору), транспортированию, обработке, утилизации, обезвреживанию, захоронению твердых коммунальных отходов на территории Тейковского муниципального района»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360,6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276,7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                                                              </a:t>
                      </a: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Итого: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30414,3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29846,4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6345" name="Group 25"/>
          <p:cNvGraphicFramePr>
            <a:graphicFrameLocks noGrp="1"/>
          </p:cNvGraphicFramePr>
          <p:nvPr>
            <p:ph idx="4294967295"/>
          </p:nvPr>
        </p:nvGraphicFramePr>
        <p:xfrm>
          <a:off x="539750" y="1268413"/>
          <a:ext cx="8245475" cy="2159000"/>
        </p:xfrm>
        <a:graphic>
          <a:graphicData uri="http://schemas.openxmlformats.org/drawingml/2006/table">
            <a:tbl>
              <a:tblPr/>
              <a:tblGrid>
                <a:gridCol w="360363"/>
                <a:gridCol w="5616575"/>
                <a:gridCol w="1150937"/>
                <a:gridCol w="1117600"/>
              </a:tblGrid>
              <a:tr h="93662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п/п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Приоритетные направления муниципальной программы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Утверждено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на 2020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(тыс.руб.)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Исполнено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за 2020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(тыс.руб.)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246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Подпрограмма «Развитие малого и среднего предпринимательства в Тейковском муниципальном районе»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400,0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400,0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Итого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400,0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400,0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6343" name="Rectangle 2"/>
          <p:cNvSpPr>
            <a:spLocks noChangeArrowheads="1"/>
          </p:cNvSpPr>
          <p:nvPr/>
        </p:nvSpPr>
        <p:spPr bwMode="auto">
          <a:xfrm>
            <a:off x="107950" y="0"/>
            <a:ext cx="9144000" cy="10525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6699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altLang="ru-RU" sz="2000" b="1" i="1">
                <a:effectLst/>
                <a:cs typeface="Times New Roman" pitchFamily="18" charset="0"/>
              </a:rPr>
              <a:t>Муниципальная программа Тейковского муниципального района </a:t>
            </a:r>
          </a:p>
          <a:p>
            <a:pPr algn="ctr"/>
            <a:r>
              <a:rPr lang="ru-RU" altLang="ru-RU" sz="2000" b="1" i="1">
                <a:effectLst/>
                <a:cs typeface="Times New Roman" pitchFamily="18" charset="0"/>
              </a:rPr>
              <a:t>«Экономическое развитие  Тейковского муниципального района»    </a:t>
            </a:r>
            <a:endParaRPr lang="ru-RU" altLang="ru-RU" sz="1600" b="1" i="1">
              <a:effectLst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2000" b="1"/>
              <a:t>Основные показатели социально-экономического развития </a:t>
            </a:r>
            <a:br>
              <a:rPr lang="ru-RU" sz="2000" b="1"/>
            </a:br>
            <a:r>
              <a:rPr lang="ru-RU" sz="2000" b="1"/>
              <a:t>Тейковского муниципального района  </a:t>
            </a:r>
          </a:p>
        </p:txBody>
      </p:sp>
      <p:sp>
        <p:nvSpPr>
          <p:cNvPr id="16386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ru-RU" sz="4800"/>
              <a:t>                     </a:t>
            </a:r>
            <a:r>
              <a:rPr lang="ru-RU" sz="2000"/>
              <a:t>Прогноз 2020 г.   </a:t>
            </a:r>
            <a:r>
              <a:rPr lang="ru-RU" sz="2000">
                <a:latin typeface="Arial" charset="0"/>
              </a:rPr>
              <a:t>  </a:t>
            </a:r>
            <a:r>
              <a:rPr lang="ru-RU" sz="2000"/>
              <a:t> Факт  2020 г.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endParaRPr lang="ru-RU" sz="2000"/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ru-RU" sz="2000"/>
              <a:t>1)Средн</a:t>
            </a:r>
            <a:r>
              <a:rPr lang="ru-RU" sz="2000">
                <a:latin typeface="Arial" charset="0"/>
              </a:rPr>
              <a:t>яя заработная плата                21169,4                22679,34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ru-RU" sz="2000"/>
              <a:t> номинальная    </a:t>
            </a:r>
            <a:r>
              <a:rPr lang="ru-RU" sz="2000">
                <a:latin typeface="Arial" charset="0"/>
              </a:rPr>
              <a:t>(в руб.)</a:t>
            </a:r>
            <a:r>
              <a:rPr lang="ru-RU" sz="2000"/>
              <a:t> 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ru-RU" sz="2000">
                <a:latin typeface="Arial" charset="0"/>
              </a:rPr>
              <a:t>2) Фонд начисленной заработной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ru-RU" sz="2000">
                <a:latin typeface="Arial" charset="0"/>
              </a:rPr>
              <a:t> платы</a:t>
            </a:r>
            <a:r>
              <a:rPr lang="ru-RU" sz="2000"/>
              <a:t> </a:t>
            </a:r>
            <a:r>
              <a:rPr lang="ru-RU" sz="2000">
                <a:latin typeface="Arial" charset="0"/>
              </a:rPr>
              <a:t> всех работников (млн.руб.)          188,7                 204,6                             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ru-RU" sz="2000">
                <a:latin typeface="Arial" charset="0"/>
              </a:rPr>
              <a:t>3) Объем платных услуг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ru-RU" sz="2000">
                <a:latin typeface="Arial" charset="0"/>
              </a:rPr>
              <a:t>    населению (млн.руб.)                             179,8                 119,0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7374" name="Group 30"/>
          <p:cNvGraphicFramePr>
            <a:graphicFrameLocks noGrp="1"/>
          </p:cNvGraphicFramePr>
          <p:nvPr>
            <p:ph idx="4294967295"/>
          </p:nvPr>
        </p:nvGraphicFramePr>
        <p:xfrm>
          <a:off x="539750" y="1268413"/>
          <a:ext cx="8245475" cy="2952750"/>
        </p:xfrm>
        <a:graphic>
          <a:graphicData uri="http://schemas.openxmlformats.org/drawingml/2006/table">
            <a:tbl>
              <a:tblPr/>
              <a:tblGrid>
                <a:gridCol w="360363"/>
                <a:gridCol w="5616575"/>
                <a:gridCol w="1150937"/>
                <a:gridCol w="1117600"/>
              </a:tblGrid>
              <a:tr h="136366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п/п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Приоритетные направления муниципальной программы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Утверждено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на 2020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(тыс.руб.)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Исполнено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за 2020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(тыс.руб.)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672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Подпрограмма «Информатизация и информационная безопасность Тейковского муниципального района»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1044,0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840,8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912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Подпрограмма «Информирование населения о деятельности органов местного самоуправления Тейковского муниципального райна»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286,0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255,6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Итого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1330,0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1096,4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7372" name="Rectangle 2"/>
          <p:cNvSpPr>
            <a:spLocks noChangeArrowheads="1"/>
          </p:cNvSpPr>
          <p:nvPr/>
        </p:nvSpPr>
        <p:spPr bwMode="auto">
          <a:xfrm>
            <a:off x="107950" y="0"/>
            <a:ext cx="9144000" cy="10525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6699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altLang="ru-RU" sz="2000" b="1" i="1">
                <a:effectLst/>
                <a:cs typeface="Times New Roman" pitchFamily="18" charset="0"/>
              </a:rPr>
              <a:t>Муниципальная программа Тейковского муниципального района </a:t>
            </a:r>
          </a:p>
          <a:p>
            <a:pPr algn="ctr"/>
            <a:r>
              <a:rPr lang="ru-RU" altLang="ru-RU" sz="2000" b="1" i="1">
                <a:effectLst/>
                <a:cs typeface="Times New Roman" pitchFamily="18" charset="0"/>
              </a:rPr>
              <a:t>«Информатизация и информационная безопасность  Тейковского муниципального района»      </a:t>
            </a:r>
            <a:endParaRPr lang="ru-RU" altLang="ru-RU" sz="1600" b="1" i="1">
              <a:effectLst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dissolv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670" name="Group 30"/>
          <p:cNvGraphicFramePr>
            <a:graphicFrameLocks noGrp="1"/>
          </p:cNvGraphicFramePr>
          <p:nvPr>
            <p:ph idx="4294967295"/>
          </p:nvPr>
        </p:nvGraphicFramePr>
        <p:xfrm>
          <a:off x="539750" y="1268413"/>
          <a:ext cx="8245475" cy="2333625"/>
        </p:xfrm>
        <a:graphic>
          <a:graphicData uri="http://schemas.openxmlformats.org/drawingml/2006/table">
            <a:tbl>
              <a:tblPr/>
              <a:tblGrid>
                <a:gridCol w="360363"/>
                <a:gridCol w="5616575"/>
                <a:gridCol w="1150937"/>
                <a:gridCol w="1117600"/>
              </a:tblGrid>
              <a:tr h="136366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п/п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Приоритетные направления муниципальной программы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Утверждено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на 2020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(тыс.руб.)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Исполнено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за 2020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(тыс.руб.)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672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Подпрограмма «Профилактика правонарушений и наркомании, борьба с преступностью и обеспечения безопасности граждан»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621,8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621,5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Итого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621,8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621,5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8391" name="Rectangle 2"/>
          <p:cNvSpPr>
            <a:spLocks noChangeArrowheads="1"/>
          </p:cNvSpPr>
          <p:nvPr/>
        </p:nvSpPr>
        <p:spPr bwMode="auto">
          <a:xfrm>
            <a:off x="107950" y="0"/>
            <a:ext cx="9144000" cy="10525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6699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altLang="ru-RU" sz="2000" b="1" i="1">
                <a:effectLst/>
                <a:cs typeface="Times New Roman" pitchFamily="18" charset="0"/>
              </a:rPr>
              <a:t>Муниципальная программа Тейковского муниципального района </a:t>
            </a:r>
          </a:p>
          <a:p>
            <a:pPr algn="ctr"/>
            <a:r>
              <a:rPr lang="ru-RU" altLang="ru-RU" sz="2000" b="1" i="1">
                <a:effectLst/>
                <a:cs typeface="Times New Roman" pitchFamily="18" charset="0"/>
              </a:rPr>
              <a:t>«Обеспечение безопасности граждан,  профилактика правонарушений и наркомании в Тейковском муниципальном районе»      </a:t>
            </a:r>
            <a:endParaRPr lang="ru-RU" altLang="ru-RU" sz="1600" b="1" i="1">
              <a:effectLst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dissolv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419" name="Group 27"/>
          <p:cNvGraphicFramePr>
            <a:graphicFrameLocks noGrp="1"/>
          </p:cNvGraphicFramePr>
          <p:nvPr>
            <p:ph idx="4294967295"/>
          </p:nvPr>
        </p:nvGraphicFramePr>
        <p:xfrm>
          <a:off x="539750" y="1268413"/>
          <a:ext cx="8245475" cy="2333625"/>
        </p:xfrm>
        <a:graphic>
          <a:graphicData uri="http://schemas.openxmlformats.org/drawingml/2006/table">
            <a:tbl>
              <a:tblPr/>
              <a:tblGrid>
                <a:gridCol w="360363"/>
                <a:gridCol w="5616575"/>
                <a:gridCol w="1150937"/>
                <a:gridCol w="1117600"/>
              </a:tblGrid>
              <a:tr h="136366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п/п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Приоритетные направления муниципальной программы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Утверждено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на 20</a:t>
                      </a: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20</a:t>
                      </a: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(тыс.руб.)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Исполнено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за 20</a:t>
                      </a: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20</a:t>
                      </a: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(тыс.руб.)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672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Подпрограмма «Патриотическое воспитание детей и молодежи и подготовка молодежи Тейковского муниципального района к военной службе»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160,0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160,0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Итого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160,0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160,0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9415" name="Rectangle 2"/>
          <p:cNvSpPr>
            <a:spLocks noChangeArrowheads="1"/>
          </p:cNvSpPr>
          <p:nvPr/>
        </p:nvSpPr>
        <p:spPr bwMode="auto">
          <a:xfrm>
            <a:off x="107950" y="0"/>
            <a:ext cx="9144000" cy="10525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6699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altLang="ru-RU" sz="2000" b="1" i="1">
                <a:effectLst/>
                <a:cs typeface="Times New Roman" pitchFamily="18" charset="0"/>
              </a:rPr>
              <a:t>Муниципальная программа Тейковского муниципального района </a:t>
            </a:r>
          </a:p>
          <a:p>
            <a:pPr algn="ctr"/>
            <a:r>
              <a:rPr lang="ru-RU" altLang="ru-RU" sz="2000" b="1" i="1">
                <a:effectLst/>
                <a:cs typeface="Times New Roman" pitchFamily="18" charset="0"/>
              </a:rPr>
              <a:t>«Патриотическое воспитание детей и молодежи и подготовка молодежи  Тейковского муниципального района к военной службе»      </a:t>
            </a:r>
            <a:endParaRPr lang="ru-RU" altLang="ru-RU" sz="1600" b="1" i="1">
              <a:effectLst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dissolv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442" name="Group 26"/>
          <p:cNvGraphicFramePr>
            <a:graphicFrameLocks noGrp="1"/>
          </p:cNvGraphicFramePr>
          <p:nvPr>
            <p:ph idx="4294967295"/>
          </p:nvPr>
        </p:nvGraphicFramePr>
        <p:xfrm>
          <a:off x="539750" y="1268413"/>
          <a:ext cx="8245475" cy="2333625"/>
        </p:xfrm>
        <a:graphic>
          <a:graphicData uri="http://schemas.openxmlformats.org/drawingml/2006/table">
            <a:tbl>
              <a:tblPr/>
              <a:tblGrid>
                <a:gridCol w="360363"/>
                <a:gridCol w="5616575"/>
                <a:gridCol w="1150937"/>
                <a:gridCol w="1117600"/>
              </a:tblGrid>
              <a:tr h="136366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п/п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 Приоритетные  направления муниципальной программы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Утверждено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на 2020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(тыс.руб.)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Исполнено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за 2020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(тыс.руб.)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672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Подпрограмма «Повышение квалификации кадров в администрации  Тейковского муниципального района»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8,6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8,6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Итого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8,6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8,6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0439" name="Rectangle 2"/>
          <p:cNvSpPr>
            <a:spLocks noChangeArrowheads="1"/>
          </p:cNvSpPr>
          <p:nvPr/>
        </p:nvSpPr>
        <p:spPr bwMode="auto">
          <a:xfrm>
            <a:off x="107950" y="0"/>
            <a:ext cx="9144000" cy="10525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6699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altLang="ru-RU" sz="2000" b="1" i="1">
                <a:effectLst/>
                <a:cs typeface="Times New Roman" pitchFamily="18" charset="0"/>
              </a:rPr>
              <a:t>Муниципальная программа Тейковского муниципального района </a:t>
            </a:r>
          </a:p>
          <a:p>
            <a:pPr algn="ctr"/>
            <a:r>
              <a:rPr lang="ru-RU" altLang="ru-RU" sz="2000" b="1" i="1">
                <a:effectLst/>
                <a:cs typeface="Times New Roman" pitchFamily="18" charset="0"/>
              </a:rPr>
              <a:t>«Развитие муниципальной службы   Тейковского муниципального района на 2018-2020 годы»      </a:t>
            </a:r>
            <a:endParaRPr lang="ru-RU" altLang="ru-RU" sz="1600" b="1" i="1">
              <a:effectLst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dissolv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75" name="Group 35"/>
          <p:cNvGraphicFramePr>
            <a:graphicFrameLocks noGrp="1"/>
          </p:cNvGraphicFramePr>
          <p:nvPr>
            <p:ph idx="4294967295"/>
          </p:nvPr>
        </p:nvGraphicFramePr>
        <p:xfrm>
          <a:off x="539750" y="1268413"/>
          <a:ext cx="8245475" cy="3303587"/>
        </p:xfrm>
        <a:graphic>
          <a:graphicData uri="http://schemas.openxmlformats.org/drawingml/2006/table">
            <a:tbl>
              <a:tblPr/>
              <a:tblGrid>
                <a:gridCol w="360363"/>
                <a:gridCol w="5616575"/>
                <a:gridCol w="1150937"/>
                <a:gridCol w="1117600"/>
              </a:tblGrid>
              <a:tr h="136366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п/п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 Приоритетные  направления муниципальной программы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Утверждено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на 2020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(тыс.руб.)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Исполнено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за 2020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(тыс.руб.)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672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Подпрограмма «Устойчивое развитие сельских территорий Тейковского муниципального района»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220,0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91,7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672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Подпрограмма «Планировка территорий и проведение комплексных кадастровых работ на территории Тейковского муниципального района»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212,0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212,0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3.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Подпрограмма «Комплексное развитие сельских территорий Тейковского муниципального района»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9360,6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7742,4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Итого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9792,6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8046,1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1473" name="Rectangle 2"/>
          <p:cNvSpPr>
            <a:spLocks noChangeArrowheads="1"/>
          </p:cNvSpPr>
          <p:nvPr/>
        </p:nvSpPr>
        <p:spPr bwMode="auto">
          <a:xfrm>
            <a:off x="107950" y="0"/>
            <a:ext cx="9144000" cy="10525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6699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altLang="ru-RU" sz="2000" b="1" i="1">
                <a:effectLst/>
                <a:cs typeface="Times New Roman" pitchFamily="18" charset="0"/>
              </a:rPr>
              <a:t>Муниципальная программа Тейковского муниципального района </a:t>
            </a:r>
          </a:p>
          <a:p>
            <a:pPr algn="ctr"/>
            <a:r>
              <a:rPr lang="ru-RU" altLang="ru-RU" sz="2000" b="1" i="1">
                <a:effectLst/>
                <a:cs typeface="Times New Roman" pitchFamily="18" charset="0"/>
              </a:rPr>
              <a:t>«Развитие сельского хозяйства и регулирование рынков сельскохозяйственной продукции, сырья и продовольствия в  Тейковском муниципальном районе»      </a:t>
            </a:r>
            <a:endParaRPr lang="ru-RU" altLang="ru-RU" sz="1600" b="1" i="1">
              <a:effectLst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dissolv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2489" name="Group 25"/>
          <p:cNvGraphicFramePr>
            <a:graphicFrameLocks noGrp="1"/>
          </p:cNvGraphicFramePr>
          <p:nvPr>
            <p:ph idx="4294967295"/>
          </p:nvPr>
        </p:nvGraphicFramePr>
        <p:xfrm>
          <a:off x="539750" y="1268413"/>
          <a:ext cx="8245475" cy="2333625"/>
        </p:xfrm>
        <a:graphic>
          <a:graphicData uri="http://schemas.openxmlformats.org/drawingml/2006/table">
            <a:tbl>
              <a:tblPr/>
              <a:tblGrid>
                <a:gridCol w="360363"/>
                <a:gridCol w="5616575"/>
                <a:gridCol w="1150937"/>
                <a:gridCol w="1117600"/>
              </a:tblGrid>
              <a:tr h="136366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п/п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 Приоритетные  направления муниципальной программы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Утверждено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на 2020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(тыс.руб.)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Исполнено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за 2020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(тыс.руб.)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672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Подпрограмма «Формирование законопослушного поведения участников дорожного движения в Тейковском муниципального  района»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30,0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30,0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Итого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30,0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30,0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2487" name="Rectangle 2"/>
          <p:cNvSpPr>
            <a:spLocks noChangeArrowheads="1"/>
          </p:cNvSpPr>
          <p:nvPr/>
        </p:nvSpPr>
        <p:spPr bwMode="auto">
          <a:xfrm>
            <a:off x="107950" y="0"/>
            <a:ext cx="9144000" cy="10525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6699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altLang="ru-RU" sz="2000" b="1" i="1">
                <a:effectLst/>
                <a:cs typeface="Times New Roman" pitchFamily="18" charset="0"/>
              </a:rPr>
              <a:t>Муниципальная программа Тейковского муниципального района </a:t>
            </a:r>
          </a:p>
          <a:p>
            <a:pPr algn="ctr"/>
            <a:r>
              <a:rPr lang="ru-RU" altLang="ru-RU" sz="2000" b="1" i="1">
                <a:effectLst/>
                <a:cs typeface="Times New Roman" pitchFamily="18" charset="0"/>
              </a:rPr>
              <a:t>«Формирование законопослушного поведения участников дорожного движения в  Тейковском муниципальном районе»      </a:t>
            </a:r>
            <a:endParaRPr lang="ru-RU" altLang="ru-RU" sz="1600" b="1" i="1">
              <a:effectLst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dissolv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3513" name="Group 25"/>
          <p:cNvGraphicFramePr>
            <a:graphicFrameLocks noGrp="1"/>
          </p:cNvGraphicFramePr>
          <p:nvPr>
            <p:ph idx="4294967295"/>
          </p:nvPr>
        </p:nvGraphicFramePr>
        <p:xfrm>
          <a:off x="539750" y="1268413"/>
          <a:ext cx="8245475" cy="2506662"/>
        </p:xfrm>
        <a:graphic>
          <a:graphicData uri="http://schemas.openxmlformats.org/drawingml/2006/table">
            <a:tbl>
              <a:tblPr/>
              <a:tblGrid>
                <a:gridCol w="360363"/>
                <a:gridCol w="5616575"/>
                <a:gridCol w="1150937"/>
                <a:gridCol w="1117600"/>
              </a:tblGrid>
              <a:tr h="136366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п/п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 Приоритетные  направления муниципальной программы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Утверждено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на 2020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(тыс.руб.)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Исполнено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за 2020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(тыс.руб.)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672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Подпрограмма «Развитие системы организации движения транспортных средств и пешеходов, повышение безопасности дорожных условий»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277,0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190,5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Итого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277,0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190,5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3511" name="Rectangle 2"/>
          <p:cNvSpPr>
            <a:spLocks noChangeArrowheads="1"/>
          </p:cNvSpPr>
          <p:nvPr/>
        </p:nvSpPr>
        <p:spPr bwMode="auto">
          <a:xfrm>
            <a:off x="107950" y="0"/>
            <a:ext cx="9144000" cy="10525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6699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altLang="ru-RU" sz="2000" b="1" i="1">
                <a:effectLst/>
                <a:cs typeface="Times New Roman" pitchFamily="18" charset="0"/>
              </a:rPr>
              <a:t>Муниципальная программа Тейковского муниципального района </a:t>
            </a:r>
          </a:p>
          <a:p>
            <a:pPr algn="ctr"/>
            <a:r>
              <a:rPr lang="ru-RU" altLang="ru-RU" sz="2000" b="1" i="1">
                <a:effectLst/>
                <a:cs typeface="Times New Roman" pitchFamily="18" charset="0"/>
              </a:rPr>
              <a:t>«Повышение безопасности дорожного движения на территории  Тейковского муниципального района на 2017-2020 годы»      </a:t>
            </a:r>
            <a:endParaRPr lang="ru-RU" altLang="ru-RU" sz="1600" b="1" i="1">
              <a:effectLst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dissolv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4754" name="Group 2"/>
          <p:cNvGraphicFramePr>
            <a:graphicFrameLocks noGrp="1"/>
          </p:cNvGraphicFramePr>
          <p:nvPr>
            <p:ph idx="4294967295"/>
          </p:nvPr>
        </p:nvGraphicFramePr>
        <p:xfrm>
          <a:off x="539750" y="1268413"/>
          <a:ext cx="8245475" cy="2333625"/>
        </p:xfrm>
        <a:graphic>
          <a:graphicData uri="http://schemas.openxmlformats.org/drawingml/2006/table">
            <a:tbl>
              <a:tblPr/>
              <a:tblGrid>
                <a:gridCol w="360363"/>
                <a:gridCol w="5616575"/>
                <a:gridCol w="1150937"/>
                <a:gridCol w="1117600"/>
              </a:tblGrid>
              <a:tr h="136366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п/п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 Приоритетные  направления муниципальной программы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Утверждено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на 2020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(тыс.руб.)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Исполнено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за 2020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(тыс.руб.)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672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Подпрограмма «Создание условий для развития молодежной политики на территории Тейковского муниципального района»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190,0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190,0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Итого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190,0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190,0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4535" name="Rectangle 2"/>
          <p:cNvSpPr>
            <a:spLocks noChangeArrowheads="1"/>
          </p:cNvSpPr>
          <p:nvPr/>
        </p:nvSpPr>
        <p:spPr bwMode="auto">
          <a:xfrm>
            <a:off x="107950" y="0"/>
            <a:ext cx="9144000" cy="10525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6699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altLang="ru-RU" sz="2000" b="1" i="1">
                <a:effectLst/>
                <a:cs typeface="Times New Roman" pitchFamily="18" charset="0"/>
              </a:rPr>
              <a:t>Муниципальная программа Тейковского муниципального района </a:t>
            </a:r>
          </a:p>
          <a:p>
            <a:pPr algn="ctr"/>
            <a:r>
              <a:rPr lang="ru-RU" altLang="ru-RU" sz="2000" b="1" i="1">
                <a:effectLst/>
                <a:cs typeface="Times New Roman" pitchFamily="18" charset="0"/>
              </a:rPr>
              <a:t>«Реализация молодежной политики  на территории  Тейковского муниципального района»      </a:t>
            </a:r>
            <a:endParaRPr lang="ru-RU" altLang="ru-RU" sz="1600" b="1" i="1">
              <a:effectLst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dissolv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Заголовок 1"/>
          <p:cNvSpPr txBox="1">
            <a:spLocks/>
          </p:cNvSpPr>
          <p:nvPr/>
        </p:nvSpPr>
        <p:spPr bwMode="auto">
          <a:xfrm>
            <a:off x="0" y="115888"/>
            <a:ext cx="91440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b="1" i="1">
                <a:effectLst/>
                <a:cs typeface="Times New Roman" pitchFamily="18" charset="0"/>
              </a:rPr>
              <a:t>Непрограммные направления деятельности</a:t>
            </a:r>
          </a:p>
          <a:p>
            <a:pPr algn="ctr"/>
            <a:r>
              <a:rPr lang="ru-RU" b="1" i="1">
                <a:effectLst/>
                <a:cs typeface="Times New Roman" pitchFamily="18" charset="0"/>
              </a:rPr>
              <a:t>в 2020 году  -   34566,8 тыс.руб.</a:t>
            </a:r>
            <a:endParaRPr lang="ru-RU" altLang="ru-RU" b="1" i="1">
              <a:effectLst/>
              <a:cs typeface="Times New Roman" pitchFamily="18" charset="0"/>
            </a:endParaRPr>
          </a:p>
        </p:txBody>
      </p:sp>
      <p:grpSp>
        <p:nvGrpSpPr>
          <p:cNvPr id="65538" name="Скругленный прямоугольник 3"/>
          <p:cNvGrpSpPr>
            <a:grpSpLocks/>
          </p:cNvGrpSpPr>
          <p:nvPr/>
        </p:nvGrpSpPr>
        <p:grpSpPr bwMode="auto">
          <a:xfrm>
            <a:off x="250825" y="2781300"/>
            <a:ext cx="4105275" cy="1439863"/>
            <a:chOff x="42" y="2454"/>
            <a:chExt cx="2681" cy="378"/>
          </a:xfrm>
        </p:grpSpPr>
        <p:pic>
          <p:nvPicPr>
            <p:cNvPr id="65554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42" y="2454"/>
              <a:ext cx="2681" cy="3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5555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 b="1">
                  <a:solidFill>
                    <a:srgbClr val="000000"/>
                  </a:solidFill>
                  <a:effectLst/>
                </a:rPr>
                <a:t>Обеспечение функций администрации Тейковского муниципального района,</a:t>
              </a:r>
            </a:p>
            <a:p>
              <a:pPr algn="ctr"/>
              <a:r>
                <a:rPr lang="ru-RU" altLang="ru-RU" sz="1600" b="1">
                  <a:solidFill>
                    <a:srgbClr val="000000"/>
                  </a:solidFill>
                  <a:effectLst/>
                </a:rPr>
                <a:t>исполнено –16882,0 тыс.руб..</a:t>
              </a:r>
            </a:p>
            <a:p>
              <a:pPr algn="ctr"/>
              <a:endParaRPr lang="ru-RU" altLang="ru-RU" sz="1400" b="1">
                <a:solidFill>
                  <a:srgbClr val="000000"/>
                </a:solidFill>
                <a:effectLst/>
              </a:endParaRPr>
            </a:p>
          </p:txBody>
        </p:sp>
      </p:grpSp>
      <p:grpSp>
        <p:nvGrpSpPr>
          <p:cNvPr id="65539" name="Скругленный прямоугольник 9"/>
          <p:cNvGrpSpPr>
            <a:grpSpLocks/>
          </p:cNvGrpSpPr>
          <p:nvPr/>
        </p:nvGrpSpPr>
        <p:grpSpPr bwMode="auto">
          <a:xfrm>
            <a:off x="323850" y="4652963"/>
            <a:ext cx="4148138" cy="1800225"/>
            <a:chOff x="84" y="2880"/>
            <a:chExt cx="2581" cy="389"/>
          </a:xfrm>
        </p:grpSpPr>
        <p:pic>
          <p:nvPicPr>
            <p:cNvPr id="65552" name="Скругленный прямоугольник 9"/>
            <p:cNvPicPr>
              <a:picLocks noChangeArrowheads="1"/>
            </p:cNvPicPr>
            <p:nvPr/>
          </p:nvPicPr>
          <p:blipFill>
            <a:blip r:embed="rId3">
              <a:grayscl/>
            </a:blip>
            <a:srcRect/>
            <a:stretch>
              <a:fillRect/>
            </a:stretch>
          </p:blipFill>
          <p:spPr bwMode="auto">
            <a:xfrm>
              <a:off x="84" y="2880"/>
              <a:ext cx="2581" cy="3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5553" name="Text Box 18"/>
            <p:cNvSpPr txBox="1">
              <a:spLocks noChangeArrowheads="1"/>
            </p:cNvSpPr>
            <p:nvPr/>
          </p:nvSpPr>
          <p:spPr bwMode="auto">
            <a:xfrm>
              <a:off x="84" y="2903"/>
              <a:ext cx="2520" cy="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 b="1">
                  <a:solidFill>
                    <a:srgbClr val="000000"/>
                  </a:solidFill>
                  <a:effectLst/>
                  <a:cs typeface="Times New Roman" pitchFamily="18" charset="0"/>
                </a:rPr>
                <a:t>Обеспечение функций финансового органа администрации Тейковского муниципального района,</a:t>
              </a:r>
            </a:p>
            <a:p>
              <a:pPr algn="ctr"/>
              <a:r>
                <a:rPr lang="ru-RU" altLang="ru-RU" sz="1600" b="1">
                  <a:solidFill>
                    <a:srgbClr val="000000"/>
                  </a:solidFill>
                  <a:effectLst/>
                  <a:cs typeface="Times New Roman" pitchFamily="18" charset="0"/>
                </a:rPr>
                <a:t>исполнено –3953,7 тыс.руб. </a:t>
              </a:r>
            </a:p>
            <a:p>
              <a:pPr algn="ctr"/>
              <a:endParaRPr lang="ru-RU" altLang="ru-RU" sz="1600" b="1">
                <a:solidFill>
                  <a:srgbClr val="000000"/>
                </a:solidFill>
                <a:effectLst/>
                <a:cs typeface="Times New Roman" pitchFamily="18" charset="0"/>
              </a:endParaRPr>
            </a:p>
            <a:p>
              <a:pPr algn="ctr"/>
              <a:endParaRPr lang="ru-RU" altLang="ru-RU" sz="1600" b="1">
                <a:solidFill>
                  <a:srgbClr val="000000"/>
                </a:solidFill>
                <a:effectLst/>
                <a:cs typeface="Times New Roman" pitchFamily="18" charset="0"/>
              </a:endParaRPr>
            </a:p>
            <a:p>
              <a:pPr algn="ctr"/>
              <a:endParaRPr lang="ru-RU" altLang="ru-RU" sz="1200">
                <a:solidFill>
                  <a:srgbClr val="000000"/>
                </a:solidFill>
                <a:effectLst/>
                <a:cs typeface="Times New Roman" pitchFamily="18" charset="0"/>
              </a:endParaRPr>
            </a:p>
            <a:p>
              <a:pPr algn="ctr"/>
              <a:endParaRPr lang="ru-RU" altLang="ru-RU" sz="1400">
                <a:effectLst/>
                <a:cs typeface="Times New Roman" pitchFamily="18" charset="0"/>
              </a:endParaRPr>
            </a:p>
          </p:txBody>
        </p:sp>
      </p:grpSp>
      <p:grpSp>
        <p:nvGrpSpPr>
          <p:cNvPr id="65540" name="Скругленный прямоугольник 14"/>
          <p:cNvGrpSpPr>
            <a:grpSpLocks/>
          </p:cNvGrpSpPr>
          <p:nvPr/>
        </p:nvGrpSpPr>
        <p:grpSpPr bwMode="auto">
          <a:xfrm>
            <a:off x="4716463" y="2997200"/>
            <a:ext cx="4248150" cy="1295400"/>
            <a:chOff x="106" y="3383"/>
            <a:chExt cx="2521" cy="785"/>
          </a:xfrm>
        </p:grpSpPr>
        <p:pic>
          <p:nvPicPr>
            <p:cNvPr id="2" name="Скругленный прямоугольник 14"/>
            <p:cNvPicPr>
              <a:picLocks noChangeArrowheads="1"/>
            </p:cNvPicPr>
            <p:nvPr/>
          </p:nvPicPr>
          <p:blipFill>
            <a:blip r:embed="rId4">
              <a:grayscl/>
            </a:blip>
            <a:srcRect/>
            <a:stretch>
              <a:fillRect/>
            </a:stretch>
          </p:blipFill>
          <p:spPr bwMode="auto">
            <a:xfrm>
              <a:off x="196" y="3478"/>
              <a:ext cx="2431" cy="6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50800" dir="5400000" algn="ctr" rotWithShape="0">
                <a:schemeClr val="tx1">
                  <a:lumMod val="50000"/>
                  <a:lumOff val="50000"/>
                </a:schemeClr>
              </a:outerShdw>
            </a:effectLst>
          </p:spPr>
        </p:pic>
        <p:sp>
          <p:nvSpPr>
            <p:cNvPr id="65551" name="Text Box 27"/>
            <p:cNvSpPr txBox="1">
              <a:spLocks noChangeArrowheads="1"/>
            </p:cNvSpPr>
            <p:nvPr/>
          </p:nvSpPr>
          <p:spPr bwMode="auto">
            <a:xfrm>
              <a:off x="106" y="3383"/>
              <a:ext cx="2521" cy="6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ru-RU" altLang="ru-RU" sz="1600">
                <a:effectLst/>
                <a:cs typeface="Times New Roman" pitchFamily="18" charset="0"/>
              </a:endParaRPr>
            </a:p>
            <a:p>
              <a:pPr algn="ctr"/>
              <a:r>
                <a:rPr lang="ru-RU" altLang="ru-RU" sz="1600" b="1">
                  <a:solidFill>
                    <a:srgbClr val="000000"/>
                  </a:solidFill>
                  <a:effectLst/>
                  <a:cs typeface="Times New Roman" pitchFamily="18" charset="0"/>
                </a:rPr>
                <a:t>Реализация полномочий </a:t>
              </a:r>
            </a:p>
            <a:p>
              <a:pPr algn="ctr"/>
              <a:r>
                <a:rPr lang="ru-RU" altLang="ru-RU" sz="1600" b="1">
                  <a:solidFill>
                    <a:srgbClr val="000000"/>
                  </a:solidFill>
                  <a:effectLst/>
                  <a:cs typeface="Times New Roman" pitchFamily="18" charset="0"/>
                </a:rPr>
                <a:t>Ивановской области, </a:t>
              </a:r>
            </a:p>
            <a:p>
              <a:pPr algn="ctr"/>
              <a:r>
                <a:rPr lang="ru-RU" altLang="ru-RU" sz="1600" b="1">
                  <a:solidFill>
                    <a:srgbClr val="000000"/>
                  </a:solidFill>
                  <a:effectLst/>
                  <a:cs typeface="Times New Roman" pitchFamily="18" charset="0"/>
                </a:rPr>
                <a:t> исполнено -  41,4 тыс.руб.</a:t>
              </a:r>
            </a:p>
            <a:p>
              <a:pPr algn="ctr"/>
              <a:endParaRPr lang="ru-RU" altLang="ru-RU" sz="1600" b="1">
                <a:solidFill>
                  <a:srgbClr val="000000"/>
                </a:solidFill>
                <a:effectLst/>
                <a:cs typeface="Times New Roman" pitchFamily="18" charset="0"/>
              </a:endParaRPr>
            </a:p>
          </p:txBody>
        </p:sp>
      </p:grpSp>
      <p:grpSp>
        <p:nvGrpSpPr>
          <p:cNvPr id="65541" name="Скругленный прямоугольник 4"/>
          <p:cNvGrpSpPr>
            <a:grpSpLocks/>
          </p:cNvGrpSpPr>
          <p:nvPr/>
        </p:nvGrpSpPr>
        <p:grpSpPr bwMode="auto">
          <a:xfrm>
            <a:off x="250825" y="1125538"/>
            <a:ext cx="4103688" cy="1295400"/>
            <a:chOff x="40" y="1966"/>
            <a:chExt cx="2663" cy="380"/>
          </a:xfrm>
        </p:grpSpPr>
        <p:pic>
          <p:nvPicPr>
            <p:cNvPr id="65548" name="Скругленный прямоугольник 4"/>
            <p:cNvPicPr>
              <a:picLocks noChangeArrowheads="1"/>
            </p:cNvPicPr>
            <p:nvPr/>
          </p:nvPicPr>
          <p:blipFill>
            <a:blip r:embed="rId5">
              <a:grayscl/>
            </a:blip>
            <a:srcRect/>
            <a:stretch>
              <a:fillRect/>
            </a:stretch>
          </p:blipFill>
          <p:spPr bwMode="auto">
            <a:xfrm>
              <a:off x="40" y="1966"/>
              <a:ext cx="2663" cy="3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5549" name="Text Box 30"/>
            <p:cNvSpPr txBox="1">
              <a:spLocks noChangeArrowheads="1"/>
            </p:cNvSpPr>
            <p:nvPr/>
          </p:nvSpPr>
          <p:spPr bwMode="auto">
            <a:xfrm>
              <a:off x="119" y="1995"/>
              <a:ext cx="2419" cy="2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 b="1">
                  <a:solidFill>
                    <a:srgbClr val="000000"/>
                  </a:solidFill>
                  <a:effectLst/>
                </a:rPr>
                <a:t>Функционирование высшего должностного лица Тейковского муниципального района,    </a:t>
              </a:r>
            </a:p>
            <a:p>
              <a:pPr algn="ctr"/>
              <a:r>
                <a:rPr lang="ru-RU" altLang="ru-RU" sz="1600" b="1">
                  <a:solidFill>
                    <a:srgbClr val="000000"/>
                  </a:solidFill>
                  <a:effectLst/>
                </a:rPr>
                <a:t>исполнено  - 977,9 тыс.руб. </a:t>
              </a:r>
            </a:p>
          </p:txBody>
        </p:sp>
      </p:grpSp>
      <p:grpSp>
        <p:nvGrpSpPr>
          <p:cNvPr id="65542" name="Скругленный прямоугольник 3"/>
          <p:cNvGrpSpPr>
            <a:grpSpLocks/>
          </p:cNvGrpSpPr>
          <p:nvPr/>
        </p:nvGrpSpPr>
        <p:grpSpPr bwMode="auto">
          <a:xfrm>
            <a:off x="4787900" y="4508500"/>
            <a:ext cx="4141788" cy="2016125"/>
            <a:chOff x="42" y="2454"/>
            <a:chExt cx="2681" cy="378"/>
          </a:xfrm>
        </p:grpSpPr>
        <p:pic>
          <p:nvPicPr>
            <p:cNvPr id="65546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42" y="2454"/>
              <a:ext cx="2681" cy="3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5547" name="Text Box 6"/>
            <p:cNvSpPr txBox="1">
              <a:spLocks noChangeArrowheads="1"/>
            </p:cNvSpPr>
            <p:nvPr/>
          </p:nvSpPr>
          <p:spPr bwMode="auto">
            <a:xfrm>
              <a:off x="118" y="2525"/>
              <a:ext cx="2412" cy="2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 b="1">
                  <a:solidFill>
                    <a:srgbClr val="000000"/>
                  </a:solidFill>
                  <a:effectLst/>
                </a:rPr>
                <a:t>Оценка недвижимости, признание прав и регулирование отношений по муниципальной собственности,</a:t>
              </a:r>
            </a:p>
            <a:p>
              <a:pPr algn="ctr"/>
              <a:r>
                <a:rPr lang="ru-RU" altLang="ru-RU" sz="1600" b="1">
                  <a:solidFill>
                    <a:srgbClr val="000000"/>
                  </a:solidFill>
                  <a:effectLst/>
                </a:rPr>
                <a:t>исполнено – 1100,9 тыс.руб.</a:t>
              </a:r>
            </a:p>
            <a:p>
              <a:pPr algn="ctr"/>
              <a:endParaRPr lang="ru-RU" altLang="ru-RU" sz="1400" b="1">
                <a:solidFill>
                  <a:srgbClr val="000000"/>
                </a:solidFill>
                <a:effectLst/>
              </a:endParaRPr>
            </a:p>
          </p:txBody>
        </p:sp>
      </p:grpSp>
      <p:grpSp>
        <p:nvGrpSpPr>
          <p:cNvPr id="65543" name="Скругленный прямоугольник 14"/>
          <p:cNvGrpSpPr>
            <a:grpSpLocks/>
          </p:cNvGrpSpPr>
          <p:nvPr/>
        </p:nvGrpSpPr>
        <p:grpSpPr bwMode="auto">
          <a:xfrm>
            <a:off x="4572000" y="836613"/>
            <a:ext cx="4319588" cy="1943100"/>
            <a:chOff x="106" y="3383"/>
            <a:chExt cx="2521" cy="785"/>
          </a:xfrm>
        </p:grpSpPr>
        <p:pic>
          <p:nvPicPr>
            <p:cNvPr id="10253" name="Скругленный прямоугольник 14"/>
            <p:cNvPicPr>
              <a:picLocks noChangeArrowheads="1"/>
            </p:cNvPicPr>
            <p:nvPr/>
          </p:nvPicPr>
          <p:blipFill>
            <a:blip r:embed="rId4">
              <a:grayscl/>
            </a:blip>
            <a:srcRect/>
            <a:stretch>
              <a:fillRect/>
            </a:stretch>
          </p:blipFill>
          <p:spPr bwMode="auto">
            <a:xfrm>
              <a:off x="196" y="3478"/>
              <a:ext cx="2431" cy="6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50800" dir="5400000" algn="ctr" rotWithShape="0">
                <a:schemeClr val="tx1">
                  <a:lumMod val="50000"/>
                  <a:lumOff val="50000"/>
                </a:schemeClr>
              </a:outerShdw>
            </a:effectLst>
          </p:spPr>
        </p:pic>
        <p:sp>
          <p:nvSpPr>
            <p:cNvPr id="65545" name="Text Box 27"/>
            <p:cNvSpPr txBox="1">
              <a:spLocks noChangeArrowheads="1"/>
            </p:cNvSpPr>
            <p:nvPr/>
          </p:nvSpPr>
          <p:spPr bwMode="auto">
            <a:xfrm>
              <a:off x="106" y="3383"/>
              <a:ext cx="2521" cy="6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ru-RU" altLang="ru-RU" sz="1600" b="1">
                <a:solidFill>
                  <a:srgbClr val="000000"/>
                </a:solidFill>
                <a:effectLst/>
                <a:cs typeface="Times New Roman" pitchFamily="18" charset="0"/>
              </a:endParaRPr>
            </a:p>
            <a:p>
              <a:pPr algn="ctr"/>
              <a:endParaRPr lang="ru-RU" altLang="ru-RU" sz="1600" b="1">
                <a:solidFill>
                  <a:srgbClr val="000000"/>
                </a:solidFill>
                <a:effectLst/>
                <a:cs typeface="Times New Roman" pitchFamily="18" charset="0"/>
              </a:endParaRPr>
            </a:p>
            <a:p>
              <a:pPr algn="ctr"/>
              <a:r>
                <a:rPr lang="ru-RU" altLang="ru-RU" sz="1600" b="1">
                  <a:solidFill>
                    <a:srgbClr val="000000"/>
                  </a:solidFill>
                  <a:effectLst/>
                  <a:cs typeface="Times New Roman" pitchFamily="18" charset="0"/>
                </a:rPr>
                <a:t>Обеспечение функций отдела образования администрации Тейковского муниципального района,</a:t>
              </a:r>
            </a:p>
            <a:p>
              <a:pPr algn="ctr"/>
              <a:r>
                <a:rPr lang="ru-RU" altLang="ru-RU" sz="1600" b="1">
                  <a:solidFill>
                    <a:srgbClr val="000000"/>
                  </a:solidFill>
                  <a:effectLst/>
                  <a:cs typeface="Times New Roman" pitchFamily="18" charset="0"/>
                </a:rPr>
                <a:t> исполнено -  1523,1 тыс.руб.</a:t>
              </a:r>
            </a:p>
            <a:p>
              <a:pPr algn="ctr"/>
              <a:endParaRPr lang="ru-RU" altLang="ru-RU" sz="1600" b="1">
                <a:solidFill>
                  <a:srgbClr val="000000"/>
                </a:solidFill>
                <a:effectLst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ransition spd="slow">
    <p:zoom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Заголовок 1"/>
          <p:cNvSpPr txBox="1">
            <a:spLocks/>
          </p:cNvSpPr>
          <p:nvPr/>
        </p:nvSpPr>
        <p:spPr bwMode="auto">
          <a:xfrm>
            <a:off x="0" y="115888"/>
            <a:ext cx="91440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ru-RU" altLang="ru-RU" b="1" i="1">
              <a:effectLst/>
              <a:cs typeface="Times New Roman" pitchFamily="18" charset="0"/>
            </a:endParaRPr>
          </a:p>
        </p:txBody>
      </p:sp>
      <p:grpSp>
        <p:nvGrpSpPr>
          <p:cNvPr id="66562" name="Скругленный прямоугольник 3"/>
          <p:cNvGrpSpPr>
            <a:grpSpLocks/>
          </p:cNvGrpSpPr>
          <p:nvPr/>
        </p:nvGrpSpPr>
        <p:grpSpPr bwMode="auto">
          <a:xfrm>
            <a:off x="539750" y="549275"/>
            <a:ext cx="3965575" cy="1511300"/>
            <a:chOff x="118" y="2459"/>
            <a:chExt cx="2590" cy="324"/>
          </a:xfrm>
        </p:grpSpPr>
        <p:pic>
          <p:nvPicPr>
            <p:cNvPr id="66572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36" y="2459"/>
              <a:ext cx="2472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6573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 b="1">
                  <a:solidFill>
                    <a:srgbClr val="000000"/>
                  </a:solidFill>
                  <a:effectLst/>
                </a:rPr>
                <a:t>Расходы на повышение заработной платы работников бюджетной сферы, </a:t>
              </a:r>
            </a:p>
            <a:p>
              <a:pPr algn="ctr"/>
              <a:r>
                <a:rPr lang="ru-RU" altLang="ru-RU" sz="1600" b="1">
                  <a:solidFill>
                    <a:srgbClr val="000000"/>
                  </a:solidFill>
                  <a:effectLst/>
                </a:rPr>
                <a:t>исполнено – 358,8  тыс.руб.</a:t>
              </a:r>
            </a:p>
            <a:p>
              <a:pPr algn="ctr"/>
              <a:endParaRPr lang="ru-RU" altLang="ru-RU" sz="1600" b="1">
                <a:solidFill>
                  <a:srgbClr val="000000"/>
                </a:solidFill>
                <a:effectLst/>
              </a:endParaRPr>
            </a:p>
          </p:txBody>
        </p:sp>
      </p:grpSp>
      <p:grpSp>
        <p:nvGrpSpPr>
          <p:cNvPr id="66563" name="Скругленный прямоугольник 3"/>
          <p:cNvGrpSpPr>
            <a:grpSpLocks/>
          </p:cNvGrpSpPr>
          <p:nvPr/>
        </p:nvGrpSpPr>
        <p:grpSpPr bwMode="auto">
          <a:xfrm>
            <a:off x="4932363" y="1773238"/>
            <a:ext cx="3960812" cy="1366837"/>
            <a:chOff x="118" y="2459"/>
            <a:chExt cx="2590" cy="324"/>
          </a:xfrm>
        </p:grpSpPr>
        <p:pic>
          <p:nvPicPr>
            <p:cNvPr id="66570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36" y="2459"/>
              <a:ext cx="2472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6571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 b="1">
                  <a:solidFill>
                    <a:srgbClr val="000000"/>
                  </a:solidFill>
                  <a:effectLst/>
                </a:rPr>
                <a:t>Расходы на уплату членских </a:t>
              </a:r>
            </a:p>
            <a:p>
              <a:pPr algn="ctr"/>
              <a:r>
                <a:rPr lang="ru-RU" altLang="ru-RU" sz="1600" b="1">
                  <a:solidFill>
                    <a:srgbClr val="000000"/>
                  </a:solidFill>
                  <a:effectLst/>
                </a:rPr>
                <a:t>взносов в Ассоциацию «Совет</a:t>
              </a:r>
            </a:p>
            <a:p>
              <a:pPr algn="ctr"/>
              <a:r>
                <a:rPr lang="ru-RU" altLang="ru-RU" sz="1600" b="1">
                  <a:solidFill>
                    <a:srgbClr val="000000"/>
                  </a:solidFill>
                  <a:effectLst/>
                </a:rPr>
                <a:t>муниципальных образований»,</a:t>
              </a:r>
            </a:p>
            <a:p>
              <a:pPr algn="ctr"/>
              <a:r>
                <a:rPr lang="ru-RU" altLang="ru-RU" sz="1600" b="1">
                  <a:solidFill>
                    <a:srgbClr val="000000"/>
                  </a:solidFill>
                  <a:effectLst/>
                </a:rPr>
                <a:t>исполнено -  21,3 тыс.руб. </a:t>
              </a:r>
            </a:p>
            <a:p>
              <a:pPr algn="ctr"/>
              <a:endParaRPr lang="ru-RU" altLang="ru-RU" sz="1400">
                <a:solidFill>
                  <a:srgbClr val="000000"/>
                </a:solidFill>
                <a:effectLst/>
              </a:endParaRPr>
            </a:p>
          </p:txBody>
        </p:sp>
      </p:grpSp>
      <p:grpSp>
        <p:nvGrpSpPr>
          <p:cNvPr id="66564" name="Скругленный прямоугольник 3"/>
          <p:cNvGrpSpPr>
            <a:grpSpLocks/>
          </p:cNvGrpSpPr>
          <p:nvPr/>
        </p:nvGrpSpPr>
        <p:grpSpPr bwMode="auto">
          <a:xfrm>
            <a:off x="611188" y="2852738"/>
            <a:ext cx="3965575" cy="2305050"/>
            <a:chOff x="118" y="2459"/>
            <a:chExt cx="2590" cy="324"/>
          </a:xfrm>
        </p:grpSpPr>
        <p:pic>
          <p:nvPicPr>
            <p:cNvPr id="66568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36" y="2459"/>
              <a:ext cx="2472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6569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 b="1">
                  <a:solidFill>
                    <a:srgbClr val="000000"/>
                  </a:solidFill>
                  <a:effectLst/>
                </a:rPr>
                <a:t>Обеспечение деятельности муниципального казенного учреждения  «Единая дежурно-диспетчерская служба Тейковского муниципального района,</a:t>
              </a:r>
            </a:p>
            <a:p>
              <a:pPr algn="ctr"/>
              <a:r>
                <a:rPr lang="ru-RU" altLang="ru-RU" sz="1600" b="1">
                  <a:solidFill>
                    <a:srgbClr val="000000"/>
                  </a:solidFill>
                  <a:effectLst/>
                </a:rPr>
                <a:t>исполнено – 4119,8 тыс.руб.</a:t>
              </a:r>
            </a:p>
            <a:p>
              <a:pPr algn="ctr"/>
              <a:endParaRPr lang="ru-RU" altLang="ru-RU" sz="1400" b="1">
                <a:solidFill>
                  <a:srgbClr val="000000"/>
                </a:solidFill>
                <a:effectLst/>
              </a:endParaRPr>
            </a:p>
          </p:txBody>
        </p:sp>
      </p:grpSp>
      <p:grpSp>
        <p:nvGrpSpPr>
          <p:cNvPr id="66565" name="Скругленный прямоугольник 3"/>
          <p:cNvGrpSpPr>
            <a:grpSpLocks/>
          </p:cNvGrpSpPr>
          <p:nvPr/>
        </p:nvGrpSpPr>
        <p:grpSpPr bwMode="auto">
          <a:xfrm>
            <a:off x="4859338" y="4005263"/>
            <a:ext cx="3817937" cy="1655762"/>
            <a:chOff x="118" y="2459"/>
            <a:chExt cx="2590" cy="324"/>
          </a:xfrm>
        </p:grpSpPr>
        <p:pic>
          <p:nvPicPr>
            <p:cNvPr id="66566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36" y="2459"/>
              <a:ext cx="2472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6567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 b="1">
                  <a:solidFill>
                    <a:srgbClr val="000000"/>
                  </a:solidFill>
                  <a:effectLst/>
                </a:rPr>
                <a:t>Расходы на доведение заработной платы работников до МРОТ, </a:t>
              </a:r>
            </a:p>
            <a:p>
              <a:pPr algn="ctr"/>
              <a:r>
                <a:rPr lang="ru-RU" altLang="ru-RU" sz="1600" b="1">
                  <a:solidFill>
                    <a:srgbClr val="000000"/>
                  </a:solidFill>
                  <a:effectLst/>
                </a:rPr>
                <a:t> исполнено – 306,4тыс.руб.</a:t>
              </a:r>
            </a:p>
          </p:txBody>
        </p:sp>
      </p:grpSp>
    </p:spTree>
  </p:cSld>
  <p:clrMapOvr>
    <a:masterClrMapping/>
  </p:clrMapOvr>
  <p:transition spd="slow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2800" b="1"/>
              <a:t>Основные показатели исполнения бюджета Тейковского муниципального района за       2020 год (в тыс.руб.)</a:t>
            </a:r>
          </a:p>
        </p:txBody>
      </p:sp>
      <p:sp>
        <p:nvSpPr>
          <p:cNvPr id="18434" name="Text Box 7"/>
          <p:cNvSpPr txBox="1">
            <a:spLocks noChangeArrowheads="1"/>
          </p:cNvSpPr>
          <p:nvPr/>
        </p:nvSpPr>
        <p:spPr bwMode="auto">
          <a:xfrm>
            <a:off x="971550" y="2997200"/>
            <a:ext cx="24479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>
                <a:effectLst/>
                <a:latin typeface="Arial" charset="0"/>
              </a:rPr>
              <a:t>Исполнено за 2020 год</a:t>
            </a:r>
          </a:p>
        </p:txBody>
      </p:sp>
      <p:sp>
        <p:nvSpPr>
          <p:cNvPr id="18435" name="Text Box 10"/>
          <p:cNvSpPr txBox="1">
            <a:spLocks noChangeArrowheads="1"/>
          </p:cNvSpPr>
          <p:nvPr/>
        </p:nvSpPr>
        <p:spPr bwMode="auto">
          <a:xfrm>
            <a:off x="900113" y="2133600"/>
            <a:ext cx="24876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>
                <a:effectLst/>
                <a:latin typeface="Arial" charset="0"/>
              </a:rPr>
              <a:t>Утверждено на 2020 год</a:t>
            </a:r>
          </a:p>
        </p:txBody>
      </p:sp>
      <p:sp>
        <p:nvSpPr>
          <p:cNvPr id="18436" name="Text Box 11"/>
          <p:cNvSpPr txBox="1">
            <a:spLocks noChangeArrowheads="1"/>
          </p:cNvSpPr>
          <p:nvPr/>
        </p:nvSpPr>
        <p:spPr bwMode="auto">
          <a:xfrm>
            <a:off x="3779838" y="1484313"/>
            <a:ext cx="12430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effectLst/>
                <a:latin typeface="Arial" charset="0"/>
              </a:rPr>
              <a:t>ДОХОДЫ</a:t>
            </a:r>
          </a:p>
        </p:txBody>
      </p:sp>
      <p:sp>
        <p:nvSpPr>
          <p:cNvPr id="18437" name="Text Box 12"/>
          <p:cNvSpPr txBox="1">
            <a:spLocks noChangeArrowheads="1"/>
          </p:cNvSpPr>
          <p:nvPr/>
        </p:nvSpPr>
        <p:spPr bwMode="auto">
          <a:xfrm>
            <a:off x="5651500" y="1484313"/>
            <a:ext cx="1441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effectLst/>
                <a:latin typeface="Arial" charset="0"/>
              </a:rPr>
              <a:t>РАСХОДЫ</a:t>
            </a:r>
          </a:p>
        </p:txBody>
      </p:sp>
      <p:sp>
        <p:nvSpPr>
          <p:cNvPr id="18438" name="Text Box 13"/>
          <p:cNvSpPr txBox="1">
            <a:spLocks noChangeArrowheads="1"/>
          </p:cNvSpPr>
          <p:nvPr/>
        </p:nvSpPr>
        <p:spPr bwMode="auto">
          <a:xfrm>
            <a:off x="3779838" y="2133600"/>
            <a:ext cx="12969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>
                <a:effectLst/>
                <a:latin typeface="Arial" charset="0"/>
              </a:rPr>
              <a:t>245254,5</a:t>
            </a:r>
          </a:p>
        </p:txBody>
      </p:sp>
      <p:sp>
        <p:nvSpPr>
          <p:cNvPr id="18439" name="Text Box 14"/>
          <p:cNvSpPr txBox="1">
            <a:spLocks noChangeArrowheads="1"/>
          </p:cNvSpPr>
          <p:nvPr/>
        </p:nvSpPr>
        <p:spPr bwMode="auto">
          <a:xfrm>
            <a:off x="5651500" y="2133600"/>
            <a:ext cx="12255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>
                <a:effectLst/>
                <a:latin typeface="Arial" charset="0"/>
              </a:rPr>
              <a:t>257141,0</a:t>
            </a:r>
          </a:p>
        </p:txBody>
      </p:sp>
      <p:sp>
        <p:nvSpPr>
          <p:cNvPr id="18440" name="Text Box 15"/>
          <p:cNvSpPr txBox="1">
            <a:spLocks noChangeArrowheads="1"/>
          </p:cNvSpPr>
          <p:nvPr/>
        </p:nvSpPr>
        <p:spPr bwMode="auto">
          <a:xfrm>
            <a:off x="3851275" y="2997200"/>
            <a:ext cx="12255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>
                <a:effectLst/>
                <a:latin typeface="Arial" charset="0"/>
              </a:rPr>
              <a:t>2244265,7</a:t>
            </a:r>
          </a:p>
        </p:txBody>
      </p:sp>
      <p:sp>
        <p:nvSpPr>
          <p:cNvPr id="18441" name="Text Box 16"/>
          <p:cNvSpPr txBox="1">
            <a:spLocks noChangeArrowheads="1"/>
          </p:cNvSpPr>
          <p:nvPr/>
        </p:nvSpPr>
        <p:spPr bwMode="auto">
          <a:xfrm>
            <a:off x="5724525" y="2968625"/>
            <a:ext cx="12239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>
                <a:effectLst/>
                <a:latin typeface="Arial" charset="0"/>
              </a:rPr>
              <a:t>247758,5</a:t>
            </a:r>
          </a:p>
        </p:txBody>
      </p:sp>
      <p:sp>
        <p:nvSpPr>
          <p:cNvPr id="18442" name="Text Box 14"/>
          <p:cNvSpPr txBox="1">
            <a:spLocks noChangeArrowheads="1"/>
          </p:cNvSpPr>
          <p:nvPr/>
        </p:nvSpPr>
        <p:spPr bwMode="auto">
          <a:xfrm>
            <a:off x="7432675" y="1268413"/>
            <a:ext cx="16637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effectLst/>
              </a:rPr>
              <a:t>ДЕФИЦИТ </a:t>
            </a:r>
          </a:p>
          <a:p>
            <a:r>
              <a:rPr lang="ru-RU" b="1">
                <a:effectLst/>
              </a:rPr>
              <a:t>(ПРОФИЦИТ)</a:t>
            </a:r>
          </a:p>
        </p:txBody>
      </p:sp>
      <p:sp>
        <p:nvSpPr>
          <p:cNvPr id="18443" name="Text Box 15"/>
          <p:cNvSpPr txBox="1">
            <a:spLocks noChangeArrowheads="1"/>
          </p:cNvSpPr>
          <p:nvPr/>
        </p:nvSpPr>
        <p:spPr bwMode="auto">
          <a:xfrm>
            <a:off x="7451725" y="22764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>
              <a:effectLst/>
            </a:endParaRPr>
          </a:p>
        </p:txBody>
      </p:sp>
      <p:sp>
        <p:nvSpPr>
          <p:cNvPr id="18444" name="Text Box 17"/>
          <p:cNvSpPr txBox="1">
            <a:spLocks noChangeArrowheads="1"/>
          </p:cNvSpPr>
          <p:nvPr/>
        </p:nvSpPr>
        <p:spPr bwMode="auto">
          <a:xfrm>
            <a:off x="7380288" y="22764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>
              <a:effectLst/>
            </a:endParaRPr>
          </a:p>
        </p:txBody>
      </p:sp>
      <p:sp>
        <p:nvSpPr>
          <p:cNvPr id="18445" name="Text Box 18"/>
          <p:cNvSpPr txBox="1">
            <a:spLocks noChangeArrowheads="1"/>
          </p:cNvSpPr>
          <p:nvPr/>
        </p:nvSpPr>
        <p:spPr bwMode="auto">
          <a:xfrm>
            <a:off x="7432675" y="2133600"/>
            <a:ext cx="11001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effectLst/>
              </a:rPr>
              <a:t>-11886,5</a:t>
            </a:r>
          </a:p>
        </p:txBody>
      </p:sp>
      <p:sp>
        <p:nvSpPr>
          <p:cNvPr id="18446" name="Text Box 19"/>
          <p:cNvSpPr txBox="1">
            <a:spLocks noChangeArrowheads="1"/>
          </p:cNvSpPr>
          <p:nvPr/>
        </p:nvSpPr>
        <p:spPr bwMode="auto">
          <a:xfrm>
            <a:off x="7451725" y="2924175"/>
            <a:ext cx="10080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effectLst/>
              </a:rPr>
              <a:t>-3492,8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Заголовок 1"/>
          <p:cNvSpPr txBox="1">
            <a:spLocks/>
          </p:cNvSpPr>
          <p:nvPr/>
        </p:nvSpPr>
        <p:spPr bwMode="auto">
          <a:xfrm>
            <a:off x="0" y="115888"/>
            <a:ext cx="91440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ru-RU" altLang="ru-RU" b="1" i="1">
              <a:effectLst/>
              <a:cs typeface="Times New Roman" pitchFamily="18" charset="0"/>
            </a:endParaRPr>
          </a:p>
        </p:txBody>
      </p:sp>
      <p:grpSp>
        <p:nvGrpSpPr>
          <p:cNvPr id="67586" name="Скругленный прямоугольник 3"/>
          <p:cNvGrpSpPr>
            <a:grpSpLocks/>
          </p:cNvGrpSpPr>
          <p:nvPr/>
        </p:nvGrpSpPr>
        <p:grpSpPr bwMode="auto">
          <a:xfrm>
            <a:off x="5076825" y="1125538"/>
            <a:ext cx="3455988" cy="1798637"/>
            <a:chOff x="118" y="2459"/>
            <a:chExt cx="2590" cy="324"/>
          </a:xfrm>
        </p:grpSpPr>
        <p:pic>
          <p:nvPicPr>
            <p:cNvPr id="67599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36" y="2459"/>
              <a:ext cx="2472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7600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 b="1">
                  <a:solidFill>
                    <a:srgbClr val="000000"/>
                  </a:solidFill>
                  <a:effectLst/>
                </a:rPr>
                <a:t>Организация дополнительного пенсионного обеспечения отдельных категорий граждан,</a:t>
              </a:r>
            </a:p>
            <a:p>
              <a:pPr algn="ctr"/>
              <a:r>
                <a:rPr lang="ru-RU" altLang="ru-RU" sz="1600" b="1">
                  <a:solidFill>
                    <a:srgbClr val="000000"/>
                  </a:solidFill>
                  <a:effectLst/>
                </a:rPr>
                <a:t>исполнено – 1243,5 тыс.руб.</a:t>
              </a:r>
            </a:p>
            <a:p>
              <a:pPr algn="ctr"/>
              <a:r>
                <a:rPr lang="ru-RU" altLang="ru-RU" sz="1600">
                  <a:solidFill>
                    <a:srgbClr val="000000"/>
                  </a:solidFill>
                  <a:effectLst/>
                </a:rPr>
                <a:t>.</a:t>
              </a:r>
            </a:p>
            <a:p>
              <a:pPr algn="ctr"/>
              <a:endParaRPr lang="ru-RU" altLang="ru-RU" sz="1400">
                <a:solidFill>
                  <a:srgbClr val="000000"/>
                </a:solidFill>
                <a:effectLst/>
              </a:endParaRPr>
            </a:p>
          </p:txBody>
        </p:sp>
      </p:grpSp>
      <p:grpSp>
        <p:nvGrpSpPr>
          <p:cNvPr id="67587" name="Скругленный прямоугольник 3"/>
          <p:cNvGrpSpPr>
            <a:grpSpLocks/>
          </p:cNvGrpSpPr>
          <p:nvPr/>
        </p:nvGrpSpPr>
        <p:grpSpPr bwMode="auto">
          <a:xfrm>
            <a:off x="611188" y="2205038"/>
            <a:ext cx="4327525" cy="2016125"/>
            <a:chOff x="118" y="2459"/>
            <a:chExt cx="2590" cy="324"/>
          </a:xfrm>
        </p:grpSpPr>
        <p:pic>
          <p:nvPicPr>
            <p:cNvPr id="67597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36" y="2459"/>
              <a:ext cx="2472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7598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 b="1">
                  <a:solidFill>
                    <a:srgbClr val="000000"/>
                  </a:solidFill>
                  <a:effectLst/>
                </a:rPr>
                <a:t>Достижение показателей деятельности органов исполнительной власти субъектов Российской Федерации, </a:t>
              </a:r>
            </a:p>
            <a:p>
              <a:pPr algn="ctr"/>
              <a:r>
                <a:rPr lang="ru-RU" altLang="ru-RU" sz="1600" b="1">
                  <a:solidFill>
                    <a:srgbClr val="000000"/>
                  </a:solidFill>
                  <a:effectLst/>
                </a:rPr>
                <a:t>исполнено -  781,2 тыс.руб.</a:t>
              </a:r>
              <a:r>
                <a:rPr lang="ru-RU" altLang="ru-RU" sz="1600" b="1">
                  <a:effectLst/>
                </a:rPr>
                <a:t> </a:t>
              </a:r>
            </a:p>
            <a:p>
              <a:pPr algn="ctr"/>
              <a:endParaRPr lang="ru-RU" altLang="ru-RU" sz="1400" b="1">
                <a:effectLst/>
              </a:endParaRPr>
            </a:p>
          </p:txBody>
        </p:sp>
      </p:grpSp>
      <p:grpSp>
        <p:nvGrpSpPr>
          <p:cNvPr id="67588" name="Скругленный прямоугольник 3"/>
          <p:cNvGrpSpPr>
            <a:grpSpLocks/>
          </p:cNvGrpSpPr>
          <p:nvPr/>
        </p:nvGrpSpPr>
        <p:grpSpPr bwMode="auto">
          <a:xfrm>
            <a:off x="5148263" y="3141663"/>
            <a:ext cx="3816350" cy="2087562"/>
            <a:chOff x="118" y="2459"/>
            <a:chExt cx="2590" cy="324"/>
          </a:xfrm>
        </p:grpSpPr>
        <p:pic>
          <p:nvPicPr>
            <p:cNvPr id="67595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36" y="2459"/>
              <a:ext cx="2472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7596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 b="1">
                  <a:solidFill>
                    <a:srgbClr val="000000"/>
                  </a:solidFill>
                  <a:effectLst/>
                </a:rPr>
                <a:t>Межбюджетные трансферты сельским поселениям на исполнение части полномочий по электроснабжению населения,</a:t>
              </a:r>
            </a:p>
            <a:p>
              <a:pPr algn="ctr"/>
              <a:r>
                <a:rPr lang="ru-RU" altLang="ru-RU" sz="1600" b="1">
                  <a:solidFill>
                    <a:srgbClr val="000000"/>
                  </a:solidFill>
                  <a:effectLst/>
                </a:rPr>
                <a:t>исполнено – 205,2 тыс.руб.</a:t>
              </a:r>
            </a:p>
            <a:p>
              <a:pPr algn="ctr"/>
              <a:endParaRPr lang="ru-RU" altLang="ru-RU" sz="1600" b="1">
                <a:solidFill>
                  <a:srgbClr val="000000"/>
                </a:solidFill>
                <a:effectLst/>
              </a:endParaRPr>
            </a:p>
            <a:p>
              <a:pPr algn="ctr"/>
              <a:endParaRPr lang="ru-RU" altLang="ru-RU" sz="1400">
                <a:solidFill>
                  <a:srgbClr val="000000"/>
                </a:solidFill>
                <a:effectLst/>
              </a:endParaRPr>
            </a:p>
          </p:txBody>
        </p:sp>
      </p:grpSp>
      <p:grpSp>
        <p:nvGrpSpPr>
          <p:cNvPr id="67589" name="Скругленный прямоугольник 3"/>
          <p:cNvGrpSpPr>
            <a:grpSpLocks/>
          </p:cNvGrpSpPr>
          <p:nvPr/>
        </p:nvGrpSpPr>
        <p:grpSpPr bwMode="auto">
          <a:xfrm>
            <a:off x="755650" y="188913"/>
            <a:ext cx="3960813" cy="1944687"/>
            <a:chOff x="118" y="2459"/>
            <a:chExt cx="2590" cy="324"/>
          </a:xfrm>
        </p:grpSpPr>
        <p:pic>
          <p:nvPicPr>
            <p:cNvPr id="67593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36" y="2459"/>
              <a:ext cx="2472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7594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 b="1">
                  <a:solidFill>
                    <a:srgbClr val="000000"/>
                  </a:solidFill>
                  <a:effectLst/>
                </a:rPr>
                <a:t>Проведение аудиторских проверок муниципальных унитарных предприятий Тейковского муниципального района,</a:t>
              </a:r>
            </a:p>
            <a:p>
              <a:pPr algn="ctr"/>
              <a:r>
                <a:rPr lang="ru-RU" altLang="ru-RU" sz="1600" b="1">
                  <a:solidFill>
                    <a:srgbClr val="000000"/>
                  </a:solidFill>
                  <a:effectLst/>
                </a:rPr>
                <a:t>исполнено –  50,0 тыс.руб.</a:t>
              </a:r>
            </a:p>
            <a:p>
              <a:pPr algn="ctr"/>
              <a:r>
                <a:rPr lang="ru-RU" altLang="ru-RU" sz="1600">
                  <a:solidFill>
                    <a:srgbClr val="000000"/>
                  </a:solidFill>
                  <a:effectLst/>
                </a:rPr>
                <a:t>.</a:t>
              </a:r>
            </a:p>
            <a:p>
              <a:pPr algn="ctr"/>
              <a:endParaRPr lang="ru-RU" altLang="ru-RU" sz="1400">
                <a:solidFill>
                  <a:srgbClr val="000000"/>
                </a:solidFill>
                <a:effectLst/>
              </a:endParaRPr>
            </a:p>
          </p:txBody>
        </p:sp>
      </p:grpSp>
      <p:grpSp>
        <p:nvGrpSpPr>
          <p:cNvPr id="67590" name="Скругленный прямоугольник 3"/>
          <p:cNvGrpSpPr>
            <a:grpSpLocks/>
          </p:cNvGrpSpPr>
          <p:nvPr/>
        </p:nvGrpSpPr>
        <p:grpSpPr bwMode="auto">
          <a:xfrm>
            <a:off x="395288" y="4365625"/>
            <a:ext cx="4537075" cy="2016125"/>
            <a:chOff x="118" y="2459"/>
            <a:chExt cx="2590" cy="324"/>
          </a:xfrm>
        </p:grpSpPr>
        <p:pic>
          <p:nvPicPr>
            <p:cNvPr id="67591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36" y="2459"/>
              <a:ext cx="2472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7592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 b="1">
                  <a:solidFill>
                    <a:srgbClr val="000000"/>
                  </a:solidFill>
                  <a:effectLst/>
                </a:rPr>
                <a:t>Предупреждение и ликвидация         чрезвычайных ситуаций и стихийных бедствий природного и техногенного характера, </a:t>
              </a:r>
            </a:p>
            <a:p>
              <a:pPr algn="ctr"/>
              <a:r>
                <a:rPr lang="ru-RU" altLang="ru-RU" sz="1600" b="1">
                  <a:solidFill>
                    <a:srgbClr val="000000"/>
                  </a:solidFill>
                  <a:effectLst/>
                </a:rPr>
                <a:t>исполнено -  10,3 тыс.руб.</a:t>
              </a:r>
              <a:r>
                <a:rPr lang="ru-RU" altLang="ru-RU" sz="1600" b="1">
                  <a:effectLst/>
                </a:rPr>
                <a:t> </a:t>
              </a:r>
            </a:p>
            <a:p>
              <a:pPr algn="ctr"/>
              <a:endParaRPr lang="ru-RU" altLang="ru-RU" sz="1400" b="1">
                <a:effectLst/>
              </a:endParaRPr>
            </a:p>
          </p:txBody>
        </p:sp>
      </p:grpSp>
    </p:spTree>
  </p:cSld>
  <p:clrMapOvr>
    <a:masterClrMapping/>
  </p:clrMapOvr>
  <p:transition spd="slow">
    <p:zoom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Заголовок 1"/>
          <p:cNvSpPr txBox="1">
            <a:spLocks/>
          </p:cNvSpPr>
          <p:nvPr/>
        </p:nvSpPr>
        <p:spPr bwMode="auto">
          <a:xfrm>
            <a:off x="0" y="0"/>
            <a:ext cx="91440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ru-RU" altLang="ru-RU" b="1" i="1">
              <a:effectLst/>
              <a:cs typeface="Times New Roman" pitchFamily="18" charset="0"/>
            </a:endParaRPr>
          </a:p>
        </p:txBody>
      </p:sp>
      <p:grpSp>
        <p:nvGrpSpPr>
          <p:cNvPr id="68610" name="Скругленный прямоугольник 3"/>
          <p:cNvGrpSpPr>
            <a:grpSpLocks/>
          </p:cNvGrpSpPr>
          <p:nvPr/>
        </p:nvGrpSpPr>
        <p:grpSpPr bwMode="auto">
          <a:xfrm>
            <a:off x="4572000" y="692150"/>
            <a:ext cx="3600450" cy="1366838"/>
            <a:chOff x="118" y="2459"/>
            <a:chExt cx="2590" cy="324"/>
          </a:xfrm>
        </p:grpSpPr>
        <p:pic>
          <p:nvPicPr>
            <p:cNvPr id="68629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36" y="2459"/>
              <a:ext cx="2472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8630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>
                  <a:solidFill>
                    <a:srgbClr val="000000"/>
                  </a:solidFill>
                  <a:effectLst/>
                </a:rPr>
                <a:t>Обеспечение функций отделов администрации Тейковского муниципального района,</a:t>
              </a:r>
            </a:p>
            <a:p>
              <a:pPr algn="ctr"/>
              <a:r>
                <a:rPr lang="ru-RU" altLang="ru-RU" sz="1600">
                  <a:solidFill>
                    <a:srgbClr val="000000"/>
                  </a:solidFill>
                  <a:effectLst/>
                </a:rPr>
                <a:t>исполнено – 1933,6 тыс.руб.</a:t>
              </a:r>
              <a:r>
                <a:rPr lang="ru-RU" altLang="ru-RU" sz="1600" b="1">
                  <a:solidFill>
                    <a:srgbClr val="000000"/>
                  </a:solidFill>
                  <a:effectLst/>
                </a:rPr>
                <a:t> </a:t>
              </a:r>
            </a:p>
            <a:p>
              <a:pPr algn="ctr"/>
              <a:endParaRPr lang="ru-RU" altLang="ru-RU" sz="1400">
                <a:solidFill>
                  <a:srgbClr val="000000"/>
                </a:solidFill>
                <a:effectLst/>
              </a:endParaRPr>
            </a:p>
          </p:txBody>
        </p:sp>
      </p:grpSp>
      <p:grpSp>
        <p:nvGrpSpPr>
          <p:cNvPr id="68611" name="Скругленный прямоугольник 3"/>
          <p:cNvGrpSpPr>
            <a:grpSpLocks/>
          </p:cNvGrpSpPr>
          <p:nvPr/>
        </p:nvGrpSpPr>
        <p:grpSpPr bwMode="auto">
          <a:xfrm>
            <a:off x="4716463" y="2420938"/>
            <a:ext cx="3671887" cy="1728787"/>
            <a:chOff x="118" y="2459"/>
            <a:chExt cx="2590" cy="324"/>
          </a:xfrm>
        </p:grpSpPr>
        <p:pic>
          <p:nvPicPr>
            <p:cNvPr id="68627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36" y="2459"/>
              <a:ext cx="2472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8628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>
                  <a:solidFill>
                    <a:srgbClr val="000000"/>
                  </a:solidFill>
                  <a:effectLst/>
                </a:rPr>
                <a:t>Межбюджетные трансферты на исполнение переданных полномочий сельским поселениям,</a:t>
              </a:r>
            </a:p>
            <a:p>
              <a:pPr algn="ctr"/>
              <a:r>
                <a:rPr lang="ru-RU" altLang="ru-RU" sz="1600">
                  <a:solidFill>
                    <a:srgbClr val="000000"/>
                  </a:solidFill>
                  <a:effectLst/>
                </a:rPr>
                <a:t>исполнено – 482,8 тыс.руб.</a:t>
              </a:r>
            </a:p>
            <a:p>
              <a:pPr algn="ctr"/>
              <a:endParaRPr lang="ru-RU" altLang="ru-RU" sz="1600" b="1">
                <a:solidFill>
                  <a:srgbClr val="000000"/>
                </a:solidFill>
                <a:effectLst/>
              </a:endParaRPr>
            </a:p>
            <a:p>
              <a:pPr algn="ctr"/>
              <a:endParaRPr lang="ru-RU" altLang="ru-RU" sz="1400">
                <a:solidFill>
                  <a:srgbClr val="000000"/>
                </a:solidFill>
                <a:effectLst/>
              </a:endParaRPr>
            </a:p>
          </p:txBody>
        </p:sp>
      </p:grpSp>
      <p:grpSp>
        <p:nvGrpSpPr>
          <p:cNvPr id="68612" name="Скругленный прямоугольник 3"/>
          <p:cNvGrpSpPr>
            <a:grpSpLocks/>
          </p:cNvGrpSpPr>
          <p:nvPr/>
        </p:nvGrpSpPr>
        <p:grpSpPr bwMode="auto">
          <a:xfrm>
            <a:off x="468313" y="1125538"/>
            <a:ext cx="3887787" cy="2232025"/>
            <a:chOff x="118" y="2459"/>
            <a:chExt cx="2590" cy="324"/>
          </a:xfrm>
        </p:grpSpPr>
        <p:pic>
          <p:nvPicPr>
            <p:cNvPr id="68625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36" y="2459"/>
              <a:ext cx="2472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8626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 b="1">
                  <a:solidFill>
                    <a:srgbClr val="000000"/>
                  </a:solidFill>
                  <a:effectLst/>
                </a:rPr>
                <a:t>Расходы на организацию и проведение мероприятий, связанных с праздничными, юбилейными и памятными датами, Совещания, семинары,</a:t>
              </a:r>
            </a:p>
            <a:p>
              <a:pPr algn="ctr"/>
              <a:r>
                <a:rPr lang="ru-RU" altLang="ru-RU" sz="1600" b="1">
                  <a:solidFill>
                    <a:srgbClr val="000000"/>
                  </a:solidFill>
                  <a:effectLst/>
                </a:rPr>
                <a:t>исполнено – 94,7 тыс.руб.</a:t>
              </a:r>
            </a:p>
            <a:p>
              <a:pPr algn="ctr"/>
              <a:endParaRPr lang="ru-RU" altLang="ru-RU" sz="1600" b="1">
                <a:solidFill>
                  <a:srgbClr val="000000"/>
                </a:solidFill>
                <a:effectLst/>
              </a:endParaRPr>
            </a:p>
            <a:p>
              <a:pPr algn="ctr"/>
              <a:endParaRPr lang="ru-RU" altLang="ru-RU" sz="1600">
                <a:solidFill>
                  <a:srgbClr val="000000"/>
                </a:solidFill>
                <a:effectLst/>
              </a:endParaRPr>
            </a:p>
          </p:txBody>
        </p:sp>
      </p:grpSp>
      <p:grpSp>
        <p:nvGrpSpPr>
          <p:cNvPr id="68613" name="Скругленный прямоугольник 3"/>
          <p:cNvGrpSpPr>
            <a:grpSpLocks/>
          </p:cNvGrpSpPr>
          <p:nvPr/>
        </p:nvGrpSpPr>
        <p:grpSpPr bwMode="auto">
          <a:xfrm>
            <a:off x="4572000" y="692150"/>
            <a:ext cx="3600450" cy="1366838"/>
            <a:chOff x="118" y="2459"/>
            <a:chExt cx="2590" cy="324"/>
          </a:xfrm>
        </p:grpSpPr>
        <p:pic>
          <p:nvPicPr>
            <p:cNvPr id="68623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36" y="2459"/>
              <a:ext cx="2472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8624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>
                  <a:solidFill>
                    <a:srgbClr val="000000"/>
                  </a:solidFill>
                  <a:effectLst/>
                </a:rPr>
                <a:t>Обеспечение функций отделов администрации Тейковского муниципального района,</a:t>
              </a:r>
            </a:p>
            <a:p>
              <a:pPr algn="ctr"/>
              <a:r>
                <a:rPr lang="ru-RU" altLang="ru-RU" sz="1600">
                  <a:solidFill>
                    <a:srgbClr val="000000"/>
                  </a:solidFill>
                  <a:effectLst/>
                </a:rPr>
                <a:t>исполнено – 1933,6 тыс.руб.</a:t>
              </a:r>
              <a:r>
                <a:rPr lang="ru-RU" altLang="ru-RU" sz="1600" b="1">
                  <a:solidFill>
                    <a:srgbClr val="000000"/>
                  </a:solidFill>
                  <a:effectLst/>
                </a:rPr>
                <a:t> </a:t>
              </a:r>
            </a:p>
            <a:p>
              <a:pPr algn="ctr"/>
              <a:endParaRPr lang="ru-RU" altLang="ru-RU" sz="1400">
                <a:solidFill>
                  <a:srgbClr val="000000"/>
                </a:solidFill>
                <a:effectLst/>
              </a:endParaRPr>
            </a:p>
          </p:txBody>
        </p:sp>
      </p:grpSp>
      <p:grpSp>
        <p:nvGrpSpPr>
          <p:cNvPr id="68614" name="Скругленный прямоугольник 3"/>
          <p:cNvGrpSpPr>
            <a:grpSpLocks/>
          </p:cNvGrpSpPr>
          <p:nvPr/>
        </p:nvGrpSpPr>
        <p:grpSpPr bwMode="auto">
          <a:xfrm>
            <a:off x="4572000" y="692150"/>
            <a:ext cx="3744913" cy="1366838"/>
            <a:chOff x="118" y="2459"/>
            <a:chExt cx="2590" cy="324"/>
          </a:xfrm>
        </p:grpSpPr>
        <p:pic>
          <p:nvPicPr>
            <p:cNvPr id="68621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36" y="2459"/>
              <a:ext cx="2472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8622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 b="1">
                  <a:solidFill>
                    <a:srgbClr val="000000"/>
                  </a:solidFill>
                  <a:effectLst/>
                </a:rPr>
                <a:t>  Обеспечение функций отделов администрации Тейковского муниципального района,</a:t>
              </a:r>
            </a:p>
            <a:p>
              <a:pPr algn="ctr"/>
              <a:r>
                <a:rPr lang="ru-RU" altLang="ru-RU" sz="1600" b="1">
                  <a:solidFill>
                    <a:srgbClr val="000000"/>
                  </a:solidFill>
                  <a:effectLst/>
                </a:rPr>
                <a:t>исполнено – 1600,6 тыс.руб</a:t>
              </a:r>
              <a:r>
                <a:rPr lang="ru-RU" altLang="ru-RU" sz="1600">
                  <a:solidFill>
                    <a:srgbClr val="000000"/>
                  </a:solidFill>
                  <a:effectLst/>
                </a:rPr>
                <a:t>.</a:t>
              </a:r>
              <a:r>
                <a:rPr lang="ru-RU" altLang="ru-RU" sz="1600" b="1">
                  <a:solidFill>
                    <a:srgbClr val="000000"/>
                  </a:solidFill>
                  <a:effectLst/>
                </a:rPr>
                <a:t> </a:t>
              </a:r>
            </a:p>
            <a:p>
              <a:pPr algn="ctr"/>
              <a:endParaRPr lang="ru-RU" altLang="ru-RU" sz="1400">
                <a:solidFill>
                  <a:srgbClr val="000000"/>
                </a:solidFill>
                <a:effectLst/>
              </a:endParaRPr>
            </a:p>
          </p:txBody>
        </p:sp>
      </p:grpSp>
      <p:grpSp>
        <p:nvGrpSpPr>
          <p:cNvPr id="68615" name="Скругленный прямоугольник 3"/>
          <p:cNvGrpSpPr>
            <a:grpSpLocks/>
          </p:cNvGrpSpPr>
          <p:nvPr/>
        </p:nvGrpSpPr>
        <p:grpSpPr bwMode="auto">
          <a:xfrm>
            <a:off x="4356100" y="2205038"/>
            <a:ext cx="4608513" cy="2303462"/>
            <a:chOff x="118" y="2459"/>
            <a:chExt cx="2590" cy="324"/>
          </a:xfrm>
        </p:grpSpPr>
        <p:pic>
          <p:nvPicPr>
            <p:cNvPr id="68619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36" y="2459"/>
              <a:ext cx="2472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8620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 b="1">
                  <a:solidFill>
                    <a:srgbClr val="000000"/>
                  </a:solidFill>
                  <a:effectLst/>
                </a:rPr>
                <a:t>  Межбюджетные трансферты на    исполнение переданных полномочий сельским поселениям по предупреждению и ликвидации последствий чрезвычайных ситуаций</a:t>
              </a:r>
            </a:p>
            <a:p>
              <a:pPr algn="ctr"/>
              <a:r>
                <a:rPr lang="ru-RU" altLang="ru-RU" sz="1600" b="1">
                  <a:solidFill>
                    <a:srgbClr val="000000"/>
                  </a:solidFill>
                  <a:effectLst/>
                </a:rPr>
                <a:t> и стихийных бедствий природного и техногенного характера,</a:t>
              </a:r>
            </a:p>
            <a:p>
              <a:pPr algn="ctr"/>
              <a:r>
                <a:rPr lang="ru-RU" altLang="ru-RU" sz="1600" b="1">
                  <a:solidFill>
                    <a:srgbClr val="000000"/>
                  </a:solidFill>
                  <a:effectLst/>
                </a:rPr>
                <a:t>исполнено – 274,0 тыс.руб</a:t>
              </a:r>
              <a:r>
                <a:rPr lang="ru-RU" altLang="ru-RU" sz="1600">
                  <a:solidFill>
                    <a:srgbClr val="000000"/>
                  </a:solidFill>
                  <a:effectLst/>
                </a:rPr>
                <a:t>.</a:t>
              </a:r>
            </a:p>
            <a:p>
              <a:pPr algn="ctr"/>
              <a:endParaRPr lang="ru-RU" altLang="ru-RU" sz="1600" b="1">
                <a:solidFill>
                  <a:srgbClr val="000000"/>
                </a:solidFill>
                <a:effectLst/>
              </a:endParaRPr>
            </a:p>
            <a:p>
              <a:pPr algn="ctr"/>
              <a:endParaRPr lang="ru-RU" altLang="ru-RU" sz="1400">
                <a:solidFill>
                  <a:srgbClr val="000000"/>
                </a:solidFill>
                <a:effectLst/>
              </a:endParaRPr>
            </a:p>
          </p:txBody>
        </p:sp>
      </p:grpSp>
      <p:grpSp>
        <p:nvGrpSpPr>
          <p:cNvPr id="68616" name="Скругленный прямоугольник 3"/>
          <p:cNvGrpSpPr>
            <a:grpSpLocks/>
          </p:cNvGrpSpPr>
          <p:nvPr/>
        </p:nvGrpSpPr>
        <p:grpSpPr bwMode="auto">
          <a:xfrm>
            <a:off x="971550" y="4508500"/>
            <a:ext cx="4679950" cy="1800225"/>
            <a:chOff x="118" y="2459"/>
            <a:chExt cx="2590" cy="324"/>
          </a:xfrm>
        </p:grpSpPr>
        <p:pic>
          <p:nvPicPr>
            <p:cNvPr id="68617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36" y="2459"/>
              <a:ext cx="2472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8618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 b="1">
                  <a:solidFill>
                    <a:srgbClr val="000000"/>
                  </a:solidFill>
                  <a:effectLst/>
                </a:rPr>
                <a:t>    Проведение комплекса работ по   межеванию земель для постановки</a:t>
              </a:r>
            </a:p>
            <a:p>
              <a:pPr algn="ctr"/>
              <a:r>
                <a:rPr lang="ru-RU" altLang="ru-RU" sz="1600" b="1">
                  <a:solidFill>
                    <a:srgbClr val="000000"/>
                  </a:solidFill>
                  <a:effectLst/>
                </a:rPr>
                <a:t> на кадастровый учет,</a:t>
              </a:r>
            </a:p>
            <a:p>
              <a:pPr algn="ctr"/>
              <a:r>
                <a:rPr lang="ru-RU" altLang="ru-RU" sz="1600" b="1">
                  <a:solidFill>
                    <a:srgbClr val="000000"/>
                  </a:solidFill>
                  <a:effectLst/>
                </a:rPr>
                <a:t>исполнено – 85,0 тыс.руб.</a:t>
              </a:r>
            </a:p>
            <a:p>
              <a:pPr algn="ctr"/>
              <a:endParaRPr lang="ru-RU" altLang="ru-RU" sz="1600" b="1">
                <a:solidFill>
                  <a:srgbClr val="000000"/>
                </a:solidFill>
                <a:effectLst/>
              </a:endParaRPr>
            </a:p>
            <a:p>
              <a:pPr algn="ctr"/>
              <a:endParaRPr lang="ru-RU" altLang="ru-RU" sz="1600" b="1">
                <a:solidFill>
                  <a:srgbClr val="000000"/>
                </a:solidFill>
                <a:effectLst/>
              </a:endParaRPr>
            </a:p>
          </p:txBody>
        </p:sp>
      </p:grpSp>
    </p:spTree>
  </p:cSld>
  <p:clrMapOvr>
    <a:masterClrMapping/>
  </p:clrMapOvr>
  <p:transition spd="slow">
    <p:zoom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Заголовок 1"/>
          <p:cNvSpPr txBox="1">
            <a:spLocks/>
          </p:cNvSpPr>
          <p:nvPr/>
        </p:nvSpPr>
        <p:spPr bwMode="auto">
          <a:xfrm>
            <a:off x="0" y="115888"/>
            <a:ext cx="91440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ru-RU" altLang="ru-RU" b="1" i="1">
              <a:effectLst/>
              <a:cs typeface="Times New Roman" pitchFamily="18" charset="0"/>
            </a:endParaRPr>
          </a:p>
        </p:txBody>
      </p:sp>
      <p:grpSp>
        <p:nvGrpSpPr>
          <p:cNvPr id="69634" name="Скругленный прямоугольник 3"/>
          <p:cNvGrpSpPr>
            <a:grpSpLocks/>
          </p:cNvGrpSpPr>
          <p:nvPr/>
        </p:nvGrpSpPr>
        <p:grpSpPr bwMode="auto">
          <a:xfrm>
            <a:off x="4932363" y="765175"/>
            <a:ext cx="3960812" cy="2374900"/>
            <a:chOff x="118" y="2459"/>
            <a:chExt cx="2590" cy="324"/>
          </a:xfrm>
        </p:grpSpPr>
        <p:pic>
          <p:nvPicPr>
            <p:cNvPr id="69638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36" y="2459"/>
              <a:ext cx="2472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9639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 b="1">
                  <a:solidFill>
                    <a:srgbClr val="000000"/>
                  </a:solidFill>
                  <a:effectLst/>
                </a:rPr>
                <a:t>  Средства, переданные бюджетам поселений для компенсации дополнительных расходов, возникших в результате решений, принятых      органами власти </a:t>
              </a:r>
            </a:p>
            <a:p>
              <a:pPr algn="ctr"/>
              <a:r>
                <a:rPr lang="ru-RU" altLang="ru-RU" sz="1600" b="1">
                  <a:solidFill>
                    <a:srgbClr val="000000"/>
                  </a:solidFill>
                  <a:effectLst/>
                </a:rPr>
                <a:t>муниципального района,</a:t>
              </a:r>
            </a:p>
            <a:p>
              <a:pPr algn="ctr"/>
              <a:r>
                <a:rPr lang="ru-RU" altLang="ru-RU" sz="1600" b="1">
                  <a:solidFill>
                    <a:srgbClr val="000000"/>
                  </a:solidFill>
                  <a:effectLst/>
                </a:rPr>
                <a:t>исполнено -  926,0 тыс.руб. </a:t>
              </a:r>
            </a:p>
            <a:p>
              <a:pPr algn="ctr"/>
              <a:endParaRPr lang="ru-RU" altLang="ru-RU" sz="1400">
                <a:solidFill>
                  <a:srgbClr val="000000"/>
                </a:solidFill>
                <a:effectLst/>
              </a:endParaRPr>
            </a:p>
          </p:txBody>
        </p:sp>
      </p:grpSp>
      <p:grpSp>
        <p:nvGrpSpPr>
          <p:cNvPr id="69635" name="Скругленный прямоугольник 3"/>
          <p:cNvGrpSpPr>
            <a:grpSpLocks/>
          </p:cNvGrpSpPr>
          <p:nvPr/>
        </p:nvGrpSpPr>
        <p:grpSpPr bwMode="auto">
          <a:xfrm>
            <a:off x="323850" y="2997200"/>
            <a:ext cx="4756150" cy="2376488"/>
            <a:chOff x="118" y="2459"/>
            <a:chExt cx="2590" cy="324"/>
          </a:xfrm>
        </p:grpSpPr>
        <p:pic>
          <p:nvPicPr>
            <p:cNvPr id="69636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36" y="2459"/>
              <a:ext cx="2472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9637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 b="1">
                  <a:solidFill>
                    <a:srgbClr val="000000"/>
                  </a:solidFill>
                  <a:effectLst/>
                </a:rPr>
                <a:t>       Обеспечение  предписаний контрольных органов о возмещении ущерба, причиненного незаконными  действиями (бездействиями) органов местного самоуправления и муниципальными учреждениями,</a:t>
              </a:r>
            </a:p>
            <a:p>
              <a:pPr algn="ctr"/>
              <a:r>
                <a:rPr lang="ru-RU" altLang="ru-RU" sz="1600" b="1">
                  <a:solidFill>
                    <a:srgbClr val="000000"/>
                  </a:solidFill>
                  <a:effectLst/>
                </a:rPr>
                <a:t>исполнено –  11,0 тыс.руб.</a:t>
              </a:r>
            </a:p>
            <a:p>
              <a:pPr algn="ctr"/>
              <a:endParaRPr lang="ru-RU" altLang="ru-RU" sz="1400" b="1">
                <a:solidFill>
                  <a:srgbClr val="000000"/>
                </a:solidFill>
                <a:effectLst/>
              </a:endParaRPr>
            </a:p>
          </p:txBody>
        </p:sp>
      </p:grpSp>
    </p:spTree>
  </p:cSld>
  <p:clrMapOvr>
    <a:masterClrMapping/>
  </p:clrMapOvr>
  <p:transition spd="slow">
    <p:zoom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Заголовок 1"/>
          <p:cNvSpPr txBox="1">
            <a:spLocks/>
          </p:cNvSpPr>
          <p:nvPr/>
        </p:nvSpPr>
        <p:spPr bwMode="auto">
          <a:xfrm>
            <a:off x="0" y="115888"/>
            <a:ext cx="91440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b="1" i="1">
                <a:effectLst/>
                <a:cs typeface="Times New Roman" pitchFamily="18" charset="0"/>
              </a:rPr>
              <a:t>Непрограммные направления деятельности представительного органа Тейковского муниципального района в 2020 году</a:t>
            </a:r>
          </a:p>
          <a:p>
            <a:pPr algn="ctr"/>
            <a:endParaRPr lang="ru-RU" altLang="ru-RU" b="1" i="1">
              <a:effectLst/>
              <a:cs typeface="Times New Roman" pitchFamily="18" charset="0"/>
            </a:endParaRPr>
          </a:p>
          <a:p>
            <a:pPr algn="ctr"/>
            <a:r>
              <a:rPr lang="ru-RU" b="1" i="1">
                <a:effectLst/>
                <a:cs typeface="Times New Roman" pitchFamily="18" charset="0"/>
              </a:rPr>
              <a:t>.</a:t>
            </a:r>
            <a:endParaRPr lang="ru-RU" altLang="ru-RU" b="1" i="1">
              <a:effectLst/>
              <a:cs typeface="Times New Roman" pitchFamily="18" charset="0"/>
            </a:endParaRPr>
          </a:p>
        </p:txBody>
      </p:sp>
      <p:grpSp>
        <p:nvGrpSpPr>
          <p:cNvPr id="70658" name="Скругленный прямоугольник 3"/>
          <p:cNvGrpSpPr>
            <a:grpSpLocks/>
          </p:cNvGrpSpPr>
          <p:nvPr/>
        </p:nvGrpSpPr>
        <p:grpSpPr bwMode="auto">
          <a:xfrm>
            <a:off x="2339975" y="1989138"/>
            <a:ext cx="4105275" cy="1368425"/>
            <a:chOff x="42" y="2454"/>
            <a:chExt cx="2681" cy="378"/>
          </a:xfrm>
        </p:grpSpPr>
        <p:pic>
          <p:nvPicPr>
            <p:cNvPr id="70659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42" y="2454"/>
              <a:ext cx="2681" cy="3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0660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 b="1">
                  <a:solidFill>
                    <a:srgbClr val="000000"/>
                  </a:solidFill>
                  <a:effectLst/>
                </a:rPr>
                <a:t>Обеспечение функций Совета   Тейковского муниципального района,</a:t>
              </a:r>
            </a:p>
            <a:p>
              <a:pPr algn="ctr"/>
              <a:r>
                <a:rPr lang="ru-RU" altLang="ru-RU" sz="1600" b="1">
                  <a:solidFill>
                    <a:srgbClr val="000000"/>
                  </a:solidFill>
                  <a:effectLst/>
                </a:rPr>
                <a:t>исполнено -  486,7 тыс.руб. </a:t>
              </a:r>
            </a:p>
            <a:p>
              <a:pPr algn="ctr"/>
              <a:endParaRPr lang="ru-RU" altLang="ru-RU" sz="1600" b="1">
                <a:solidFill>
                  <a:srgbClr val="000000"/>
                </a:solidFill>
                <a:effectLst/>
              </a:endParaRPr>
            </a:p>
          </p:txBody>
        </p:sp>
      </p:grpSp>
    </p:spTree>
  </p:cSld>
  <p:clrMapOvr>
    <a:masterClrMapping/>
  </p:clrMapOvr>
  <p:transition spd="slow">
    <p:zoom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2400"/>
              <a:t>Контактные телефоны:</a:t>
            </a:r>
          </a:p>
        </p:txBody>
      </p:sp>
      <p:sp>
        <p:nvSpPr>
          <p:cNvPr id="106498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ru-RU" sz="1600"/>
              <a:t>Начальник финансового отдела – 8 (49343) 2-17-04</a:t>
            </a:r>
          </a:p>
          <a:p>
            <a:r>
              <a:rPr lang="ru-RU" sz="1600"/>
              <a:t>Заместитель начальника финансового отдела – 8 (49343) 2-20-78</a:t>
            </a:r>
          </a:p>
          <a:p>
            <a:r>
              <a:rPr lang="ru-RU" sz="1600"/>
              <a:t>Электронная почта:</a:t>
            </a:r>
            <a:r>
              <a:rPr lang="en-US" sz="1600"/>
              <a:t>raifoteik@mail.ru</a:t>
            </a:r>
            <a:endParaRPr lang="ru-RU" sz="160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84213" y="2133600"/>
            <a:ext cx="7772400" cy="1470025"/>
          </a:xfrm>
        </p:spPr>
        <p:txBody>
          <a:bodyPr/>
          <a:lstStyle/>
          <a:p>
            <a:r>
              <a:rPr lang="ru-RU" sz="4800" b="1" i="1">
                <a:cs typeface="Times New Roman" pitchFamily="18" charset="0"/>
              </a:rPr>
              <a:t/>
            </a:r>
            <a:br>
              <a:rPr lang="ru-RU" sz="4800" b="1" i="1">
                <a:cs typeface="Times New Roman" pitchFamily="18" charset="0"/>
              </a:rPr>
            </a:br>
            <a:r>
              <a:rPr lang="ru-RU" sz="4800" b="1" i="1">
                <a:cs typeface="Times New Roman" pitchFamily="18" charset="0"/>
              </a:rPr>
              <a:t>Благодарим за внимание</a:t>
            </a:r>
            <a:r>
              <a:rPr lang="en-US" sz="4800" b="1" i="1">
                <a:cs typeface="Times New Roman" pitchFamily="18" charset="0"/>
              </a:rPr>
              <a:t>!</a:t>
            </a:r>
            <a:endParaRPr lang="ru-RU" sz="4800" b="1" i="1">
              <a:cs typeface="Times New Roman" pitchFamily="18" charset="0"/>
            </a:endParaRPr>
          </a:p>
        </p:txBody>
      </p:sp>
      <p:sp>
        <p:nvSpPr>
          <p:cNvPr id="107522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404938" y="3862388"/>
            <a:ext cx="6399212" cy="1755775"/>
          </a:xfrm>
        </p:spPr>
        <p:txBody>
          <a:bodyPr/>
          <a:lstStyle/>
          <a:p>
            <a:pPr marL="0" indent="0" algn="ctr">
              <a:lnSpc>
                <a:spcPct val="80000"/>
              </a:lnSpc>
              <a:buFont typeface="Wingdings" pitchFamily="2" charset="2"/>
              <a:buNone/>
            </a:pPr>
            <a:endParaRPr lang="ru-RU" sz="2000" b="1" i="1">
              <a:cs typeface="Times New Roman" pitchFamily="18" charset="0"/>
            </a:endParaRPr>
          </a:p>
          <a:p>
            <a:pPr marL="0" indent="0" algn="ctr">
              <a:lnSpc>
                <a:spcPct val="80000"/>
              </a:lnSpc>
              <a:buFont typeface="Wingdings" pitchFamily="2" charset="2"/>
              <a:buNone/>
            </a:pPr>
            <a:endParaRPr lang="ru-RU" sz="2000" b="1" i="1">
              <a:cs typeface="Times New Roman" pitchFamily="18" charset="0"/>
            </a:endParaRPr>
          </a:p>
          <a:p>
            <a:pPr marL="0" indent="0" algn="ctr">
              <a:lnSpc>
                <a:spcPct val="80000"/>
              </a:lnSpc>
              <a:buFont typeface="Wingdings" pitchFamily="2" charset="2"/>
              <a:buNone/>
            </a:pPr>
            <a:endParaRPr lang="ru-RU" sz="2000" b="1" i="1">
              <a:cs typeface="Times New Roman" pitchFamily="18" charset="0"/>
            </a:endParaRPr>
          </a:p>
          <a:p>
            <a:pPr marL="0" indent="0" algn="ctr">
              <a:lnSpc>
                <a:spcPct val="80000"/>
              </a:lnSpc>
              <a:buFont typeface="Wingdings" pitchFamily="2" charset="2"/>
              <a:buNone/>
            </a:pPr>
            <a:r>
              <a:rPr lang="ru-RU" sz="2000" b="1" i="1">
                <a:cs typeface="Times New Roman" pitchFamily="18" charset="0"/>
              </a:rPr>
              <a:t>Тейковский муниципальный район</a:t>
            </a:r>
          </a:p>
          <a:p>
            <a:pPr marL="0" indent="0" algn="ctr">
              <a:lnSpc>
                <a:spcPct val="80000"/>
              </a:lnSpc>
              <a:buFont typeface="Wingdings" pitchFamily="2" charset="2"/>
              <a:buNone/>
            </a:pPr>
            <a:r>
              <a:rPr lang="ru-RU" sz="2000" b="1" i="1">
                <a:latin typeface="Times New Roman" pitchFamily="18" charset="0"/>
                <a:cs typeface="Times New Roman" pitchFamily="18" charset="0"/>
              </a:rPr>
              <a:t>2021 </a:t>
            </a:r>
            <a:r>
              <a:rPr lang="ru-RU" sz="2000" b="1" i="1">
                <a:cs typeface="Times New Roman" pitchFamily="18" charset="0"/>
              </a:rPr>
              <a:t>год</a:t>
            </a:r>
          </a:p>
          <a:p>
            <a:pPr marL="0" indent="0" algn="ctr">
              <a:lnSpc>
                <a:spcPct val="80000"/>
              </a:lnSpc>
              <a:buFont typeface="Wingdings" pitchFamily="2" charset="2"/>
              <a:buNone/>
            </a:pPr>
            <a:endParaRPr lang="ru-RU">
              <a:solidFill>
                <a:srgbClr val="898989"/>
              </a:solidFill>
            </a:endParaRPr>
          </a:p>
          <a:p>
            <a:pPr marL="0" indent="0" algn="ctr">
              <a:lnSpc>
                <a:spcPct val="80000"/>
              </a:lnSpc>
              <a:buFont typeface="Wingdings" pitchFamily="2" charset="2"/>
              <a:buNone/>
            </a:pPr>
            <a:endParaRPr lang="ru-RU">
              <a:solidFill>
                <a:srgbClr val="898989"/>
              </a:solidFill>
            </a:endParaRPr>
          </a:p>
        </p:txBody>
      </p:sp>
    </p:spTree>
  </p:cSld>
  <p:clrMapOvr>
    <a:masterClrMapping/>
  </p:clrMapOvr>
  <p:transition spd="slow">
    <p:pull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3"/>
          <p:cNvSpPr>
            <a:spLocks noChangeArrowheads="1"/>
          </p:cNvSpPr>
          <p:nvPr/>
        </p:nvSpPr>
        <p:spPr bwMode="auto">
          <a:xfrm>
            <a:off x="0" y="8258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altLang="ru-RU">
              <a:effectLst/>
              <a:latin typeface="Calibri" pitchFamily="34" charset="0"/>
            </a:endParaRPr>
          </a:p>
        </p:txBody>
      </p:sp>
      <p:sp>
        <p:nvSpPr>
          <p:cNvPr id="19458" name="Rectangle 4"/>
          <p:cNvSpPr>
            <a:spLocks noChangeArrowheads="1"/>
          </p:cNvSpPr>
          <p:nvPr/>
        </p:nvSpPr>
        <p:spPr bwMode="auto">
          <a:xfrm>
            <a:off x="0" y="8258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altLang="ru-RU">
              <a:effectLst/>
              <a:latin typeface="Calibri" pitchFamily="34" charset="0"/>
            </a:endParaRPr>
          </a:p>
        </p:txBody>
      </p:sp>
      <p:sp>
        <p:nvSpPr>
          <p:cNvPr id="19459" name="Rectangle 2"/>
          <p:cNvSpPr>
            <a:spLocks noChangeArrowheads="1"/>
          </p:cNvSpPr>
          <p:nvPr/>
        </p:nvSpPr>
        <p:spPr bwMode="auto">
          <a:xfrm>
            <a:off x="0" y="0"/>
            <a:ext cx="9144000" cy="10525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6699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altLang="ru-RU" sz="2000" b="1">
                <a:effectLst/>
                <a:latin typeface="Calibri" pitchFamily="34" charset="0"/>
              </a:rPr>
              <a:t> </a:t>
            </a:r>
            <a:r>
              <a:rPr lang="ru-RU" altLang="ru-RU" sz="2000" b="1">
                <a:effectLst/>
              </a:rPr>
              <a:t>Исполнение  бюджета Тейковского муниципального </a:t>
            </a:r>
          </a:p>
          <a:p>
            <a:pPr algn="ctr"/>
            <a:r>
              <a:rPr lang="ru-RU" altLang="ru-RU" sz="2000" b="1">
                <a:effectLst/>
              </a:rPr>
              <a:t>  района  по доходам за 2020 год,      ( в тыс. руб.)</a:t>
            </a:r>
          </a:p>
        </p:txBody>
      </p:sp>
      <p:graphicFrame>
        <p:nvGraphicFramePr>
          <p:cNvPr id="19498" name="Group 42"/>
          <p:cNvGraphicFramePr>
            <a:graphicFrameLocks noGrp="1"/>
          </p:cNvGraphicFramePr>
          <p:nvPr>
            <p:ph idx="4294967295"/>
          </p:nvPr>
        </p:nvGraphicFramePr>
        <p:xfrm>
          <a:off x="179388" y="1196975"/>
          <a:ext cx="8785225" cy="3571875"/>
        </p:xfrm>
        <a:graphic>
          <a:graphicData uri="http://schemas.openxmlformats.org/drawingml/2006/table">
            <a:tbl>
              <a:tblPr/>
              <a:tblGrid>
                <a:gridCol w="3067050"/>
                <a:gridCol w="2008187"/>
                <a:gridCol w="2038350"/>
                <a:gridCol w="1671638"/>
              </a:tblGrid>
              <a:tr h="80803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Наименование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 Утверждено на 2020 г.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Исполнено за 2020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 % исполнения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448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Всего доходов в  том числе: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245254,5</a:t>
                      </a:r>
                      <a:endParaRPr kumimoji="0" lang="ru-RU" alt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244265,7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99,6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налоговые и неналоговые доходы</a:t>
                      </a:r>
                      <a:endParaRPr kumimoji="0" lang="ru-RU" alt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51088,0</a:t>
                      </a:r>
                      <a:endParaRPr kumimoji="0" lang="ru-RU" alt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52294,4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102,4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863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безвозмездные поступления</a:t>
                      </a:r>
                      <a:endParaRPr kumimoji="0" lang="ru-RU" alt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194166,5</a:t>
                      </a:r>
                      <a:endParaRPr kumimoji="0" lang="ru-RU" alt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191071,3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98,9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325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Всего расходов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257141,0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247758,5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96,4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96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Дефицит (профицит)-/(+)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- 11886,5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- 3492,8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29,4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pull dir="l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95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07950" y="274638"/>
            <a:ext cx="8578850" cy="561975"/>
          </a:xfrm>
        </p:spPr>
        <p:txBody>
          <a:bodyPr lIns="91177" tIns="45589" rIns="91177" bIns="45589"/>
          <a:lstStyle/>
          <a:p>
            <a:r>
              <a:rPr lang="ru-RU" altLang="ru-RU" sz="1800" b="1"/>
              <a:t>Структура исполнения доходов бюджета Тейковского муниципального района </a:t>
            </a:r>
            <a:br>
              <a:rPr lang="ru-RU" altLang="ru-RU" sz="1800" b="1"/>
            </a:br>
            <a:r>
              <a:rPr lang="ru-RU" altLang="ru-RU" sz="1800" b="1"/>
              <a:t>                                                           2020 год.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667625" y="908050"/>
            <a:ext cx="1225550" cy="3603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>
                <a:solidFill>
                  <a:schemeClr val="tx1"/>
                </a:solidFill>
                <a:effectLst/>
              </a:rPr>
              <a:t>млн.руб.</a:t>
            </a:r>
            <a:endParaRPr lang="ru-RU" b="1">
              <a:solidFill>
                <a:srgbClr val="FFFFFF"/>
              </a:solidFill>
              <a:effectLst/>
            </a:endParaRPr>
          </a:p>
        </p:txBody>
      </p:sp>
      <p:graphicFrame>
        <p:nvGraphicFramePr>
          <p:cNvPr id="36898" name="Object 34"/>
          <p:cNvGraphicFramePr>
            <a:graphicFrameLocks noChangeAspect="1"/>
          </p:cNvGraphicFramePr>
          <p:nvPr/>
        </p:nvGraphicFramePr>
        <p:xfrm>
          <a:off x="323850" y="981075"/>
          <a:ext cx="4176713" cy="4176713"/>
        </p:xfrm>
        <a:graphic>
          <a:graphicData uri="http://schemas.openxmlformats.org/presentationml/2006/ole">
            <p:oleObj spid="_x0000_s36898" name="Диаграмма" r:id="rId4" imgW="6096135" imgH="4067089" progId="MSGraph.Chart.8">
              <p:embed followColorScheme="full"/>
            </p:oleObj>
          </a:graphicData>
        </a:graphic>
      </p:graphicFrame>
      <p:sp>
        <p:nvSpPr>
          <p:cNvPr id="36903" name="Rectangle 13"/>
          <p:cNvSpPr>
            <a:spLocks noChangeArrowheads="1"/>
          </p:cNvSpPr>
          <p:nvPr/>
        </p:nvSpPr>
        <p:spPr bwMode="auto">
          <a:xfrm>
            <a:off x="755650" y="1196975"/>
            <a:ext cx="33845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>
                <a:effectLst/>
                <a:latin typeface="Arial" charset="0"/>
              </a:rPr>
              <a:t>Утверждено на 2020 г.</a:t>
            </a:r>
            <a:r>
              <a:rPr lang="ru-RU" sz="1400" b="1">
                <a:effectLst/>
                <a:latin typeface="Arial" charset="0"/>
              </a:rPr>
              <a:t> – 245,3 млн.руб.</a:t>
            </a:r>
          </a:p>
        </p:txBody>
      </p:sp>
      <p:sp>
        <p:nvSpPr>
          <p:cNvPr id="36904" name="Text Box 14"/>
          <p:cNvSpPr txBox="1">
            <a:spLocks noChangeArrowheads="1"/>
          </p:cNvSpPr>
          <p:nvPr/>
        </p:nvSpPr>
        <p:spPr bwMode="auto">
          <a:xfrm>
            <a:off x="2411413" y="2565400"/>
            <a:ext cx="1703387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 b="1">
                <a:solidFill>
                  <a:schemeClr val="bg1"/>
                </a:solidFill>
                <a:effectLst/>
                <a:latin typeface="Arial" charset="0"/>
              </a:rPr>
              <a:t>194,2 млн. руб.</a:t>
            </a:r>
          </a:p>
          <a:p>
            <a:pPr algn="ctr"/>
            <a:r>
              <a:rPr lang="ru-RU" sz="1400" b="1">
                <a:solidFill>
                  <a:schemeClr val="bg1"/>
                </a:solidFill>
                <a:effectLst/>
                <a:latin typeface="Arial" charset="0"/>
              </a:rPr>
              <a:t>79,2%</a:t>
            </a:r>
          </a:p>
        </p:txBody>
      </p:sp>
      <p:sp>
        <p:nvSpPr>
          <p:cNvPr id="36905" name="Text Box 15"/>
          <p:cNvSpPr txBox="1">
            <a:spLocks noChangeArrowheads="1"/>
          </p:cNvSpPr>
          <p:nvPr/>
        </p:nvSpPr>
        <p:spPr bwMode="auto">
          <a:xfrm>
            <a:off x="971550" y="2133600"/>
            <a:ext cx="18002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400" b="1">
                <a:solidFill>
                  <a:schemeClr val="bg1"/>
                </a:solidFill>
                <a:effectLst/>
                <a:latin typeface="Arial" charset="0"/>
              </a:rPr>
              <a:t>45,3 млн.руб. 18,5%</a:t>
            </a:r>
          </a:p>
        </p:txBody>
      </p:sp>
      <p:sp>
        <p:nvSpPr>
          <p:cNvPr id="36906" name="Text Box 16"/>
          <p:cNvSpPr txBox="1">
            <a:spLocks noChangeArrowheads="1"/>
          </p:cNvSpPr>
          <p:nvPr/>
        </p:nvSpPr>
        <p:spPr bwMode="auto">
          <a:xfrm>
            <a:off x="611188" y="2708275"/>
            <a:ext cx="1728787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300" b="1">
                <a:solidFill>
                  <a:schemeClr val="bg1"/>
                </a:solidFill>
                <a:effectLst/>
                <a:latin typeface="Arial" charset="0"/>
              </a:rPr>
              <a:t>5,8 млн. руб. 2,3%</a:t>
            </a:r>
          </a:p>
        </p:txBody>
      </p:sp>
      <p:graphicFrame>
        <p:nvGraphicFramePr>
          <p:cNvPr id="36899" name="Object 35"/>
          <p:cNvGraphicFramePr>
            <a:graphicFrameLocks noChangeAspect="1"/>
          </p:cNvGraphicFramePr>
          <p:nvPr/>
        </p:nvGraphicFramePr>
        <p:xfrm>
          <a:off x="5219700" y="981075"/>
          <a:ext cx="4140200" cy="4176713"/>
        </p:xfrm>
        <a:graphic>
          <a:graphicData uri="http://schemas.openxmlformats.org/presentationml/2006/ole">
            <p:oleObj spid="_x0000_s36899" name="Диаграмма" r:id="rId5" imgW="6096135" imgH="4067089" progId="MSGraph.Chart.8">
              <p:embed followColorScheme="full"/>
            </p:oleObj>
          </a:graphicData>
        </a:graphic>
      </p:graphicFrame>
      <p:sp>
        <p:nvSpPr>
          <p:cNvPr id="36907" name="Rectangle 19"/>
          <p:cNvSpPr>
            <a:spLocks noChangeArrowheads="1"/>
          </p:cNvSpPr>
          <p:nvPr/>
        </p:nvSpPr>
        <p:spPr bwMode="auto">
          <a:xfrm>
            <a:off x="5724525" y="1268413"/>
            <a:ext cx="3024188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>
                <a:effectLst/>
                <a:latin typeface="Arial" charset="0"/>
              </a:rPr>
              <a:t>Исполнено за 2020 г.</a:t>
            </a:r>
          </a:p>
          <a:p>
            <a:pPr algn="ctr"/>
            <a:r>
              <a:rPr lang="ru-RU" sz="1400" b="1">
                <a:effectLst/>
                <a:latin typeface="Arial" charset="0"/>
              </a:rPr>
              <a:t> – 244,3 млн.руб.</a:t>
            </a:r>
          </a:p>
        </p:txBody>
      </p:sp>
      <p:sp>
        <p:nvSpPr>
          <p:cNvPr id="36908" name="Rectangle 24"/>
          <p:cNvSpPr>
            <a:spLocks noChangeArrowheads="1"/>
          </p:cNvSpPr>
          <p:nvPr/>
        </p:nvSpPr>
        <p:spPr bwMode="auto">
          <a:xfrm>
            <a:off x="6011863" y="2133600"/>
            <a:ext cx="15113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 b="1">
                <a:solidFill>
                  <a:schemeClr val="bg1"/>
                </a:solidFill>
                <a:effectLst/>
                <a:latin typeface="Arial" charset="0"/>
              </a:rPr>
              <a:t>45,6 млн.руб. </a:t>
            </a:r>
          </a:p>
          <a:p>
            <a:pPr algn="ctr"/>
            <a:r>
              <a:rPr lang="ru-RU" sz="1400" b="1">
                <a:solidFill>
                  <a:schemeClr val="bg1"/>
                </a:solidFill>
                <a:effectLst/>
                <a:latin typeface="Arial" charset="0"/>
              </a:rPr>
              <a:t>18,7%</a:t>
            </a:r>
          </a:p>
        </p:txBody>
      </p:sp>
      <p:sp>
        <p:nvSpPr>
          <p:cNvPr id="36909" name="Rectangle 25"/>
          <p:cNvSpPr>
            <a:spLocks noChangeArrowheads="1"/>
          </p:cNvSpPr>
          <p:nvPr/>
        </p:nvSpPr>
        <p:spPr bwMode="auto">
          <a:xfrm>
            <a:off x="7308850" y="2492375"/>
            <a:ext cx="16383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 b="1">
                <a:solidFill>
                  <a:schemeClr val="bg1"/>
                </a:solidFill>
                <a:effectLst/>
                <a:latin typeface="Arial" charset="0"/>
              </a:rPr>
              <a:t>192,0 млн. руб.</a:t>
            </a:r>
          </a:p>
          <a:p>
            <a:pPr algn="ctr"/>
            <a:r>
              <a:rPr lang="ru-RU" sz="1400" b="1">
                <a:solidFill>
                  <a:schemeClr val="bg1"/>
                </a:solidFill>
                <a:effectLst/>
                <a:latin typeface="Arial" charset="0"/>
              </a:rPr>
              <a:t>78,6%</a:t>
            </a:r>
          </a:p>
        </p:txBody>
      </p:sp>
      <p:sp>
        <p:nvSpPr>
          <p:cNvPr id="36910" name="Rectangle 26"/>
          <p:cNvSpPr>
            <a:spLocks noChangeArrowheads="1"/>
          </p:cNvSpPr>
          <p:nvPr/>
        </p:nvSpPr>
        <p:spPr bwMode="auto">
          <a:xfrm>
            <a:off x="5508625" y="2636838"/>
            <a:ext cx="18430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>
                <a:solidFill>
                  <a:schemeClr val="bg1"/>
                </a:solidFill>
                <a:effectLst/>
                <a:latin typeface="Arial" charset="0"/>
              </a:rPr>
              <a:t>6,7млн. руб. 2,7%</a:t>
            </a:r>
          </a:p>
        </p:txBody>
      </p:sp>
      <p:sp>
        <p:nvSpPr>
          <p:cNvPr id="36911" name="Rectangle 28"/>
          <p:cNvSpPr>
            <a:spLocks noChangeArrowheads="1"/>
          </p:cNvSpPr>
          <p:nvPr/>
        </p:nvSpPr>
        <p:spPr bwMode="auto">
          <a:xfrm>
            <a:off x="684213" y="4149725"/>
            <a:ext cx="14414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 b="1">
                <a:solidFill>
                  <a:schemeClr val="bg1"/>
                </a:solidFill>
                <a:effectLst/>
                <a:latin typeface="Arial" charset="0"/>
              </a:rPr>
              <a:t>. </a:t>
            </a:r>
          </a:p>
        </p:txBody>
      </p:sp>
      <p:graphicFrame>
        <p:nvGraphicFramePr>
          <p:cNvPr id="36900" name="Object 36"/>
          <p:cNvGraphicFramePr>
            <a:graphicFrameLocks noChangeAspect="1"/>
          </p:cNvGraphicFramePr>
          <p:nvPr/>
        </p:nvGraphicFramePr>
        <p:xfrm>
          <a:off x="1908175" y="2852738"/>
          <a:ext cx="6553200" cy="5218112"/>
        </p:xfrm>
        <a:graphic>
          <a:graphicData uri="http://schemas.openxmlformats.org/presentationml/2006/ole">
            <p:oleObj spid="_x0000_s36900" name="Диаграмма" r:id="rId6" imgW="6096135" imgH="4067089" progId="MSGraph.Chart.8">
              <p:embed followColorScheme="full"/>
            </p:oleObj>
          </a:graphicData>
        </a:graphic>
      </p:graphicFrame>
      <p:sp>
        <p:nvSpPr>
          <p:cNvPr id="36912" name="Rectangle 31"/>
          <p:cNvSpPr>
            <a:spLocks noChangeArrowheads="1"/>
          </p:cNvSpPr>
          <p:nvPr/>
        </p:nvSpPr>
        <p:spPr bwMode="auto">
          <a:xfrm>
            <a:off x="2484438" y="4652963"/>
            <a:ext cx="17113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 b="1">
                <a:solidFill>
                  <a:schemeClr val="bg1"/>
                </a:solidFill>
                <a:effectLst/>
                <a:latin typeface="Arial" charset="0"/>
              </a:rPr>
              <a:t>100,8%</a:t>
            </a:r>
          </a:p>
        </p:txBody>
      </p:sp>
      <p:sp>
        <p:nvSpPr>
          <p:cNvPr id="36913" name="Rectangle 32"/>
          <p:cNvSpPr>
            <a:spLocks noChangeArrowheads="1"/>
          </p:cNvSpPr>
          <p:nvPr/>
        </p:nvSpPr>
        <p:spPr bwMode="auto">
          <a:xfrm>
            <a:off x="3851275" y="5157788"/>
            <a:ext cx="19462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 b="1">
                <a:solidFill>
                  <a:schemeClr val="bg1"/>
                </a:solidFill>
                <a:effectLst/>
                <a:latin typeface="Arial" charset="0"/>
              </a:rPr>
              <a:t>98,9%</a:t>
            </a:r>
          </a:p>
        </p:txBody>
      </p:sp>
      <p:sp>
        <p:nvSpPr>
          <p:cNvPr id="36914" name="Rectangle 34"/>
          <p:cNvSpPr>
            <a:spLocks noChangeArrowheads="1"/>
          </p:cNvSpPr>
          <p:nvPr/>
        </p:nvSpPr>
        <p:spPr bwMode="auto">
          <a:xfrm>
            <a:off x="2268538" y="5157788"/>
            <a:ext cx="16732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>
                <a:solidFill>
                  <a:schemeClr val="bg1"/>
                </a:solidFill>
                <a:effectLst/>
                <a:latin typeface="Arial" charset="0"/>
              </a:rPr>
              <a:t>114,5%</a:t>
            </a:r>
          </a:p>
        </p:txBody>
      </p:sp>
      <p:sp>
        <p:nvSpPr>
          <p:cNvPr id="36915" name="Rectangle 35"/>
          <p:cNvSpPr>
            <a:spLocks noChangeArrowheads="1"/>
          </p:cNvSpPr>
          <p:nvPr/>
        </p:nvSpPr>
        <p:spPr bwMode="auto">
          <a:xfrm>
            <a:off x="2339975" y="3716338"/>
            <a:ext cx="45720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>
                <a:effectLst/>
                <a:latin typeface="Arial" charset="0"/>
              </a:rPr>
              <a:t>% исполнения за 2020 г.</a:t>
            </a:r>
          </a:p>
          <a:p>
            <a:pPr algn="ctr"/>
            <a:r>
              <a:rPr lang="ru-RU" sz="1600" b="1">
                <a:effectLst/>
                <a:latin typeface="Arial" charset="0"/>
              </a:rPr>
              <a:t>– 99,6%</a:t>
            </a:r>
          </a:p>
          <a:p>
            <a:pPr algn="ctr"/>
            <a:r>
              <a:rPr lang="ru-RU" sz="1400" b="1">
                <a:effectLst/>
                <a:latin typeface="Arial" charset="0"/>
              </a:rPr>
              <a:t>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3"/>
          <p:cNvSpPr>
            <a:spLocks noChangeArrowheads="1"/>
          </p:cNvSpPr>
          <p:nvPr/>
        </p:nvSpPr>
        <p:spPr bwMode="auto">
          <a:xfrm>
            <a:off x="0" y="8258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altLang="ru-RU">
              <a:effectLst/>
              <a:latin typeface="Calibri" pitchFamily="34" charset="0"/>
            </a:endParaRPr>
          </a:p>
        </p:txBody>
      </p:sp>
      <p:sp>
        <p:nvSpPr>
          <p:cNvPr id="38914" name="Rectangle 4"/>
          <p:cNvSpPr>
            <a:spLocks noChangeArrowheads="1"/>
          </p:cNvSpPr>
          <p:nvPr/>
        </p:nvSpPr>
        <p:spPr bwMode="auto">
          <a:xfrm>
            <a:off x="0" y="8258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altLang="ru-RU">
              <a:effectLst/>
              <a:latin typeface="Calibri" pitchFamily="34" charset="0"/>
            </a:endParaRPr>
          </a:p>
        </p:txBody>
      </p:sp>
      <p:sp>
        <p:nvSpPr>
          <p:cNvPr id="38915" name="Rectangle 2"/>
          <p:cNvSpPr>
            <a:spLocks noChangeArrowheads="1"/>
          </p:cNvSpPr>
          <p:nvPr/>
        </p:nvSpPr>
        <p:spPr bwMode="auto">
          <a:xfrm>
            <a:off x="0" y="0"/>
            <a:ext cx="9144000" cy="10525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6699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altLang="ru-RU" sz="2000" b="1">
                <a:effectLst/>
                <a:latin typeface="Calibri" pitchFamily="34" charset="0"/>
              </a:rPr>
              <a:t> </a:t>
            </a:r>
            <a:r>
              <a:rPr lang="ru-RU" altLang="ru-RU" sz="2000" b="1">
                <a:effectLst/>
              </a:rPr>
              <a:t>Структура безвозмездных поступлений в бюджет Тейковского муниципального  района   за 2020 год,      ( в тыс. руб.)</a:t>
            </a:r>
          </a:p>
        </p:txBody>
      </p:sp>
      <p:graphicFrame>
        <p:nvGraphicFramePr>
          <p:cNvPr id="38955" name="Group 43"/>
          <p:cNvGraphicFramePr>
            <a:graphicFrameLocks noGrp="1"/>
          </p:cNvGraphicFramePr>
          <p:nvPr>
            <p:ph idx="4294967295"/>
          </p:nvPr>
        </p:nvGraphicFramePr>
        <p:xfrm>
          <a:off x="179388" y="1196975"/>
          <a:ext cx="8640762" cy="4833938"/>
        </p:xfrm>
        <a:graphic>
          <a:graphicData uri="http://schemas.openxmlformats.org/drawingml/2006/table">
            <a:tbl>
              <a:tblPr/>
              <a:tblGrid>
                <a:gridCol w="5472112"/>
                <a:gridCol w="2089150"/>
                <a:gridCol w="1079500"/>
              </a:tblGrid>
              <a:tr h="80803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Наименование показателя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Сумма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 %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448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Всего, в  том числе:</a:t>
                      </a:r>
                      <a:endParaRPr kumimoji="0" lang="ru-RU" alt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191971,3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37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Дотации 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88150,4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45,91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863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Субвенции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68953,7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35,92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325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Субсидии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32667,5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17,02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96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Иные межбюджетные трансферты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2199,5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1,15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96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Возврат остатков субвенций, субсидий, межбюджетных трансфертов, имеющих целевое назначение прошлых лет из бюджета района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0,0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0,0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96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Доходы бюджета от возврата остатков иных межбюджетных трансфертов, имеющих целевое назначение прошлых лет из бюджетов поселений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0,2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0,0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pull dir="l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0"/>
            <a:ext cx="8218487" cy="1301750"/>
          </a:xfrm>
        </p:spPr>
        <p:txBody>
          <a:bodyPr/>
          <a:lstStyle/>
          <a:p>
            <a:r>
              <a:rPr lang="ru-RU" altLang="ru-RU" sz="1800" b="1"/>
              <a:t>Исполнение по налоговым и неналоговым доходам  бюджета Тейковского муниципального района по видам доходов за 2020 г. (в тыс. руб.)</a:t>
            </a:r>
          </a:p>
        </p:txBody>
      </p:sp>
      <p:graphicFrame>
        <p:nvGraphicFramePr>
          <p:cNvPr id="40040" name="Group 104"/>
          <p:cNvGraphicFramePr>
            <a:graphicFrameLocks noGrp="1"/>
          </p:cNvGraphicFramePr>
          <p:nvPr/>
        </p:nvGraphicFramePr>
        <p:xfrm>
          <a:off x="395288" y="1052513"/>
          <a:ext cx="8497887" cy="5713412"/>
        </p:xfrm>
        <a:graphic>
          <a:graphicData uri="http://schemas.openxmlformats.org/drawingml/2006/table">
            <a:tbl>
              <a:tblPr/>
              <a:tblGrid>
                <a:gridCol w="835025"/>
                <a:gridCol w="2738437"/>
                <a:gridCol w="1641475"/>
                <a:gridCol w="1641475"/>
                <a:gridCol w="1641475"/>
              </a:tblGrid>
              <a:tr h="258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П/П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Наименование показателя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Утверждено на 2020 г.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Исполнено 2020 г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% исполнения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1.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Налоговые  доходы, всего  (тыс.руб.)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45279,8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   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45643,4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 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100,8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1.1.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Налог на доходы физических лиц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36562,9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  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36821,0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 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100,7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1.2.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Налоги на товары (работы, услуги), реализуемые на территории РФ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   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6062,3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    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5951,2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98,2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1.3.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Налоги на совокупный доход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   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1691,6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    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1844,3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109,0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1.4.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Налоги, сборы и регулярные платежи за пользование природными ресурсами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     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950,0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     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1014,4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 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106,8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1.5.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Государственная пошлина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     13,0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     12,5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 96,2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2.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Неналоговые доходы, всего  (тыс.руб.)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    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5808,2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     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6651,0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 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114,5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2.1.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    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2949,7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     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3430,5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116,3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2.2.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Платежи при пользовании природными ресурсами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      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662,8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       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739,2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115,5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2.3.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Доходы от оказания платных услуг (работ) и компенсация затрат государства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     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1280,5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     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1321,7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103,2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2.4.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Доходы от продажи материальных и нематериальных активов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     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622,9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     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707,2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  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113,5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2.5.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Штрафы, санкции, возмещение ущерба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       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27,2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        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185,0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  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680,1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2.6.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Прочие неналоговые доходы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       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265,1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        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267,4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100,9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3.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ВСЕГО: (тыс.руб.)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   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51088,0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    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52294,4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102,4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2800"/>
              <a:t>Объем муниципального долга </a:t>
            </a:r>
          </a:p>
        </p:txBody>
      </p:sp>
      <p:sp>
        <p:nvSpPr>
          <p:cNvPr id="75778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/>
              <a:t>На 01.01.2020 г.    -     0,0 тыс.руб.</a:t>
            </a:r>
          </a:p>
          <a:p>
            <a:pPr>
              <a:buFont typeface="Wingdings" pitchFamily="2" charset="2"/>
              <a:buNone/>
            </a:pPr>
            <a:endParaRPr lang="ru-RU"/>
          </a:p>
          <a:p>
            <a:pPr>
              <a:buFont typeface="Wingdings" pitchFamily="2" charset="2"/>
              <a:buNone/>
            </a:pPr>
            <a:r>
              <a:rPr lang="ru-RU"/>
              <a:t>На 01.01.2021 г.    -     0,0 тыс.руб.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3073" name="Group 65"/>
          <p:cNvGraphicFramePr>
            <a:graphicFrameLocks noGrp="1"/>
          </p:cNvGraphicFramePr>
          <p:nvPr>
            <p:ph idx="4294967295"/>
          </p:nvPr>
        </p:nvGraphicFramePr>
        <p:xfrm>
          <a:off x="539750" y="1268413"/>
          <a:ext cx="8245475" cy="4746625"/>
        </p:xfrm>
        <a:graphic>
          <a:graphicData uri="http://schemas.openxmlformats.org/drawingml/2006/table">
            <a:tbl>
              <a:tblPr/>
              <a:tblGrid>
                <a:gridCol w="3282950"/>
                <a:gridCol w="1839913"/>
                <a:gridCol w="1681162"/>
                <a:gridCol w="1441450"/>
              </a:tblGrid>
              <a:tr h="79533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Наименование разделов КБК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 Утверждено 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 Исполнено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% исполнения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448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ВСЕГО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257141,0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247758,5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96,4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0100 Общегосударственные вопросы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27353,6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26142,7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95,6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05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0300 Национальная безопасность и правоохранительная   деятельность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7163,5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5069,3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70,8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371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0400 Национальная экономика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20322,8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18643,3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91,7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01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0500 Жилищно-коммунальное хозяйство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33183,7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30880,6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93,1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01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0700 Образование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149681,7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148063,1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98,9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0800  Культура, кинематография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15521,3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15045,1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96,9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71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1000 Социальная политика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3424,9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3424,9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100,0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1100 Физическая культура и спорт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489,5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489,5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100,0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3071" name="Rectangle 2"/>
          <p:cNvSpPr>
            <a:spLocks noChangeArrowheads="1"/>
          </p:cNvSpPr>
          <p:nvPr/>
        </p:nvSpPr>
        <p:spPr bwMode="auto">
          <a:xfrm>
            <a:off x="107950" y="0"/>
            <a:ext cx="9144000" cy="10525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6699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altLang="ru-RU" sz="2000" b="1" i="1">
                <a:effectLst/>
                <a:cs typeface="Times New Roman" pitchFamily="18" charset="0"/>
              </a:rPr>
              <a:t>Структура расходов бюджета Тейковского муниципального района </a:t>
            </a:r>
          </a:p>
          <a:p>
            <a:pPr algn="ctr"/>
            <a:r>
              <a:rPr lang="ru-RU" altLang="ru-RU" sz="2000" b="1" i="1">
                <a:effectLst/>
                <a:cs typeface="Times New Roman" pitchFamily="18" charset="0"/>
              </a:rPr>
              <a:t>по функциональной   направленности,    за 2020 год.       </a:t>
            </a:r>
            <a:r>
              <a:rPr lang="ru-RU" altLang="ru-RU" sz="1600" b="1" i="1">
                <a:effectLst/>
                <a:cs typeface="Times New Roman" pitchFamily="18" charset="0"/>
              </a:rPr>
              <a:t>тыс. руб.</a:t>
            </a:r>
          </a:p>
        </p:txBody>
      </p:sp>
    </p:spTree>
  </p:cSld>
  <p:clrMapOvr>
    <a:masterClrMapping/>
  </p:clrMapOvr>
  <p:transition spd="slow">
    <p:dissolve/>
  </p:transition>
</p:sld>
</file>

<file path=ppt/theme/theme1.xml><?xml version="1.0" encoding="utf-8"?>
<a:theme xmlns:a="http://schemas.openxmlformats.org/drawingml/2006/main" name="Клен">
  <a:themeElements>
    <a:clrScheme name="Клен 1">
      <a:dk1>
        <a:srgbClr val="BB5F03"/>
      </a:dk1>
      <a:lt1>
        <a:srgbClr val="FFFFFF"/>
      </a:lt1>
      <a:dk2>
        <a:srgbClr val="993300"/>
      </a:dk2>
      <a:lt2>
        <a:srgbClr val="FEEC94"/>
      </a:lt2>
      <a:accent1>
        <a:srgbClr val="FF9900"/>
      </a:accent1>
      <a:accent2>
        <a:srgbClr val="B76A03"/>
      </a:accent2>
      <a:accent3>
        <a:srgbClr val="CAADAA"/>
      </a:accent3>
      <a:accent4>
        <a:srgbClr val="DADADA"/>
      </a:accent4>
      <a:accent5>
        <a:srgbClr val="FFCAAA"/>
      </a:accent5>
      <a:accent6>
        <a:srgbClr val="A65F02"/>
      </a:accent6>
      <a:hlink>
        <a:srgbClr val="FFFFCC"/>
      </a:hlink>
      <a:folHlink>
        <a:srgbClr val="CCCC00"/>
      </a:folHlink>
    </a:clrScheme>
    <a:fontScheme name="Клен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лен 1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2">
        <a:dk1>
          <a:srgbClr val="EA9306"/>
        </a:dk1>
        <a:lt1>
          <a:srgbClr val="FFFFFF"/>
        </a:lt1>
        <a:dk2>
          <a:srgbClr val="FAC120"/>
        </a:dk2>
        <a:lt2>
          <a:srgbClr val="FFFDD1"/>
        </a:lt2>
        <a:accent1>
          <a:srgbClr val="CC6600"/>
        </a:accent1>
        <a:accent2>
          <a:srgbClr val="FF9933"/>
        </a:accent2>
        <a:accent3>
          <a:srgbClr val="FCDDAB"/>
        </a:accent3>
        <a:accent4>
          <a:srgbClr val="DADADA"/>
        </a:accent4>
        <a:accent5>
          <a:srgbClr val="E2B8AA"/>
        </a:accent5>
        <a:accent6>
          <a:srgbClr val="E78A2D"/>
        </a:accent6>
        <a:hlink>
          <a:srgbClr val="A50021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3">
        <a:dk1>
          <a:srgbClr val="000000"/>
        </a:dk1>
        <a:lt1>
          <a:srgbClr val="FFFFCC"/>
        </a:lt1>
        <a:dk2>
          <a:srgbClr val="A26D18"/>
        </a:dk2>
        <a:lt2>
          <a:srgbClr val="F9D793"/>
        </a:lt2>
        <a:accent1>
          <a:srgbClr val="FFD05B"/>
        </a:accent1>
        <a:accent2>
          <a:srgbClr val="FEE1A8"/>
        </a:accent2>
        <a:accent3>
          <a:srgbClr val="FFFFE2"/>
        </a:accent3>
        <a:accent4>
          <a:srgbClr val="000000"/>
        </a:accent4>
        <a:accent5>
          <a:srgbClr val="FFE4B5"/>
        </a:accent5>
        <a:accent6>
          <a:srgbClr val="E6CC98"/>
        </a:accent6>
        <a:hlink>
          <a:srgbClr val="FF0000"/>
        </a:hlink>
        <a:folHlink>
          <a:srgbClr val="CC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лен 4">
        <a:dk1>
          <a:srgbClr val="008000"/>
        </a:dk1>
        <a:lt1>
          <a:srgbClr val="FFFFFF"/>
        </a:lt1>
        <a:dk2>
          <a:srgbClr val="005800"/>
        </a:dk2>
        <a:lt2>
          <a:srgbClr val="FFFFCC"/>
        </a:lt2>
        <a:accent1>
          <a:srgbClr val="00CC99"/>
        </a:accent1>
        <a:accent2>
          <a:srgbClr val="007825"/>
        </a:accent2>
        <a:accent3>
          <a:srgbClr val="AAB4AA"/>
        </a:accent3>
        <a:accent4>
          <a:srgbClr val="DADADA"/>
        </a:accent4>
        <a:accent5>
          <a:srgbClr val="AAE2CA"/>
        </a:accent5>
        <a:accent6>
          <a:srgbClr val="006C20"/>
        </a:accent6>
        <a:hlink>
          <a:srgbClr val="9966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5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6">
        <a:dk1>
          <a:srgbClr val="006699"/>
        </a:dk1>
        <a:lt1>
          <a:srgbClr val="FFFFFF"/>
        </a:lt1>
        <a:dk2>
          <a:srgbClr val="006666"/>
        </a:dk2>
        <a:lt2>
          <a:srgbClr val="CCECFF"/>
        </a:lt2>
        <a:accent1>
          <a:srgbClr val="00CCFF"/>
        </a:accent1>
        <a:accent2>
          <a:srgbClr val="017A83"/>
        </a:accent2>
        <a:accent3>
          <a:srgbClr val="AAB8B8"/>
        </a:accent3>
        <a:accent4>
          <a:srgbClr val="DADADA"/>
        </a:accent4>
        <a:accent5>
          <a:srgbClr val="AAE2FF"/>
        </a:accent5>
        <a:accent6>
          <a:srgbClr val="016E76"/>
        </a:accent6>
        <a:hlink>
          <a:srgbClr val="FFFFCC"/>
        </a:hlink>
        <a:folHlink>
          <a:srgbClr val="99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7">
        <a:dk1>
          <a:srgbClr val="80ACC4"/>
        </a:dk1>
        <a:lt1>
          <a:srgbClr val="FFFFFF"/>
        </a:lt1>
        <a:dk2>
          <a:srgbClr val="B3D1DF"/>
        </a:dk2>
        <a:lt2>
          <a:srgbClr val="FFFFFF"/>
        </a:lt2>
        <a:accent1>
          <a:srgbClr val="5089A8"/>
        </a:accent1>
        <a:accent2>
          <a:srgbClr val="BBC6DB"/>
        </a:accent2>
        <a:accent3>
          <a:srgbClr val="D6E5EC"/>
        </a:accent3>
        <a:accent4>
          <a:srgbClr val="DADADA"/>
        </a:accent4>
        <a:accent5>
          <a:srgbClr val="B3C4D1"/>
        </a:accent5>
        <a:accent6>
          <a:srgbClr val="A9B3C6"/>
        </a:accent6>
        <a:hlink>
          <a:srgbClr val="0000FF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8">
        <a:dk1>
          <a:srgbClr val="5700AE"/>
        </a:dk1>
        <a:lt1>
          <a:srgbClr val="FFFFFF"/>
        </a:lt1>
        <a:dk2>
          <a:srgbClr val="7301CB"/>
        </a:dk2>
        <a:lt2>
          <a:srgbClr val="C5C5FF"/>
        </a:lt2>
        <a:accent1>
          <a:srgbClr val="9999FF"/>
        </a:accent1>
        <a:accent2>
          <a:srgbClr val="7000E0"/>
        </a:accent2>
        <a:accent3>
          <a:srgbClr val="BCAAE2"/>
        </a:accent3>
        <a:accent4>
          <a:srgbClr val="DADADA"/>
        </a:accent4>
        <a:accent5>
          <a:srgbClr val="CACAFF"/>
        </a:accent5>
        <a:accent6>
          <a:srgbClr val="6500CB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9">
        <a:dk1>
          <a:srgbClr val="003366"/>
        </a:dk1>
        <a:lt1>
          <a:srgbClr val="FFFFFF"/>
        </a:lt1>
        <a:dk2>
          <a:srgbClr val="003366"/>
        </a:dk2>
        <a:lt2>
          <a:srgbClr val="CBD5DF"/>
        </a:lt2>
        <a:accent1>
          <a:srgbClr val="A9BEE9"/>
        </a:accent1>
        <a:accent2>
          <a:srgbClr val="D6E4F2"/>
        </a:accent2>
        <a:accent3>
          <a:srgbClr val="FFFFFF"/>
        </a:accent3>
        <a:accent4>
          <a:srgbClr val="002A56"/>
        </a:accent4>
        <a:accent5>
          <a:srgbClr val="D1DBF2"/>
        </a:accent5>
        <a:accent6>
          <a:srgbClr val="C2CFDB"/>
        </a:accent6>
        <a:hlink>
          <a:srgbClr val="0000CC"/>
        </a:hlink>
        <a:folHlink>
          <a:srgbClr val="8668E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Равновесие">
  <a:themeElements>
    <a:clrScheme name="Равновесие 1">
      <a:dk1>
        <a:srgbClr val="663300"/>
      </a:dk1>
      <a:lt1>
        <a:srgbClr val="FFFFFF"/>
      </a:lt1>
      <a:dk2>
        <a:srgbClr val="996600"/>
      </a:dk2>
      <a:lt2>
        <a:srgbClr val="DBBD71"/>
      </a:lt2>
      <a:accent1>
        <a:srgbClr val="F8A500"/>
      </a:accent1>
      <a:accent2>
        <a:srgbClr val="808000"/>
      </a:accent2>
      <a:accent3>
        <a:srgbClr val="CAB8AA"/>
      </a:accent3>
      <a:accent4>
        <a:srgbClr val="DADADA"/>
      </a:accent4>
      <a:accent5>
        <a:srgbClr val="FBCFAA"/>
      </a:accent5>
      <a:accent6>
        <a:srgbClr val="737300"/>
      </a:accent6>
      <a:hlink>
        <a:srgbClr val="FFCC66"/>
      </a:hlink>
      <a:folHlink>
        <a:srgbClr val="CCA500"/>
      </a:folHlink>
    </a:clrScheme>
    <a:fontScheme name="Равновесие">
      <a:majorFont>
        <a:latin typeface="Arial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Равновесие 1">
        <a:dk1>
          <a:srgbClr val="663300"/>
        </a:dk1>
        <a:lt1>
          <a:srgbClr val="FFFFFF"/>
        </a:lt1>
        <a:dk2>
          <a:srgbClr val="996600"/>
        </a:dk2>
        <a:lt2>
          <a:srgbClr val="DBBD71"/>
        </a:lt2>
        <a:accent1>
          <a:srgbClr val="F8A500"/>
        </a:accent1>
        <a:accent2>
          <a:srgbClr val="808000"/>
        </a:accent2>
        <a:accent3>
          <a:srgbClr val="CAB8AA"/>
        </a:accent3>
        <a:accent4>
          <a:srgbClr val="DADADA"/>
        </a:accent4>
        <a:accent5>
          <a:srgbClr val="FBCFAA"/>
        </a:accent5>
        <a:accent6>
          <a:srgbClr val="737300"/>
        </a:accent6>
        <a:hlink>
          <a:srgbClr val="FFCC66"/>
        </a:hlink>
        <a:folHlink>
          <a:srgbClr val="CCA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вновесие 2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CC66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B8AA"/>
        </a:accent5>
        <a:accent6>
          <a:srgbClr val="AC6D56"/>
        </a:accent6>
        <a:hlink>
          <a:srgbClr val="FFFF99"/>
        </a:hlink>
        <a:folHlink>
          <a:srgbClr val="E5B3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вновесие 3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2EB62E"/>
        </a:accent1>
        <a:accent2>
          <a:srgbClr val="527C3A"/>
        </a:accent2>
        <a:accent3>
          <a:srgbClr val="B2B9AC"/>
        </a:accent3>
        <a:accent4>
          <a:srgbClr val="DADADA"/>
        </a:accent4>
        <a:accent5>
          <a:srgbClr val="ADD7AD"/>
        </a:accent5>
        <a:accent6>
          <a:srgbClr val="497034"/>
        </a:accent6>
        <a:hlink>
          <a:srgbClr val="DDD8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вновесие 4">
        <a:dk1>
          <a:srgbClr val="005A58"/>
        </a:dk1>
        <a:lt1>
          <a:srgbClr val="FFFFFF"/>
        </a:lt1>
        <a:dk2>
          <a:srgbClr val="00716E"/>
        </a:dk2>
        <a:lt2>
          <a:srgbClr val="FFFF99"/>
        </a:lt2>
        <a:accent1>
          <a:srgbClr val="2DB3B0"/>
        </a:accent1>
        <a:accent2>
          <a:srgbClr val="6D6FC7"/>
        </a:accent2>
        <a:accent3>
          <a:srgbClr val="AABBBA"/>
        </a:accent3>
        <a:accent4>
          <a:srgbClr val="DADADA"/>
        </a:accent4>
        <a:accent5>
          <a:srgbClr val="ADD6D4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вновесие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336699"/>
        </a:accent1>
        <a:accent2>
          <a:srgbClr val="00B000"/>
        </a:accent2>
        <a:accent3>
          <a:srgbClr val="ACB3C1"/>
        </a:accent3>
        <a:accent4>
          <a:srgbClr val="DADADA"/>
        </a:accent4>
        <a:accent5>
          <a:srgbClr val="ADB8CA"/>
        </a:accent5>
        <a:accent6>
          <a:srgbClr val="009F00"/>
        </a:accent6>
        <a:hlink>
          <a:srgbClr val="00CCFF"/>
        </a:hlink>
        <a:folHlink>
          <a:srgbClr val="B5FFF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вновесие 6">
        <a:dk1>
          <a:srgbClr val="2F2D25"/>
        </a:dk1>
        <a:lt1>
          <a:srgbClr val="FFFFFF"/>
        </a:lt1>
        <a:dk2>
          <a:srgbClr val="656151"/>
        </a:dk2>
        <a:lt2>
          <a:srgbClr val="FFFFCC"/>
        </a:lt2>
        <a:accent1>
          <a:srgbClr val="818173"/>
        </a:accent1>
        <a:accent2>
          <a:srgbClr val="809EA8"/>
        </a:accent2>
        <a:accent3>
          <a:srgbClr val="B8B7B3"/>
        </a:accent3>
        <a:accent4>
          <a:srgbClr val="DADADA"/>
        </a:accent4>
        <a:accent5>
          <a:srgbClr val="C1C1BC"/>
        </a:accent5>
        <a:accent6>
          <a:srgbClr val="738F98"/>
        </a:accent6>
        <a:hlink>
          <a:srgbClr val="E2C86A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вновесие 7">
        <a:dk1>
          <a:srgbClr val="B4AF80"/>
        </a:dk1>
        <a:lt1>
          <a:srgbClr val="FFFFFF"/>
        </a:lt1>
        <a:dk2>
          <a:srgbClr val="C8C6A2"/>
        </a:dk2>
        <a:lt2>
          <a:srgbClr val="827F4C"/>
        </a:lt2>
        <a:accent1>
          <a:srgbClr val="7C784E"/>
        </a:accent1>
        <a:accent2>
          <a:srgbClr val="A2A4AC"/>
        </a:accent2>
        <a:accent3>
          <a:srgbClr val="E0DFCE"/>
        </a:accent3>
        <a:accent4>
          <a:srgbClr val="DADADA"/>
        </a:accent4>
        <a:accent5>
          <a:srgbClr val="BFBEB2"/>
        </a:accent5>
        <a:accent6>
          <a:srgbClr val="92949B"/>
        </a:accent6>
        <a:hlink>
          <a:srgbClr val="33CC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вновесие 8">
        <a:dk1>
          <a:srgbClr val="000000"/>
        </a:dk1>
        <a:lt1>
          <a:srgbClr val="DDDDDD"/>
        </a:lt1>
        <a:dk2>
          <a:srgbClr val="000000"/>
        </a:dk2>
        <a:lt2>
          <a:srgbClr val="B8B7D1"/>
        </a:lt2>
        <a:accent1>
          <a:srgbClr val="F1F0F4"/>
        </a:accent1>
        <a:accent2>
          <a:srgbClr val="C1BCFC"/>
        </a:accent2>
        <a:accent3>
          <a:srgbClr val="EBEBEB"/>
        </a:accent3>
        <a:accent4>
          <a:srgbClr val="000000"/>
        </a:accent4>
        <a:accent5>
          <a:srgbClr val="F7F6F8"/>
        </a:accent5>
        <a:accent6>
          <a:srgbClr val="AFAAE4"/>
        </a:accent6>
        <a:hlink>
          <a:srgbClr val="5454C6"/>
        </a:hlink>
        <a:folHlink>
          <a:srgbClr val="6A6F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Равновесие 9">
        <a:dk1>
          <a:srgbClr val="000000"/>
        </a:dk1>
        <a:lt1>
          <a:srgbClr val="FFFFFF"/>
        </a:lt1>
        <a:dk2>
          <a:srgbClr val="00A29E"/>
        </a:dk2>
        <a:lt2>
          <a:srgbClr val="CBCBCB"/>
        </a:lt2>
        <a:accent1>
          <a:srgbClr val="E5E5FF"/>
        </a:accent1>
        <a:accent2>
          <a:srgbClr val="79CD6B"/>
        </a:accent2>
        <a:accent3>
          <a:srgbClr val="FFFFFF"/>
        </a:accent3>
        <a:accent4>
          <a:srgbClr val="000000"/>
        </a:accent4>
        <a:accent5>
          <a:srgbClr val="F0F0FF"/>
        </a:accent5>
        <a:accent6>
          <a:srgbClr val="6DBA60"/>
        </a:accent6>
        <a:hlink>
          <a:srgbClr val="4477DE"/>
        </a:hlink>
        <a:folHlink>
          <a:srgbClr val="65498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Океан">
  <a:themeElements>
    <a:clrScheme name="Океан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Океан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кеан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Maple</Template>
  <TotalTime>9376</TotalTime>
  <Words>2198</Words>
  <Application>Microsoft Office PowerPoint</Application>
  <PresentationFormat>Экран (4:3)</PresentationFormat>
  <Paragraphs>793</Paragraphs>
  <Slides>35</Slides>
  <Notes>5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4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45" baseType="lpstr">
      <vt:lpstr>Times New Roman</vt:lpstr>
      <vt:lpstr>Arial</vt:lpstr>
      <vt:lpstr>Wingdings</vt:lpstr>
      <vt:lpstr>Calibri</vt:lpstr>
      <vt:lpstr>Tahoma</vt:lpstr>
      <vt:lpstr>Клен</vt:lpstr>
      <vt:lpstr>Океан</vt:lpstr>
      <vt:lpstr>Клен</vt:lpstr>
      <vt:lpstr>Равновесие</vt:lpstr>
      <vt:lpstr>Диаграмма</vt:lpstr>
      <vt:lpstr>БЮДЖЕТ ДЛЯ ГРАЖДАН  Исполнение бюджета Тейковского муниципального района за 2020 год</vt:lpstr>
      <vt:lpstr>Основные показатели социально-экономического развития  Тейковского муниципального района  </vt:lpstr>
      <vt:lpstr>Основные показатели исполнения бюджета Тейковского муниципального района за       2020 год (в тыс.руб.)</vt:lpstr>
      <vt:lpstr>Слайд 4</vt:lpstr>
      <vt:lpstr>Структура исполнения доходов бюджета Тейковского муниципального района                                                             2020 год.</vt:lpstr>
      <vt:lpstr>Слайд 6</vt:lpstr>
      <vt:lpstr>Исполнение по налоговым и неналоговым доходам  бюджета Тейковского муниципального района по видам доходов за 2020 г. (в тыс. руб.)</vt:lpstr>
      <vt:lpstr>Объем муниципального долга </vt:lpstr>
      <vt:lpstr>Слайд 9</vt:lpstr>
      <vt:lpstr>Муниципальные программы Тейковского муниципального района                                                                                         (в тыс. руб.)</vt:lpstr>
      <vt:lpstr>Муниципальные программы Тейковского муниципального района  (в тыс. руб.)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Контактные телефоны:</vt:lpstr>
      <vt:lpstr> Благодарим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об исполнении бюджета муниципального образования «Усть-Илимский район» за 2015 год</dc:title>
  <dc:creator>User</dc:creator>
  <cp:lastModifiedBy>Райфинотдел</cp:lastModifiedBy>
  <cp:revision>202</cp:revision>
  <dcterms:created xsi:type="dcterms:W3CDTF">2016-05-10T06:05:12Z</dcterms:created>
  <dcterms:modified xsi:type="dcterms:W3CDTF">2021-04-09T05:45:28Z</dcterms:modified>
</cp:coreProperties>
</file>